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9" r:id="rId3"/>
    <p:sldId id="273" r:id="rId4"/>
    <p:sldId id="293" r:id="rId5"/>
    <p:sldId id="275" r:id="rId6"/>
    <p:sldId id="276" r:id="rId7"/>
    <p:sldId id="272" r:id="rId8"/>
    <p:sldId id="263" r:id="rId9"/>
    <p:sldId id="264" r:id="rId10"/>
    <p:sldId id="278" r:id="rId11"/>
    <p:sldId id="300" r:id="rId12"/>
    <p:sldId id="265" r:id="rId13"/>
    <p:sldId id="301" r:id="rId14"/>
    <p:sldId id="302" r:id="rId15"/>
    <p:sldId id="304" r:id="rId16"/>
    <p:sldId id="258" r:id="rId17"/>
    <p:sldId id="306" r:id="rId18"/>
    <p:sldId id="283" r:id="rId19"/>
    <p:sldId id="260" r:id="rId20"/>
    <p:sldId id="284" r:id="rId21"/>
    <p:sldId id="286" r:id="rId22"/>
    <p:sldId id="287" r:id="rId23"/>
    <p:sldId id="285" r:id="rId24"/>
    <p:sldId id="289" r:id="rId25"/>
    <p:sldId id="290" r:id="rId26"/>
    <p:sldId id="261" r:id="rId27"/>
    <p:sldId id="291" r:id="rId28"/>
    <p:sldId id="268" r:id="rId29"/>
    <p:sldId id="269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187952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1.    Чому на українських землях існувало таке розмаїття правового становища селян?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2.    Чим була зумовлена поява фільварків?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3.    До яких наслідків призвела поява фільварків?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4.    З’ясуйте причини поразок виступів селян.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5.    Яка особливість організації ремісничих цехів на українських землях?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6.    Охарактеризуйте становище українських міщан у Великому князівстві Литовському та Польщі в ХІV — першій половині ХVІ ст. Чому міщани так прагнули отримати </a:t>
            </a:r>
            <a:r>
              <a:rPr lang="uk-UA" sz="2000" b="1" dirty="0" err="1" smtClean="0">
                <a:solidFill>
                  <a:srgbClr val="002060"/>
                </a:solidFill>
              </a:rPr>
              <a:t>маґдебурзьке</a:t>
            </a:r>
            <a:r>
              <a:rPr lang="uk-UA" sz="2000" b="1" dirty="0" smtClean="0">
                <a:solidFill>
                  <a:srgbClr val="002060"/>
                </a:solidFill>
              </a:rPr>
              <a:t> право для свого міста?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7.    Що нового з’явилося в розвитку торгівлі на українських землях у ХІV—ХV ст.?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8.    Дайте визначення понять і термінів «</a:t>
            </a:r>
            <a:r>
              <a:rPr lang="uk-UA" sz="2000" b="1" dirty="0" err="1" smtClean="0">
                <a:solidFill>
                  <a:srgbClr val="002060"/>
                </a:solidFill>
              </a:rPr>
              <a:t>маґдебурзьке</a:t>
            </a:r>
            <a:r>
              <a:rPr lang="uk-UA" sz="2000" b="1" dirty="0" smtClean="0">
                <a:solidFill>
                  <a:srgbClr val="002060"/>
                </a:solidFill>
              </a:rPr>
              <a:t> право», «цех», «гільдія», «магістрат», «ярмарок».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9.    Складіть розгорнутий план розповіді за темою «Господарський розвиток українських земель у другій половині ХІV—ХV ст.».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10.    Визначте основні етапи закріпачення селян на українських землях.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597666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Всесвітньовідомнм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вченим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галузі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астрономії</a:t>
            </a:r>
            <a:r>
              <a:rPr lang="ru-RU" b="1" dirty="0" smtClean="0">
                <a:solidFill>
                  <a:srgbClr val="002060"/>
                </a:solidFill>
              </a:rPr>
              <a:t>, математики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медицини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вихованець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Краківського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університету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дрогобичанин</a:t>
            </a:r>
            <a:r>
              <a:rPr lang="ru-RU" b="1" dirty="0" smtClean="0"/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Юрій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Котермак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відомий</a:t>
            </a:r>
            <a:r>
              <a:rPr lang="ru-RU" b="1" dirty="0" smtClean="0">
                <a:solidFill>
                  <a:srgbClr val="002060"/>
                </a:solidFill>
              </a:rPr>
              <a:t> як </a:t>
            </a:r>
            <a:r>
              <a:rPr lang="ru-RU" b="1" dirty="0" err="1" smtClean="0">
                <a:solidFill>
                  <a:srgbClr val="002060"/>
                </a:solidFill>
              </a:rPr>
              <a:t>Юрій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Дрогобич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одержав </a:t>
            </a:r>
            <a:r>
              <a:rPr lang="ru-RU" b="1" dirty="0" err="1" smtClean="0">
                <a:solidFill>
                  <a:srgbClr val="002060"/>
                </a:solidFill>
              </a:rPr>
              <a:t>ступінь</a:t>
            </a:r>
            <a:r>
              <a:rPr lang="ru-RU" b="1" dirty="0" smtClean="0">
                <a:solidFill>
                  <a:srgbClr val="002060"/>
                </a:solidFill>
              </a:rPr>
              <a:t> доктора </a:t>
            </a:r>
            <a:r>
              <a:rPr lang="ru-RU" b="1" dirty="0" err="1" smtClean="0">
                <a:solidFill>
                  <a:srgbClr val="002060"/>
                </a:solidFill>
              </a:rPr>
              <a:t>медицини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Болонському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університеті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там у 1481 р.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обраний</a:t>
            </a:r>
            <a:r>
              <a:rPr lang="ru-RU" b="1" dirty="0" smtClean="0">
                <a:solidFill>
                  <a:srgbClr val="002060"/>
                </a:solidFill>
              </a:rPr>
              <a:t> деканом </a:t>
            </a:r>
            <a:r>
              <a:rPr lang="ru-RU" b="1" dirty="0" err="1" smtClean="0">
                <a:solidFill>
                  <a:srgbClr val="002060"/>
                </a:solidFill>
              </a:rPr>
              <a:t>медичного</a:t>
            </a:r>
            <a:r>
              <a:rPr lang="ru-RU" b="1" dirty="0" smtClean="0">
                <a:solidFill>
                  <a:srgbClr val="002060"/>
                </a:solidFill>
              </a:rPr>
              <a:t> факультету.</a:t>
            </a:r>
            <a:r>
              <a:rPr lang="ru-RU" b="1" dirty="0" smtClean="0"/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Юрій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Дрогобич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– перший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український</a:t>
            </a:r>
            <a:r>
              <a:rPr lang="ru-RU" b="1" dirty="0" smtClean="0">
                <a:solidFill>
                  <a:srgbClr val="002060"/>
                </a:solidFill>
              </a:rPr>
              <a:t> автор,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1483 р. видав у </a:t>
            </a:r>
            <a:r>
              <a:rPr lang="ru-RU" b="1" dirty="0" err="1" smtClean="0">
                <a:solidFill>
                  <a:srgbClr val="002060"/>
                </a:solidFill>
              </a:rPr>
              <a:t>Римі</a:t>
            </a:r>
            <a:r>
              <a:rPr lang="ru-RU" b="1" dirty="0" smtClean="0">
                <a:solidFill>
                  <a:srgbClr val="002060"/>
                </a:solidFill>
              </a:rPr>
              <a:t> книжку «</a:t>
            </a:r>
            <a:r>
              <a:rPr lang="ru-RU" b="1" dirty="0" err="1" smtClean="0">
                <a:solidFill>
                  <a:srgbClr val="002060"/>
                </a:solidFill>
              </a:rPr>
              <a:t>Прогностична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оцінка</a:t>
            </a:r>
            <a:r>
              <a:rPr lang="ru-RU" b="1" dirty="0" smtClean="0">
                <a:solidFill>
                  <a:srgbClr val="002060"/>
                </a:solidFill>
              </a:rPr>
              <a:t> поточного». </a:t>
            </a:r>
            <a:r>
              <a:rPr lang="ru-RU" b="1" dirty="0" err="1" smtClean="0">
                <a:solidFill>
                  <a:srgbClr val="002060"/>
                </a:solidFill>
              </a:rPr>
              <a:t>Крім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медицини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викладав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Болонському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університеті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астрономію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ÐÐ°ÑÑÐ¸Ð½ÐºÐ¸ Ð¿Ð¾ Ð·Ð°Ð¿ÑÐ¾ÑÑ ÐºÐ¾ÑÑÑÐ½ÑÐ¸Ð½ Ð¾ÑÑÑÐ¾Ð·Ñ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 Ð¾Ð·Ð²Ð¸ÑÐ¾Ðº Ð¾ÑÐ²ÑÑÐ¸. 14-15 ÑÑ.ÐÐ¾ÑÑÑÐ½ÑÐ¸Ð½ ÐÑÑÑÐ¾Ð·ÑÐºÐ¸Ð¹.Ð®ÑÑÐ¹ ÐÑÐ¾Ð³Ð¾Ð±Ð¸Ñ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599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Князь </a:t>
            </a:r>
            <a:r>
              <a:rPr lang="ru-RU" dirty="0" err="1" smtClean="0">
                <a:solidFill>
                  <a:srgbClr val="002060"/>
                </a:solidFill>
              </a:rPr>
              <a:t>Костянтин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Острозький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ÐÐ°ÑÑÐ¸Ð½ÐºÐ¸ Ð¿Ð¾ Ð·Ð°Ð¿ÑÐ¾ÑÑ ÐºÐ¾ÑÑÑÐ½ÑÐ¸Ð½ Ð¾ÑÑÑÐ¾Ð·Ñ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528392" cy="4962128"/>
          </a:xfrm>
          <a:prstGeom prst="rect">
            <a:avLst/>
          </a:prstGeom>
          <a:noFill/>
        </p:spPr>
      </p:pic>
      <p:pic>
        <p:nvPicPr>
          <p:cNvPr id="64516" name="Picture 4" descr="ÐÐ°ÑÑÐ¸Ð½ÐºÐ¸ Ð¿Ð¾ Ð·Ð°Ð¿ÑÐ¾ÑÑ ÐºÐ¾ÑÑÑÐ½ÑÐ¸Ð½ Ð¾ÑÑÑÐ¾Ð·ÑÐºÐ¸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77877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0"/>
            <a:ext cx="4499992" cy="6858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Заснував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Острозьку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академію</a:t>
            </a:r>
            <a:r>
              <a:rPr lang="ru-RU" b="1" dirty="0" smtClean="0">
                <a:solidFill>
                  <a:srgbClr val="002060"/>
                </a:solidFill>
              </a:rPr>
              <a:t>, на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кошти</a:t>
            </a:r>
            <a:r>
              <a:rPr lang="ru-RU" b="1" dirty="0" smtClean="0">
                <a:solidFill>
                  <a:srgbClr val="002060"/>
                </a:solidFill>
              </a:rPr>
              <a:t> видали </a:t>
            </a:r>
            <a:r>
              <a:rPr lang="ru-RU" b="1" dirty="0" err="1" smtClean="0">
                <a:solidFill>
                  <a:srgbClr val="FF0000"/>
                </a:solidFill>
              </a:rPr>
              <a:t>Острозьку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Біблію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Заснував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першу в </a:t>
            </a:r>
            <a:r>
              <a:rPr lang="ru-RU" b="1" dirty="0" err="1" smtClean="0">
                <a:solidFill>
                  <a:srgbClr val="002060"/>
                </a:solidFill>
              </a:rPr>
              <a:t>Східній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Європі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вищу</a:t>
            </a:r>
            <a:r>
              <a:rPr lang="ru-RU" b="1" dirty="0" smtClean="0">
                <a:solidFill>
                  <a:srgbClr val="002060"/>
                </a:solidFill>
              </a:rPr>
              <a:t> школу – </a:t>
            </a:r>
            <a:r>
              <a:rPr lang="ru-RU" b="1" dirty="0" err="1" smtClean="0">
                <a:solidFill>
                  <a:srgbClr val="002060"/>
                </a:solidFill>
              </a:rPr>
              <a:t>Острозьку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академію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Ця</a:t>
            </a:r>
            <a:r>
              <a:rPr lang="ru-RU" b="1" dirty="0" smtClean="0">
                <a:solidFill>
                  <a:srgbClr val="002060"/>
                </a:solidFill>
              </a:rPr>
              <a:t> школа </a:t>
            </a:r>
            <a:r>
              <a:rPr lang="ru-RU" b="1" dirty="0" err="1" smtClean="0">
                <a:solidFill>
                  <a:srgbClr val="002060"/>
                </a:solidFill>
              </a:rPr>
              <a:t>проіснувала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близько</a:t>
            </a:r>
            <a:r>
              <a:rPr lang="ru-RU" b="1" dirty="0" smtClean="0">
                <a:solidFill>
                  <a:srgbClr val="002060"/>
                </a:solidFill>
              </a:rPr>
              <a:t> 60-ти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З </a:t>
            </a:r>
            <a:r>
              <a:rPr lang="ru-RU" b="1" dirty="0" err="1" smtClean="0">
                <a:solidFill>
                  <a:srgbClr val="002060"/>
                </a:solidFill>
              </a:rPr>
              <a:t>її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вийшло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чимало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видатних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культурних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діячів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виступали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письменниками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вчителями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вченими</a:t>
            </a:r>
            <a:r>
              <a:rPr lang="ru-RU" b="1" dirty="0" smtClean="0">
                <a:solidFill>
                  <a:srgbClr val="002060"/>
                </a:solidFill>
              </a:rPr>
              <a:t>, священнослужителями. </a:t>
            </a:r>
            <a:r>
              <a:rPr lang="ru-RU" b="1" dirty="0" err="1" smtClean="0">
                <a:solidFill>
                  <a:srgbClr val="002060"/>
                </a:solidFill>
              </a:rPr>
              <a:t>Вихованці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Острозької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академії</a:t>
            </a:r>
            <a:r>
              <a:rPr lang="ru-RU" b="1" dirty="0" smtClean="0">
                <a:solidFill>
                  <a:srgbClr val="002060"/>
                </a:solidFill>
              </a:rPr>
              <a:t> стояли </a:t>
            </a:r>
            <a:r>
              <a:rPr lang="ru-RU" b="1" dirty="0" err="1" smtClean="0">
                <a:solidFill>
                  <a:srgbClr val="002060"/>
                </a:solidFill>
              </a:rPr>
              <a:t>біля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витоків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школи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Київського</a:t>
            </a:r>
            <a:r>
              <a:rPr lang="ru-RU" b="1" dirty="0" smtClean="0">
                <a:solidFill>
                  <a:srgbClr val="002060"/>
                </a:solidFill>
              </a:rPr>
              <a:t> братства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Києво-Могилянки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Випускник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цієї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академії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Мелетій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Смотрицький</a:t>
            </a:r>
            <a:r>
              <a:rPr lang="ru-RU" b="1" dirty="0" smtClean="0">
                <a:solidFill>
                  <a:srgbClr val="002060"/>
                </a:solidFill>
              </a:rPr>
              <a:t>, створив </a:t>
            </a:r>
            <a:r>
              <a:rPr lang="ru-RU" b="1" dirty="0" err="1" smtClean="0">
                <a:solidFill>
                  <a:srgbClr val="002060"/>
                </a:solidFill>
              </a:rPr>
              <a:t>граматику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старослов’янської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мови</a:t>
            </a:r>
            <a:r>
              <a:rPr lang="ru-RU" b="1" dirty="0" smtClean="0">
                <a:solidFill>
                  <a:srgbClr val="002060"/>
                </a:solidFill>
              </a:rPr>
              <a:t>, яка справила </a:t>
            </a:r>
            <a:r>
              <a:rPr lang="ru-RU" b="1" dirty="0" err="1" smtClean="0">
                <a:solidFill>
                  <a:srgbClr val="002060"/>
                </a:solidFill>
              </a:rPr>
              <a:t>значний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вплив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філологічної</a:t>
            </a:r>
            <a:r>
              <a:rPr lang="ru-RU" b="1" dirty="0" smtClean="0">
                <a:solidFill>
                  <a:srgbClr val="002060"/>
                </a:solidFill>
              </a:rPr>
              <a:t> науки як в </a:t>
            </a:r>
            <a:r>
              <a:rPr lang="ru-RU" b="1" dirty="0" err="1" smtClean="0">
                <a:solidFill>
                  <a:srgbClr val="002060"/>
                </a:solidFill>
              </a:rPr>
              <a:t>Україні</a:t>
            </a:r>
            <a:r>
              <a:rPr lang="ru-RU" b="1" dirty="0" smtClean="0">
                <a:solidFill>
                  <a:srgbClr val="002060"/>
                </a:solidFill>
              </a:rPr>
              <a:t>, так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її</a:t>
            </a:r>
            <a:r>
              <a:rPr lang="ru-RU" b="1" dirty="0" smtClean="0">
                <a:solidFill>
                  <a:srgbClr val="002060"/>
                </a:solidFill>
              </a:rPr>
              <a:t> межами.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5538" name="Picture 2" descr="https://upload.wikimedia.org/wikipedia/commons/d/db/Kanstantyn_Astroski._%D0%9A%D0%B0%D0%BD%D1%81%D1%82%D0%B0%D0%BD%D1%82%D1%8B%D0%BD_%D0%90%D1%81%D1%82%D1%80%D0%BE%D1%81%D0%BA%D1%96_%28XVIII%29_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36504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 Ð¾Ð·Ð²Ð¸ÑÐ¾Ðº Ð¾ÑÐ²ÑÑÐ¸. 14-15 ÑÑ.ÐÐ¾ÑÑÑÐ½ÑÐ¸Ð½ ÐÑÑÑÐ¾Ð·ÑÐºÐ¸Ð¹.Ð®ÑÑÐ¹ ÐÑÐ¾Ð³Ð¾Ð±Ð¸Ñ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599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ÐÐ°ÑÑÐ¸Ð½ÐºÐ¸ Ð¿Ð¾ Ð·Ð°Ð¿ÑÐ¾ÑÑ Ð Ð¾Ð·Ð²Ð¸ÑÐ¾Ðº Ð¾ÑÐ²ÑÑÐ¸. ÐÑÑÑÑÐµÐºÑÑÑÐ° ÑÐ° Ð¾Ð±ÑÐ°Ð·Ð¾ÑÐ²Ð¾ÑÑÐµ Ð¼Ð¸ÑÑÐµÑÑÐ²Ð¾ 14-15 ÑÑ.ÐÐ¾ÑÑÑÐ½ÑÐ¸Ð½ ÐÑÑÑÐ¾Ð·ÑÐºÐ¸Ð¹.Ð®ÑÑÐ¹ ÐÑÐ¾Ð³Ð¾Ð±Ð¸Ñ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578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Архітектура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і </a:t>
            </a:r>
            <a:r>
              <a:rPr lang="uk-UA" dirty="0" smtClean="0">
                <a:solidFill>
                  <a:srgbClr val="FF0000"/>
                </a:solidFill>
              </a:rPr>
              <a:t>містобудування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1.  Формується український стиль дерев’яних </a:t>
            </a:r>
            <a:r>
              <a:rPr lang="uk-UA" b="1" dirty="0" err="1" smtClean="0">
                <a:solidFill>
                  <a:srgbClr val="002060"/>
                </a:solidFill>
              </a:rPr>
              <a:t>трибанних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і </a:t>
            </a:r>
            <a:r>
              <a:rPr lang="uk-UA" b="1" dirty="0" err="1" smtClean="0">
                <a:solidFill>
                  <a:srgbClr val="002060"/>
                </a:solidFill>
              </a:rPr>
              <a:t>п’ятибанних</a:t>
            </a:r>
            <a:r>
              <a:rPr lang="uk-UA" b="1" dirty="0" smtClean="0">
                <a:solidFill>
                  <a:srgbClr val="002060"/>
                </a:solidFill>
              </a:rPr>
              <a:t> церков.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2.  Розвивається будівництво оборонних споруд: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Мукачівський замок (Закарпаття), </a:t>
            </a:r>
            <a:r>
              <a:rPr lang="uk-UA" b="1" dirty="0" err="1" smtClean="0">
                <a:solidFill>
                  <a:srgbClr val="FF0000"/>
                </a:solidFill>
              </a:rPr>
              <a:t>Олеський</a:t>
            </a:r>
            <a:r>
              <a:rPr lang="uk-UA" b="1" dirty="0" smtClean="0">
                <a:solidFill>
                  <a:srgbClr val="FF0000"/>
                </a:solidFill>
              </a:rPr>
              <a:t> замок (Львівська обл.), Острозький замок (Рівненська обл.).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3.  Використання каменю під час будівництва </a:t>
            </a:r>
            <a:r>
              <a:rPr lang="uk-UA" b="1" dirty="0" smtClean="0">
                <a:solidFill>
                  <a:srgbClr val="002060"/>
                </a:solidFill>
              </a:rPr>
              <a:t>замків.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ÐÐ°ÑÑÐ¸Ð½ÐºÐ¸ Ð¿Ð¾ Ð·Ð°Ð¿ÑÐ¾ÑÑ Ð Ð¾Ð·Ð²Ð¸ÑÐ¾Ðº Ð¾ÑÐ²ÑÑÐ¸. ÐÑÑÑÑÐµÐºÑÑÑÐ° ÑÐ° Ð¾Ð±ÑÐ°Ð·Ð¾ÑÐ²Ð¾ÑÑÐµ Ð¼Ð¸ÑÑÐµÑÑÐ²Ð¾ 14-15 ÑÑ.ÐÐ¾ÑÑÑÐ½ÑÐ¸Ð½ ÐÑÑÑÐ¾Ð·ÑÐºÐ¸Ð¹.Ð®ÑÑÐ¹ ÐÑÐ¾Ð³Ð¾Ð±Ð¸Ñ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32" y="1412776"/>
            <a:ext cx="8712968" cy="4032448"/>
          </a:xfrm>
        </p:spPr>
        <p:txBody>
          <a:bodyPr>
            <a:noAutofit/>
          </a:bodyPr>
          <a:lstStyle/>
          <a:p>
            <a:pPr algn="ctr"/>
            <a:r>
              <a:rPr lang="uk-UA" sz="4800" dirty="0" err="1" smtClean="0">
                <a:solidFill>
                  <a:srgbClr val="FF0000"/>
                </a:solidFill>
              </a:rPr>
              <a:t>Пам</a:t>
            </a:r>
            <a:r>
              <a:rPr lang="en-US" sz="4800" dirty="0" smtClean="0">
                <a:solidFill>
                  <a:srgbClr val="FF0000"/>
                </a:solidFill>
              </a:rPr>
              <a:t>’</a:t>
            </a:r>
            <a:r>
              <a:rPr lang="uk-UA" sz="4800" dirty="0" smtClean="0">
                <a:solidFill>
                  <a:srgbClr val="FF0000"/>
                </a:solidFill>
              </a:rPr>
              <a:t>ятки середньовічної культури </a:t>
            </a:r>
            <a:r>
              <a:rPr lang="en-US" sz="4800" dirty="0" smtClean="0">
                <a:solidFill>
                  <a:srgbClr val="FF0000"/>
                </a:solidFill>
              </a:rPr>
              <a:t>XIV-XV </a:t>
            </a:r>
            <a:r>
              <a:rPr lang="uk-UA" sz="4800" dirty="0" smtClean="0">
                <a:solidFill>
                  <a:srgbClr val="FF0000"/>
                </a:solidFill>
              </a:rPr>
              <a:t>ст.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uk-UA" sz="5400" dirty="0" smtClean="0">
                <a:solidFill>
                  <a:srgbClr val="FF0000"/>
                </a:solidFill>
              </a:rPr>
              <a:t>Костянтин Острозький.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uk-UA" sz="5400" dirty="0" smtClean="0">
                <a:solidFill>
                  <a:srgbClr val="FF0000"/>
                </a:solidFill>
              </a:rPr>
              <a:t>Юрій Дрогобич.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Кам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ru-RU" dirty="0" err="1" smtClean="0">
                <a:solidFill>
                  <a:srgbClr val="C00000"/>
                </a:solidFill>
              </a:rPr>
              <a:t>янець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uk-UA" dirty="0" smtClean="0">
                <a:solidFill>
                  <a:srgbClr val="C00000"/>
                </a:solidFill>
              </a:rPr>
              <a:t> П</a:t>
            </a:r>
            <a:r>
              <a:rPr lang="ru-RU" dirty="0" err="1" smtClean="0">
                <a:solidFill>
                  <a:srgbClr val="C00000"/>
                </a:solidFill>
              </a:rPr>
              <a:t>одільська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фортеця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ÐÐ°ÑÑÐ¸Ð½ÐºÐ¸ Ð¿Ð¾ Ð·Ð°Ð¿ÑÐ¾ÑÑ ÐºÐ°Ð¼ÑÐ½ÐµÑÑ Ð¿Ð¾Ð´ÑÐ»ÑÑÑÐºÐ° ÑÐ¾ÑÑÐµÑ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8183880" cy="105156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Хотинська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фортеця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ÐÐ°ÑÑÐ¸Ð½ÐºÐ¸ Ð¿Ð¾ Ð·Ð°Ð¿ÑÐ¾ÑÑ ÑÐ¾ÑÐ¸Ð½ÑÑÐºÐ° ÑÐ¾ÑÑÐµÑ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64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solidFill>
                  <a:srgbClr val="C00000"/>
                </a:solidFill>
              </a:rPr>
              <a:t>Мукачівський</a:t>
            </a:r>
            <a:r>
              <a:rPr lang="ru-RU" u="sng" dirty="0" smtClean="0">
                <a:solidFill>
                  <a:srgbClr val="C00000"/>
                </a:solidFill>
              </a:rPr>
              <a:t> Замок «</a:t>
            </a:r>
            <a:r>
              <a:rPr lang="ru-RU" u="sng" dirty="0" err="1" smtClean="0">
                <a:solidFill>
                  <a:srgbClr val="C00000"/>
                </a:solidFill>
              </a:rPr>
              <a:t>Паланок</a:t>
            </a:r>
            <a:r>
              <a:rPr lang="ru-RU" u="sng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ÐÐ°ÑÑÐ¸Ð½ÐºÐ¸ Ð¿Ð¾ Ð·Ð°Ð¿ÑÐ¾ÑÑ ÐÑÐºÐ°ÑÑÐ²ÑÑÐºÐ¸Ð¹ Ð·Ð°Ð¼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6440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Аккерманська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фортеця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 err="1" smtClean="0">
                <a:solidFill>
                  <a:srgbClr val="C00000"/>
                </a:solidFill>
              </a:rPr>
              <a:t>Білгород</a:t>
            </a: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dirty="0" err="1" smtClean="0">
                <a:solidFill>
                  <a:srgbClr val="C00000"/>
                </a:solidFill>
              </a:rPr>
              <a:t>Дністровському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2108" cy="56064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 Ð¾Ð·Ð²Ð¸ÑÐ¾Ðº Ð¾ÑÐ²ÑÑÐ¸. ÐÑÑÑÑÐµÐºÑÑÑÐ° ÑÐ° Ð¾Ð±ÑÐ°Ð·Ð¾ÑÐ²Ð¾ÑÑÐµ Ð¼Ð¸ÑÑÐµÑÑÐ²Ð¾ 14-15 ÑÑ.ÐÐ¾ÑÑÑÐ½ÑÐ¸Ð½ ÐÑÑÑÐ¾Ð·ÑÐºÐ¸Ð¹.Ð®ÑÑÐ¹ ÐÑÐ¾Ð³Ð¾Ð±Ð¸Ñ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5"/>
            <a:ext cx="8496943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solidFill>
                  <a:srgbClr val="C00000"/>
                </a:solidFill>
              </a:rPr>
              <a:t>Вірменський</a:t>
            </a:r>
            <a:r>
              <a:rPr lang="ru-RU" u="sng" dirty="0" smtClean="0">
                <a:solidFill>
                  <a:srgbClr val="C00000"/>
                </a:solidFill>
              </a:rPr>
              <a:t> Собор </a:t>
            </a:r>
            <a:r>
              <a:rPr lang="ru-RU" u="sng" dirty="0" err="1" smtClean="0">
                <a:solidFill>
                  <a:srgbClr val="C00000"/>
                </a:solidFill>
              </a:rPr>
              <a:t>Успення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ru-RU" u="sng" dirty="0" err="1" smtClean="0">
                <a:solidFill>
                  <a:srgbClr val="C00000"/>
                </a:solidFill>
              </a:rPr>
              <a:t>Богородиці</a:t>
            </a:r>
            <a:r>
              <a:rPr lang="ru-RU" u="sng" dirty="0" smtClean="0">
                <a:solidFill>
                  <a:srgbClr val="C00000"/>
                </a:solidFill>
              </a:rPr>
              <a:t> у </a:t>
            </a:r>
            <a:r>
              <a:rPr lang="ru-RU" u="sng" dirty="0" err="1" smtClean="0">
                <a:solidFill>
                  <a:srgbClr val="C00000"/>
                </a:solidFill>
              </a:rPr>
              <a:t>Львові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5298" name="Picture 2" descr="ÐÐ°ÑÑÐ¸Ð½ÐºÐ¸ Ð¿Ð¾ Ð·Ð°Ð¿ÑÐ¾ÑÑ Ð²ÑÑÐ¼ÐµÐ½ÑÑÐºÐ¸Ð¹ ÑÐ¾Ð±Ð¾Ñ Ñ Ð»ÑÐ²Ð¾Ð²Ñ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839200" cy="58052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171825" cy="4762500"/>
          </a:xfrm>
          <a:prstGeom prst="rect">
            <a:avLst/>
          </a:prstGeom>
          <a:noFill/>
        </p:spPr>
      </p:pic>
      <p:pic>
        <p:nvPicPr>
          <p:cNvPr id="30726" name="Picture 6" descr="ÐÐ°ÑÑÐ¸Ð½ÐºÐ¸ Ð¿Ð¾ Ð·Ð°Ð¿ÑÐ¾ÑÑ Ð Ð¾Ð·Ð²Ð¸ÑÐ¾Ðº Ð¾ÑÐ²ÑÑÐ¸. ÐÑÑÑÑÐµÐºÑÑÑÐ° ÑÐ° Ð¾Ð±ÑÐ°Ð·Ð¾ÑÐ²Ð¾ÑÑÐµ Ð¼Ð¸ÑÑÐµÑÑÐ²Ð¾ 14-15 ÑÑ.ÐÐ¾ÑÑÑÐ½ÑÐ¸Ð½ ÐÑÑÑÐ¾Ð·ÑÐºÐ¸Ð¹.Ð®ÑÑÐ¹ ÐÑÐ¾Ð³Ð¾Ð±Ð¸Ñ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449580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6440"/>
            <a:ext cx="8183880" cy="105156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Інтер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ru-RU" dirty="0" err="1" smtClean="0">
                <a:solidFill>
                  <a:srgbClr val="C00000"/>
                </a:solidFill>
              </a:rPr>
              <a:t>єр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Св.Трійці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Любліні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   Ікона Юрія                Ікона Богородиці</a:t>
            </a:r>
            <a:br>
              <a:rPr lang="uk-UA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    Змієборця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6866" name="Picture 2" descr="ÐÐ°ÑÑÐ¸Ð½ÐºÐ¸ Ð¿Ð¾ Ð·Ð°Ð¿ÑÐ¾ÑÑ Ð¾ÑÐ²ÑÑÐ° Ð² ÑÐºÑÐ°ÑÐ½Ñ 14 16 Ñ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648075" cy="4581525"/>
          </a:xfrm>
          <a:prstGeom prst="rect">
            <a:avLst/>
          </a:prstGeom>
          <a:noFill/>
        </p:spPr>
      </p:pic>
      <p:pic>
        <p:nvPicPr>
          <p:cNvPr id="36868" name="Picture 4" descr="ÐÐ°ÑÑÐ¸Ð½ÐºÐ¸ Ð¿Ð¾ Ð·Ð°Ð¿ÑÐ¾ÑÑ Ð¾ÑÐ²ÑÑÐ° Ð² ÑÐºÑÐ°ÑÐ½Ñ 14 16 Ñ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667125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Ікона Богородиці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err="1" smtClean="0">
                <a:solidFill>
                  <a:srgbClr val="C00000"/>
                </a:solidFill>
              </a:rPr>
              <a:t>с.Підгородці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260648"/>
            <a:ext cx="4330824" cy="93610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Іконостас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99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667125" cy="4581525"/>
          </a:xfrm>
          <a:prstGeom prst="rect">
            <a:avLst/>
          </a:prstGeom>
          <a:noFill/>
        </p:spPr>
      </p:pic>
      <p:pic>
        <p:nvPicPr>
          <p:cNvPr id="39940" name="Picture 4" descr="ÐÐ°ÑÑÐ¸Ð½ÐºÐ¸ Ð¿Ð¾ Ð·Ð°Ð¿ÑÐ¾ÑÑ ÐÐºÐ¾Ð½Ð¾ÑÑÐ°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814608" cy="4564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Мета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уроку: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32859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ознайомити </a:t>
            </a:r>
            <a:r>
              <a:rPr lang="uk-UA" b="1" dirty="0" smtClean="0">
                <a:solidFill>
                  <a:srgbClr val="002060"/>
                </a:solidFill>
              </a:rPr>
              <a:t>учнів з розвитком духовної культури українських земель другої половини XIV -XV ст.; 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розвивати </a:t>
            </a:r>
            <a:r>
              <a:rPr lang="uk-UA" b="1" dirty="0" smtClean="0">
                <a:solidFill>
                  <a:srgbClr val="002060"/>
                </a:solidFill>
              </a:rPr>
              <a:t>вміння аналізувати </a:t>
            </a:r>
            <a:r>
              <a:rPr lang="uk-UA" b="1" dirty="0" smtClean="0">
                <a:solidFill>
                  <a:srgbClr val="002060"/>
                </a:solidFill>
              </a:rPr>
              <a:t>матеріал;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удосконалювати </a:t>
            </a:r>
            <a:r>
              <a:rPr lang="uk-UA" b="1" dirty="0" smtClean="0">
                <a:solidFill>
                  <a:srgbClr val="002060"/>
                </a:solidFill>
              </a:rPr>
              <a:t>вміння складати схеми й працювати за ними, заповнювати порівнювальні </a:t>
            </a:r>
            <a:r>
              <a:rPr lang="uk-UA" b="1" dirty="0" smtClean="0">
                <a:solidFill>
                  <a:srgbClr val="002060"/>
                </a:solidFill>
              </a:rPr>
              <a:t>таблиці;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виховувати історичне мислення, інтерес до історії і культури, естетичні смаки.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315416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Повторення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1.  Чому саме Краківський університет зажив популярності серед українських  студентів  кінця  ХV  ст.?  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(</a:t>
            </a:r>
            <a:r>
              <a:rPr lang="uk-UA" b="1" dirty="0" smtClean="0">
                <a:solidFill>
                  <a:srgbClr val="002060"/>
                </a:solidFill>
              </a:rPr>
              <a:t>Для вступу до нього не обов’язково було бути католиком.)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2.  Перші друковані книги є колискою сучасної літератури. Дізнайтеся, як називають книги, надруковані в XV ст. 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(</a:t>
            </a:r>
            <a:r>
              <a:rPr lang="uk-UA" b="1" dirty="0" smtClean="0">
                <a:solidFill>
                  <a:srgbClr val="002060"/>
                </a:solidFill>
              </a:rPr>
              <a:t>Інкунабули, що з латини перекладається як «колиска».)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3.  Оборонні споруди Правобережжя України були переважно кам’яними, а Подніпров’я та Лівобережжя — дерев’яними. Чому</a:t>
            </a:r>
            <a:r>
              <a:rPr lang="uk-UA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(На Лівобережжі майже немає каменю.)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4.  Назвіть відомі вам українські замки. Де вони розташовані? Коли побудовані?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5.  Доведіть або спростуйте твердження: «У XIV–XVI ст. уповільнився розвиток української культури».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Домашнє завдання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820472" cy="41879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uk-UA" b="1" dirty="0" smtClean="0">
                <a:solidFill>
                  <a:srgbClr val="002060"/>
                </a:solidFill>
              </a:rPr>
              <a:t>1. </a:t>
            </a:r>
            <a:r>
              <a:rPr lang="uk-UA" b="1" dirty="0" smtClean="0">
                <a:solidFill>
                  <a:srgbClr val="002060"/>
                </a:solidFill>
              </a:rPr>
              <a:t>Опрацювати </a:t>
            </a:r>
            <a:r>
              <a:rPr lang="uk-UA" b="1" dirty="0" smtClean="0">
                <a:solidFill>
                  <a:srgbClr val="002060"/>
                </a:solidFill>
              </a:rPr>
              <a:t>матеріал §25 С.177-184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2. Стор.184 запитання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3.Повторити тему та підготуватися до уроку узагальнення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Умови розвитку культури: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b="1" dirty="0" err="1" smtClean="0">
                <a:solidFill>
                  <a:srgbClr val="002060"/>
                </a:solidFill>
              </a:rPr>
              <a:t>Період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кінця</a:t>
            </a:r>
            <a:r>
              <a:rPr lang="ru-RU" b="1" dirty="0" smtClean="0">
                <a:solidFill>
                  <a:srgbClr val="002060"/>
                </a:solidFill>
              </a:rPr>
              <a:t> XIV до початку XVI ст. - час </a:t>
            </a:r>
            <a:r>
              <a:rPr lang="ru-RU" b="1" dirty="0" err="1" smtClean="0">
                <a:solidFill>
                  <a:srgbClr val="002060"/>
                </a:solidFill>
              </a:rPr>
              <a:t>боротьби</a:t>
            </a:r>
            <a:r>
              <a:rPr lang="ru-RU" b="1" dirty="0" smtClean="0">
                <a:solidFill>
                  <a:srgbClr val="002060"/>
                </a:solidFill>
              </a:rPr>
              <a:t> за </a:t>
            </a:r>
            <a:r>
              <a:rPr lang="ru-RU" b="1" dirty="0" err="1" smtClean="0">
                <a:solidFill>
                  <a:srgbClr val="002060"/>
                </a:solidFill>
              </a:rPr>
              <a:t>збереження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культурної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самобутності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  <a:r>
              <a:rPr lang="ru-RU" b="1" dirty="0" smtClean="0"/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подальшого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формування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українського</a:t>
            </a:r>
            <a:r>
              <a:rPr lang="ru-RU" b="1" dirty="0" smtClean="0">
                <a:solidFill>
                  <a:srgbClr val="FF0000"/>
                </a:solidFill>
              </a:rPr>
              <a:t> народу.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b="1" dirty="0" err="1" smtClean="0">
                <a:solidFill>
                  <a:srgbClr val="FF0000"/>
                </a:solidFill>
              </a:rPr>
              <a:t>Чужоземне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пригноблення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постійні</a:t>
            </a:r>
            <a:r>
              <a:rPr lang="ru-RU" b="1" dirty="0" smtClean="0">
                <a:solidFill>
                  <a:srgbClr val="FF0000"/>
                </a:solidFill>
              </a:rPr>
              <a:t> напади </a:t>
            </a:r>
            <a:r>
              <a:rPr lang="ru-RU" b="1" dirty="0" err="1" smtClean="0">
                <a:solidFill>
                  <a:srgbClr val="FF0000"/>
                </a:solidFill>
              </a:rPr>
              <a:t>турків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татар не </a:t>
            </a:r>
            <a:r>
              <a:rPr lang="ru-RU" b="1" dirty="0" err="1" smtClean="0">
                <a:solidFill>
                  <a:srgbClr val="FF0000"/>
                </a:solidFill>
              </a:rPr>
              <a:t>сприяли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розвиткові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української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культури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 </a:t>
            </a:r>
            <a:r>
              <a:rPr lang="ru-RU" b="1" dirty="0" err="1" smtClean="0">
                <a:solidFill>
                  <a:srgbClr val="C00000"/>
                </a:solidFill>
              </a:rPr>
              <a:t>Україна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мала </a:t>
            </a:r>
            <a:r>
              <a:rPr lang="ru-RU" b="1" dirty="0" err="1" smtClean="0">
                <a:solidFill>
                  <a:srgbClr val="C00000"/>
                </a:solidFill>
              </a:rPr>
              <a:t>тісні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зв'язки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 культурами </a:t>
            </a:r>
            <a:r>
              <a:rPr lang="ru-RU" b="1" dirty="0" err="1" smtClean="0">
                <a:solidFill>
                  <a:srgbClr val="C00000"/>
                </a:solidFill>
              </a:rPr>
              <a:t>російського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</a:rPr>
              <a:t>білоруського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болгарського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сербського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народів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4. </a:t>
            </a:r>
            <a:r>
              <a:rPr lang="ru-RU" b="1" dirty="0" err="1" smtClean="0">
                <a:solidFill>
                  <a:srgbClr val="002060"/>
                </a:solidFill>
              </a:rPr>
              <a:t>Наприкінці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XV ст. великий </a:t>
            </a:r>
            <a:r>
              <a:rPr lang="ru-RU" b="1" dirty="0" err="1" smtClean="0">
                <a:solidFill>
                  <a:srgbClr val="002060"/>
                </a:solidFill>
              </a:rPr>
              <a:t>вплив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їх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спричинило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виникнення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Кракові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Чорногорії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східнослов'янського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друкування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кирилицею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-525780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Розвиток освіти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7280"/>
            <a:ext cx="9144000" cy="64807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У XV ст.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царині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зберігалися</a:t>
            </a:r>
            <a:r>
              <a:rPr lang="ru-RU" b="1" dirty="0" smtClean="0"/>
              <a:t> </a:t>
            </a:r>
            <a:r>
              <a:rPr lang="ru-RU" b="1" dirty="0" err="1" smtClean="0"/>
              <a:t>давні</a:t>
            </a:r>
            <a:r>
              <a:rPr lang="ru-RU" b="1" dirty="0" smtClean="0"/>
              <a:t> </a:t>
            </a:r>
            <a:r>
              <a:rPr lang="ru-RU" b="1" dirty="0" err="1" smtClean="0"/>
              <a:t>традиції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Початкові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школи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існували</a:t>
            </a:r>
            <a:r>
              <a:rPr lang="ru-RU" b="1" dirty="0" smtClean="0">
                <a:solidFill>
                  <a:srgbClr val="002060"/>
                </a:solidFill>
              </a:rPr>
              <a:t> при великих церквах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монастирях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містах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також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деяких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садибах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магнатів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Вчителями</a:t>
            </a:r>
            <a:r>
              <a:rPr lang="ru-RU" b="1" dirty="0" smtClean="0">
                <a:solidFill>
                  <a:srgbClr val="002060"/>
                </a:solidFill>
              </a:rPr>
              <a:t> в основному </a:t>
            </a:r>
            <a:r>
              <a:rPr lang="ru-RU" b="1" dirty="0" err="1" smtClean="0">
                <a:solidFill>
                  <a:srgbClr val="002060"/>
                </a:solidFill>
              </a:rPr>
              <a:t>були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дяки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навчали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читати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писати</a:t>
            </a:r>
            <a:r>
              <a:rPr lang="ru-RU" b="1" dirty="0" smtClean="0">
                <a:solidFill>
                  <a:srgbClr val="002060"/>
                </a:solidFill>
              </a:rPr>
              <a:t> та церковного </a:t>
            </a:r>
            <a:r>
              <a:rPr lang="ru-RU" b="1" dirty="0" err="1" smtClean="0">
                <a:solidFill>
                  <a:srgbClr val="002060"/>
                </a:solidFill>
              </a:rPr>
              <a:t>співу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 smtClean="0"/>
              <a:t>Вихідці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навчалися</a:t>
            </a:r>
            <a:r>
              <a:rPr lang="ru-RU" b="1" dirty="0" smtClean="0"/>
              <a:t> в </a:t>
            </a:r>
            <a:r>
              <a:rPr lang="ru-RU" b="1" dirty="0" err="1" smtClean="0"/>
              <a:t>багатьох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європейських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університетах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 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Болонському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Краківському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Празькому</a:t>
            </a:r>
            <a:r>
              <a:rPr lang="ru-RU" b="1" dirty="0" smtClean="0">
                <a:solidFill>
                  <a:srgbClr val="FF0000"/>
                </a:solidFill>
              </a:rPr>
              <a:t>. У </a:t>
            </a:r>
            <a:r>
              <a:rPr lang="ru-RU" b="1" dirty="0" err="1" smtClean="0">
                <a:solidFill>
                  <a:srgbClr val="FF0000"/>
                </a:solidFill>
              </a:rPr>
              <a:t>Сорбонні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імена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студентів-українців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також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бакалаврів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магістрів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зустрічаються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вже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другій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половині</a:t>
            </a:r>
            <a:r>
              <a:rPr lang="ru-RU" b="1" dirty="0" smtClean="0">
                <a:solidFill>
                  <a:srgbClr val="002060"/>
                </a:solidFill>
              </a:rPr>
              <a:t> XIV ст., а в </a:t>
            </a:r>
            <a:r>
              <a:rPr lang="ru-RU" b="1" dirty="0" err="1" smtClean="0">
                <a:solidFill>
                  <a:srgbClr val="002060"/>
                </a:solidFill>
              </a:rPr>
              <a:t>середині</a:t>
            </a:r>
            <a:r>
              <a:rPr lang="ru-RU" b="1" dirty="0" smtClean="0">
                <a:solidFill>
                  <a:srgbClr val="002060"/>
                </a:solidFill>
              </a:rPr>
              <a:t> XV ст. Сорбонна мала </a:t>
            </a:r>
            <a:r>
              <a:rPr lang="ru-RU" b="1" dirty="0" err="1" smtClean="0">
                <a:solidFill>
                  <a:srgbClr val="002060"/>
                </a:solidFill>
              </a:rPr>
              <a:t>кількох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докторів-українців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Ті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хто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здобув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освіту</a:t>
            </a:r>
            <a:r>
              <a:rPr lang="ru-RU" b="1" dirty="0" smtClean="0">
                <a:solidFill>
                  <a:srgbClr val="002060"/>
                </a:solidFill>
              </a:rPr>
              <a:t> за кордоном, повернувшись в </a:t>
            </a:r>
            <a:r>
              <a:rPr lang="ru-RU" b="1" dirty="0" err="1" smtClean="0">
                <a:solidFill>
                  <a:srgbClr val="002060"/>
                </a:solidFill>
              </a:rPr>
              <a:t>Україну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поширювали</a:t>
            </a:r>
            <a:r>
              <a:rPr lang="ru-RU" b="1" dirty="0" smtClean="0">
                <a:solidFill>
                  <a:srgbClr val="002060"/>
                </a:solidFill>
              </a:rPr>
              <a:t> тут </a:t>
            </a:r>
            <a:r>
              <a:rPr lang="ru-RU" b="1" dirty="0" err="1" smtClean="0">
                <a:solidFill>
                  <a:srgbClr val="002060"/>
                </a:solidFill>
              </a:rPr>
              <a:t>передові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ідеї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гуманізму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зокрема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вчення</a:t>
            </a:r>
            <a:r>
              <a:rPr lang="ru-RU" b="1" dirty="0" smtClean="0">
                <a:solidFill>
                  <a:srgbClr val="002060"/>
                </a:solidFill>
              </a:rPr>
              <a:t> Яна Гуса. </a:t>
            </a:r>
            <a:r>
              <a:rPr lang="ru-RU" b="1" dirty="0" err="1" smtClean="0">
                <a:solidFill>
                  <a:srgbClr val="002060"/>
                </a:solidFill>
              </a:rPr>
              <a:t>Дехто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залишався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працювати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чужині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Наприкінці</a:t>
            </a:r>
            <a:r>
              <a:rPr lang="ru-RU" b="1" dirty="0" smtClean="0">
                <a:solidFill>
                  <a:srgbClr val="002060"/>
                </a:solidFill>
              </a:rPr>
              <a:t> XV - на початку XVI ст. у </a:t>
            </a:r>
            <a:r>
              <a:rPr lang="ru-RU" b="1" dirty="0" err="1" smtClean="0">
                <a:solidFill>
                  <a:srgbClr val="002060"/>
                </a:solidFill>
              </a:rPr>
              <a:t>Європі</a:t>
            </a:r>
            <a:r>
              <a:rPr lang="ru-RU" b="1" dirty="0" smtClean="0">
                <a:solidFill>
                  <a:srgbClr val="002060"/>
                </a:solidFill>
              </a:rPr>
              <a:t> знали про </a:t>
            </a:r>
            <a:r>
              <a:rPr lang="ru-RU" b="1" dirty="0" err="1" smtClean="0">
                <a:solidFill>
                  <a:srgbClr val="002060"/>
                </a:solidFill>
              </a:rPr>
              <a:t>наукову</a:t>
            </a:r>
            <a:r>
              <a:rPr lang="ru-RU" b="1" dirty="0" smtClean="0">
                <a:solidFill>
                  <a:srgbClr val="002060"/>
                </a:solidFill>
              </a:rPr>
              <a:t> роботу </a:t>
            </a:r>
            <a:r>
              <a:rPr lang="ru-RU" b="1" dirty="0" err="1" smtClean="0">
                <a:solidFill>
                  <a:srgbClr val="FF0000"/>
                </a:solidFill>
              </a:rPr>
              <a:t>Юрія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Дрогобича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Котермака</a:t>
            </a:r>
            <a:r>
              <a:rPr lang="ru-RU" b="1" dirty="0" smtClean="0">
                <a:solidFill>
                  <a:srgbClr val="FF0000"/>
                </a:solidFill>
              </a:rPr>
              <a:t>) у </a:t>
            </a:r>
            <a:r>
              <a:rPr lang="ru-RU" b="1" dirty="0" err="1" smtClean="0">
                <a:solidFill>
                  <a:srgbClr val="FF0000"/>
                </a:solidFill>
              </a:rPr>
              <a:t>Болонському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університеті</a:t>
            </a:r>
            <a:r>
              <a:rPr lang="ru-RU" b="1" dirty="0" smtClean="0">
                <a:solidFill>
                  <a:srgbClr val="FF0000"/>
                </a:solidFill>
              </a:rPr>
              <a:t>, Павла Русина - в </a:t>
            </a:r>
            <a:r>
              <a:rPr lang="ru-RU" b="1" dirty="0" err="1" smtClean="0">
                <a:solidFill>
                  <a:srgbClr val="FF0000"/>
                </a:solidFill>
              </a:rPr>
              <a:t>Краківському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У 1481 р. </a:t>
            </a:r>
            <a:r>
              <a:rPr lang="ru-RU" b="1" dirty="0" err="1" smtClean="0">
                <a:solidFill>
                  <a:srgbClr val="002060"/>
                </a:solidFill>
              </a:rPr>
              <a:t>Юрій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Дрогобич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обраний</a:t>
            </a:r>
            <a:r>
              <a:rPr lang="ru-RU" b="1" dirty="0" smtClean="0">
                <a:solidFill>
                  <a:srgbClr val="002060"/>
                </a:solidFill>
              </a:rPr>
              <a:t> ректором </a:t>
            </a:r>
            <a:r>
              <a:rPr lang="ru-RU" b="1" dirty="0" err="1" smtClean="0">
                <a:solidFill>
                  <a:srgbClr val="002060"/>
                </a:solidFill>
              </a:rPr>
              <a:t>Болонського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університету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написав низку </a:t>
            </a:r>
            <a:r>
              <a:rPr lang="ru-RU" b="1" dirty="0" err="1" smtClean="0">
                <a:solidFill>
                  <a:srgbClr val="002060"/>
                </a:solidFill>
              </a:rPr>
              <a:t>наукових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праць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філософії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медицини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астрономії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183880" cy="105156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Лекція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університеті</a:t>
            </a:r>
            <a:r>
              <a:rPr lang="ru-RU" dirty="0" smtClean="0">
                <a:solidFill>
                  <a:srgbClr val="FF0000"/>
                </a:solidFill>
              </a:rPr>
              <a:t>.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ÐÐ°ÑÑÐ¸Ð½ÐºÐ¸ Ð¿Ð¾ Ð·Ð°Ð¿ÑÐ¾ÑÑ Ð»ÐµÐºÑÑÑ Ð² ÑÐ½ÑÐ²ÐµÑÑÐ¸ÑÐµÑÑ 14 16 Ñ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530352"/>
            <a:ext cx="4716016" cy="6327648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Юрій </a:t>
            </a:r>
            <a:r>
              <a:rPr lang="uk-UA" b="1" dirty="0" smtClean="0">
                <a:solidFill>
                  <a:srgbClr val="FF0000"/>
                </a:solidFill>
              </a:rPr>
              <a:t>із Дрогобича </a:t>
            </a:r>
            <a:r>
              <a:rPr lang="uk-UA" b="1" dirty="0" smtClean="0">
                <a:solidFill>
                  <a:srgbClr val="002060"/>
                </a:solidFill>
              </a:rPr>
              <a:t>став ректором Болонського університету, у 1483 р. у Римі вийшла друком його книга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«Прогностик» про розташування небесних тіл. Це перша відома друкована праця українського автора. 1488–1494 рр. </a:t>
            </a:r>
            <a:r>
              <a:rPr lang="uk-UA" b="1" dirty="0" smtClean="0">
                <a:solidFill>
                  <a:srgbClr val="FF0000"/>
                </a:solidFill>
              </a:rPr>
              <a:t>Юрій Дрогобич </a:t>
            </a:r>
            <a:r>
              <a:rPr lang="uk-UA" b="1" dirty="0" smtClean="0">
                <a:solidFill>
                  <a:srgbClr val="002060"/>
                </a:solidFill>
              </a:rPr>
              <a:t>працював професором медицини Краківського університету і здобув титул  «королівського лікаря</a:t>
            </a:r>
            <a:r>
              <a:rPr lang="uk-UA" b="1" dirty="0" smtClean="0">
                <a:solidFill>
                  <a:srgbClr val="002060"/>
                </a:solidFill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ÐÐ°ÑÑÐ¸Ð½ÐºÐ¸ Ð¿Ð¾ Ð·Ð°Ð¿ÑÐ¾ÑÑ Ð Ð¾Ð·Ð²Ð¸ÑÐ¾Ðº Ð¾ÑÐ²ÑÑÐ¸. ÐÑÑÑÑÐµÐºÑÑÑÐ° ÑÐ° Ð¾Ð±ÑÐ°Ð·Ð¾ÑÐ²Ð¾ÑÑÐµ Ð¼Ð¸ÑÑÐµÑÑÐ²Ð¾ 14-15 ÑÑ.ÐÐ¾ÑÑÑÐ½ÑÐ¸Ð½ ÐÑÑÑÐ¾Ð·ÑÐºÐ¸Ð¹.Ð®ÑÑÐ¹ ÐÑÐ¾Ð³Ð¾Ð±Ð¸Ñ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48472" cy="6040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 Ð¾Ð·Ð²Ð¸ÑÐ¾Ðº Ð¾ÑÐ²ÑÑÐ¸. ÐÑÑÑÑÐµÐºÑÑÑÐ° ÑÐ° Ð¾Ð±ÑÐ°Ð·Ð¾ÑÐ²Ð¾ÑÑÐµ Ð¼Ð¸ÑÑÐµÑÑÐ²Ð¾ 14-15 ÑÑ.ÐÐ¾ÑÑÑÐ½ÑÐ¸Ð½ ÐÑÑÑÐ¾Ð·ÑÐºÐ¸Ð¹.Ð®ÑÑÐ¹ ÐÑÐ¾Ð³Ð¾Ð±Ð¸Ñ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411</TotalTime>
  <Words>632</Words>
  <Application>Microsoft Office PowerPoint</Application>
  <PresentationFormat>Экран (4:3)</PresentationFormat>
  <Paragraphs>63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Слайд 1</vt:lpstr>
      <vt:lpstr>Пам’ятки середньовічної культури XIV-XV ст. Костянтин Острозький. Юрій Дрогобич.</vt:lpstr>
      <vt:lpstr>Мета уроку:</vt:lpstr>
      <vt:lpstr>Домашнє завдання</vt:lpstr>
      <vt:lpstr>Умови розвитку культури:</vt:lpstr>
      <vt:lpstr>Розвиток освіти</vt:lpstr>
      <vt:lpstr>Лекція в університеті. </vt:lpstr>
      <vt:lpstr>Слайд 8</vt:lpstr>
      <vt:lpstr>Слайд 9</vt:lpstr>
      <vt:lpstr>Слайд 10</vt:lpstr>
      <vt:lpstr>Слайд 11</vt:lpstr>
      <vt:lpstr>Слайд 12</vt:lpstr>
      <vt:lpstr>Князь Костянтин Острозький</vt:lpstr>
      <vt:lpstr>Слайд 14</vt:lpstr>
      <vt:lpstr>Слайд 15</vt:lpstr>
      <vt:lpstr>Слайд 16</vt:lpstr>
      <vt:lpstr>Слайд 17</vt:lpstr>
      <vt:lpstr>Архітектура  і містобудування </vt:lpstr>
      <vt:lpstr>Слайд 19</vt:lpstr>
      <vt:lpstr>Кам’янець - Подільська фортеця</vt:lpstr>
      <vt:lpstr>Хотинська фортеця </vt:lpstr>
      <vt:lpstr>Мукачівський Замок «Паланок»</vt:lpstr>
      <vt:lpstr> Аккерманська фортеця в Білгород- Дністровському</vt:lpstr>
      <vt:lpstr>Слайд 24</vt:lpstr>
      <vt:lpstr>Вірменський Собор Успення Богородиці у Львові</vt:lpstr>
      <vt:lpstr>Слайд 26</vt:lpstr>
      <vt:lpstr>Інтер’єр Св.Трійці в Любліні</vt:lpstr>
      <vt:lpstr>   Ікона Юрія                Ікона Богородиці     Змієборця</vt:lpstr>
      <vt:lpstr>Ікона Богородиці  с.Підгородці</vt:lpstr>
      <vt:lpstr>Повторення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2018</dc:creator>
  <cp:lastModifiedBy>2018</cp:lastModifiedBy>
  <cp:revision>5</cp:revision>
  <dcterms:created xsi:type="dcterms:W3CDTF">2018-05-01T08:53:04Z</dcterms:created>
  <dcterms:modified xsi:type="dcterms:W3CDTF">2018-05-01T16:17:48Z</dcterms:modified>
</cp:coreProperties>
</file>