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6" r:id="rId10"/>
    <p:sldId id="268" r:id="rId11"/>
    <p:sldId id="264" r:id="rId12"/>
    <p:sldId id="265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DEACF-A38D-4B99-8970-CF1F5DF1C2C4}" type="datetimeFigureOut">
              <a:rPr lang="ru-RU" smtClean="0"/>
              <a:pPr/>
              <a:t>вт 10.07.18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06597-6E8F-40CF-85CB-1F54449BB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277930">
            <a:off x="539552" y="1124744"/>
            <a:ext cx="4176464" cy="864096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bg1"/>
                </a:solidFill>
              </a:rPr>
              <a:t>ІДЕЯ КОХАННЯ І ЩАСТЯ, ОЗНАКИ ФОЛЬКЛОРУ В «ТРАВНЕВІЙ ПІСНІ» </a:t>
            </a:r>
            <a:r>
              <a:rPr lang="ru-RU" sz="3100" b="1" dirty="0" smtClean="0">
                <a:solidFill>
                  <a:schemeClr val="bg1"/>
                </a:solidFill>
              </a:rPr>
              <a:t/>
            </a:r>
            <a:br>
              <a:rPr lang="ru-RU" sz="3100" b="1" dirty="0" smtClean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>Й</a:t>
            </a:r>
            <a:r>
              <a:rPr lang="ru-RU" sz="3100" b="1" dirty="0">
                <a:solidFill>
                  <a:schemeClr val="bg1"/>
                </a:solidFill>
              </a:rPr>
              <a:t>. В. ҐЕТЕ</a:t>
            </a: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Содержимое 3" descr="0_paro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772816"/>
            <a:ext cx="3638900" cy="452596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332656"/>
            <a:ext cx="4968552" cy="86652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002060"/>
                </a:solidFill>
              </a:rPr>
              <a:t>Евристична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бесіда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5602" name="Picture 2" descr="ÐÐ°ÑÑÐ¸Ð½ÐºÐ¸ Ð¿Ð¾ Ð·Ð°Ð¿ÑÐ¾ÑÑ Ð¼ÑÑ Ð¿ÑÐ¾ ÐÑÐ¾Ð¼ÐµÑÐµ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772816"/>
            <a:ext cx="3925588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1628800"/>
            <a:ext cx="4572000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/>
              <a:t> </a:t>
            </a:r>
            <a:r>
              <a:rPr lang="ru-RU" sz="2400" dirty="0" err="1"/>
              <a:t>Виразно</a:t>
            </a:r>
            <a:r>
              <a:rPr lang="ru-RU" sz="2400" dirty="0"/>
              <a:t> прочитайте </a:t>
            </a:r>
            <a:r>
              <a:rPr lang="ru-RU" sz="2400" dirty="0" err="1"/>
              <a:t>вірш</a:t>
            </a:r>
            <a:r>
              <a:rPr lang="ru-RU" sz="2400" dirty="0"/>
              <a:t> Й. В. </a:t>
            </a:r>
            <a:r>
              <a:rPr lang="ru-RU" sz="2400" dirty="0" err="1"/>
              <a:t>Ґете</a:t>
            </a:r>
            <a:r>
              <a:rPr lang="ru-RU" sz="2400" dirty="0"/>
              <a:t> «Прометей». У </a:t>
            </a:r>
            <a:r>
              <a:rPr lang="ru-RU" sz="2400" dirty="0" err="1"/>
              <a:t>якій</a:t>
            </a:r>
            <a:r>
              <a:rPr lang="ru-RU" sz="2400" dirty="0"/>
              <a:t> </a:t>
            </a:r>
            <a:r>
              <a:rPr lang="ru-RU" sz="2400" dirty="0" err="1"/>
              <a:t>формі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побудовано</a:t>
            </a:r>
            <a:r>
              <a:rPr lang="ru-RU" sz="2400" dirty="0"/>
              <a:t>?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dirty="0"/>
              <a:t>До кого </a:t>
            </a:r>
            <a:r>
              <a:rPr lang="ru-RU" sz="2400" dirty="0" err="1"/>
              <a:t>звертається</a:t>
            </a:r>
            <a:r>
              <a:rPr lang="ru-RU" sz="2400" dirty="0"/>
              <a:t> Прометей, у </a:t>
            </a:r>
            <a:r>
              <a:rPr lang="ru-RU" sz="2400" dirty="0" err="1"/>
              <a:t>зв'язку</a:t>
            </a:r>
            <a:r>
              <a:rPr lang="ru-RU" sz="2400" dirty="0"/>
              <a:t> </a:t>
            </a:r>
            <a:r>
              <a:rPr lang="ru-RU" sz="2400" dirty="0" err="1"/>
              <a:t>з</a:t>
            </a:r>
            <a:r>
              <a:rPr lang="ru-RU" sz="2400" dirty="0"/>
              <a:t> </a:t>
            </a:r>
            <a:r>
              <a:rPr lang="ru-RU" sz="2400" dirty="0" err="1"/>
              <a:t>чим</a:t>
            </a:r>
            <a:r>
              <a:rPr lang="ru-RU" sz="2400" dirty="0"/>
              <a:t>?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аргументи</a:t>
            </a:r>
            <a:r>
              <a:rPr lang="ru-RU" sz="2400" dirty="0"/>
              <a:t> наводить герой як </a:t>
            </a:r>
            <a:r>
              <a:rPr lang="ru-RU" sz="2400" dirty="0" err="1"/>
              <a:t>доказ</a:t>
            </a:r>
            <a:r>
              <a:rPr lang="ru-RU" sz="2400" dirty="0"/>
              <a:t> того,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ані</a:t>
            </a:r>
            <a:r>
              <a:rPr lang="ru-RU" sz="2400" dirty="0"/>
              <a:t> </a:t>
            </a:r>
            <a:r>
              <a:rPr lang="ru-RU" sz="2400" dirty="0" err="1"/>
              <a:t>він</a:t>
            </a:r>
            <a:r>
              <a:rPr lang="ru-RU" sz="2400" dirty="0"/>
              <a:t> </a:t>
            </a:r>
            <a:r>
              <a:rPr lang="ru-RU" sz="2400" dirty="0" err="1"/>
              <a:t>особисто</a:t>
            </a:r>
            <a:r>
              <a:rPr lang="ru-RU" sz="2400" dirty="0"/>
              <a:t>, </a:t>
            </a:r>
            <a:r>
              <a:rPr lang="ru-RU" sz="2400" dirty="0" err="1"/>
              <a:t>ані</a:t>
            </a:r>
            <a:r>
              <a:rPr lang="ru-RU" sz="2400" dirty="0"/>
              <a:t> люди не </a:t>
            </a:r>
            <a:r>
              <a:rPr lang="ru-RU" sz="2400" dirty="0" err="1"/>
              <a:t>мають</a:t>
            </a:r>
            <a:r>
              <a:rPr lang="ru-RU" sz="2400" dirty="0"/>
              <a:t> за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йому</a:t>
            </a:r>
            <a:r>
              <a:rPr lang="ru-RU" sz="2400" dirty="0"/>
              <a:t> </a:t>
            </a:r>
            <a:r>
              <a:rPr lang="ru-RU" sz="2400" dirty="0" err="1"/>
              <a:t>дякувати</a:t>
            </a:r>
            <a:r>
              <a:rPr lang="ru-RU" sz="2400" dirty="0"/>
              <a:t>?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dirty="0" err="1"/>
              <a:t>Яким</a:t>
            </a:r>
            <a:r>
              <a:rPr lang="ru-RU" sz="2400" dirty="0"/>
              <a:t> </a:t>
            </a:r>
            <a:r>
              <a:rPr lang="ru-RU" sz="2400" dirty="0" err="1"/>
              <a:t>є</a:t>
            </a:r>
            <a:r>
              <a:rPr lang="ru-RU" sz="2400" dirty="0"/>
              <a:t> пафос </a:t>
            </a:r>
            <a:r>
              <a:rPr lang="ru-RU" sz="2400" dirty="0" err="1"/>
              <a:t>цього</a:t>
            </a:r>
            <a:r>
              <a:rPr lang="ru-RU" sz="2400" dirty="0"/>
              <a:t> </a:t>
            </a:r>
            <a:r>
              <a:rPr lang="ru-RU" sz="2400" dirty="0" err="1"/>
              <a:t>твору</a:t>
            </a:r>
            <a:r>
              <a:rPr lang="ru-RU" sz="2400" dirty="0"/>
              <a:t>?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dirty="0" err="1"/>
              <a:t>Що</a:t>
            </a:r>
            <a:r>
              <a:rPr lang="ru-RU" sz="2400" dirty="0"/>
              <a:t> нового </a:t>
            </a:r>
            <a:r>
              <a:rPr lang="ru-RU" sz="2400" dirty="0" err="1"/>
              <a:t>вніс</a:t>
            </a:r>
            <a:r>
              <a:rPr lang="ru-RU" sz="2400" dirty="0"/>
              <a:t> </a:t>
            </a:r>
            <a:r>
              <a:rPr lang="ru-RU" sz="2400" dirty="0" err="1"/>
              <a:t>Ґете</a:t>
            </a:r>
            <a:r>
              <a:rPr lang="ru-RU" sz="2400" dirty="0"/>
              <a:t> в образ Прометея?</a:t>
            </a:r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2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7984" y="3573016"/>
            <a:ext cx="4392488" cy="29523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1. Як</a:t>
            </a:r>
            <a:r>
              <a:rPr lang="ru-RU" sz="2800" dirty="0"/>
              <a:t>, на вашу думку, </a:t>
            </a:r>
            <a:r>
              <a:rPr lang="ru-RU" sz="2800" dirty="0" err="1"/>
              <a:t>поезія</a:t>
            </a:r>
            <a:r>
              <a:rPr lang="ru-RU" sz="2800" dirty="0"/>
              <a:t> </a:t>
            </a:r>
            <a:r>
              <a:rPr lang="ru-RU" sz="2800" dirty="0" err="1"/>
              <a:t>впливає</a:t>
            </a:r>
            <a:r>
              <a:rPr lang="ru-RU" sz="2800" dirty="0"/>
              <a:t> на </a:t>
            </a:r>
            <a:r>
              <a:rPr lang="ru-RU" sz="2800" dirty="0" err="1" smtClean="0"/>
              <a:t>людину</a:t>
            </a:r>
            <a:r>
              <a:rPr lang="ru-RU" sz="2800" dirty="0" smtClean="0"/>
              <a:t>?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2. </a:t>
            </a:r>
            <a:r>
              <a:rPr lang="ru-RU" sz="2800" dirty="0" err="1" smtClean="0"/>
              <a:t>Наскільки</a:t>
            </a:r>
            <a:r>
              <a:rPr lang="ru-RU" sz="2800" dirty="0" smtClean="0"/>
              <a:t> </a:t>
            </a:r>
            <a:r>
              <a:rPr lang="ru-RU" sz="2800" dirty="0" err="1"/>
              <a:t>важливе</a:t>
            </a:r>
            <a:r>
              <a:rPr lang="ru-RU" sz="2800" dirty="0"/>
              <a:t> для </a:t>
            </a:r>
            <a:r>
              <a:rPr lang="ru-RU" sz="2800" dirty="0" err="1"/>
              <a:t>людини</a:t>
            </a:r>
            <a:r>
              <a:rPr lang="ru-RU" sz="2800" dirty="0"/>
              <a:t> </a:t>
            </a:r>
            <a:r>
              <a:rPr lang="ru-RU" sz="2800" dirty="0" err="1"/>
              <a:t>почуття</a:t>
            </a:r>
            <a:r>
              <a:rPr lang="ru-RU" sz="2800" dirty="0"/>
              <a:t> </a:t>
            </a:r>
            <a:r>
              <a:rPr lang="ru-RU" sz="2800" dirty="0" err="1"/>
              <a:t>кохання</a:t>
            </a:r>
            <a:r>
              <a:rPr lang="ru-RU" sz="2800" dirty="0"/>
              <a:t>?</a:t>
            </a:r>
            <a:br>
              <a:rPr lang="ru-RU" sz="2800" dirty="0"/>
            </a:br>
            <a:r>
              <a:rPr lang="ru-RU" sz="2800" dirty="0" smtClean="0"/>
              <a:t>3.  </a:t>
            </a:r>
            <a:r>
              <a:rPr lang="ru-RU" sz="2800" dirty="0" err="1"/>
              <a:t>Що</a:t>
            </a:r>
            <a:r>
              <a:rPr lang="ru-RU" sz="2800" dirty="0"/>
              <a:t> в </a:t>
            </a:r>
            <a:r>
              <a:rPr lang="ru-RU" sz="2800" dirty="0" err="1"/>
              <a:t>сучасному</a:t>
            </a:r>
            <a:r>
              <a:rPr lang="ru-RU" sz="2800" dirty="0"/>
              <a:t> </a:t>
            </a:r>
            <a:r>
              <a:rPr lang="ru-RU" sz="2800" dirty="0" err="1"/>
              <a:t>світі</a:t>
            </a:r>
            <a:r>
              <a:rPr lang="ru-RU" sz="2800" dirty="0"/>
              <a:t> </a:t>
            </a:r>
            <a:r>
              <a:rPr lang="ru-RU" sz="2800" dirty="0" err="1"/>
              <a:t>означає</a:t>
            </a:r>
            <a:r>
              <a:rPr lang="ru-RU" sz="2800" dirty="0"/>
              <a:t> </a:t>
            </a:r>
            <a:r>
              <a:rPr lang="ru-RU" sz="2800" dirty="0" err="1"/>
              <a:t>прометеїзм</a:t>
            </a:r>
            <a:r>
              <a:rPr lang="ru-RU" sz="2800" dirty="0"/>
              <a:t>?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652120" y="2348880"/>
            <a:ext cx="308129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3200" dirty="0" err="1" smtClean="0">
                <a:solidFill>
                  <a:srgbClr val="002060"/>
                </a:solidFill>
              </a:rPr>
              <a:t>Бліц-опитування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2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64088" y="548680"/>
            <a:ext cx="3595936" cy="86652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002060"/>
                </a:solidFill>
              </a:rPr>
              <a:t>Творча робота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4869160"/>
            <a:ext cx="3779912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/>
              <a:t>Доведіть</a:t>
            </a:r>
            <a:r>
              <a:rPr lang="ru-RU" sz="2400" dirty="0"/>
              <a:t> на </a:t>
            </a:r>
            <a:r>
              <a:rPr lang="ru-RU" sz="2400" dirty="0" err="1"/>
              <a:t>прикладі</a:t>
            </a:r>
            <a:r>
              <a:rPr lang="ru-RU" sz="2400" dirty="0"/>
              <a:t> </a:t>
            </a:r>
            <a:r>
              <a:rPr lang="ru-RU" sz="2400" dirty="0" err="1"/>
              <a:t>творів</a:t>
            </a:r>
            <a:r>
              <a:rPr lang="ru-RU" sz="2400" dirty="0"/>
              <a:t> </a:t>
            </a:r>
            <a:r>
              <a:rPr lang="ru-RU" sz="2400" dirty="0" err="1"/>
              <a:t>Ґете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письменник</a:t>
            </a:r>
            <a:r>
              <a:rPr lang="ru-RU" sz="2400" dirty="0"/>
              <a:t> </a:t>
            </a:r>
            <a:r>
              <a:rPr lang="ru-RU" sz="2400" dirty="0" err="1"/>
              <a:t>закликає</a:t>
            </a:r>
            <a:r>
              <a:rPr lang="ru-RU" sz="2400" dirty="0"/>
              <a:t> не </a:t>
            </a:r>
            <a:r>
              <a:rPr lang="ru-RU" sz="2400" dirty="0" err="1"/>
              <a:t>коритися</a:t>
            </a:r>
            <a:r>
              <a:rPr lang="ru-RU" sz="2400" dirty="0"/>
              <a:t> </a:t>
            </a:r>
            <a:r>
              <a:rPr lang="ru-RU" sz="2400" dirty="0" err="1"/>
              <a:t>долі</a:t>
            </a:r>
            <a:r>
              <a:rPr lang="ru-RU" sz="2400" dirty="0"/>
              <a:t>, а </a:t>
            </a:r>
            <a:r>
              <a:rPr lang="ru-RU" sz="2400" dirty="0" err="1"/>
              <a:t>виборювати</a:t>
            </a:r>
            <a:r>
              <a:rPr lang="ru-RU" sz="2400" dirty="0"/>
              <a:t> </a:t>
            </a:r>
            <a:r>
              <a:rPr lang="ru-RU" sz="2400" dirty="0" err="1"/>
              <a:t>своє</a:t>
            </a:r>
            <a:r>
              <a:rPr lang="ru-RU" sz="2400" dirty="0"/>
              <a:t> </a:t>
            </a:r>
            <a:r>
              <a:rPr lang="ru-RU" sz="2400" dirty="0" err="1" smtClean="0"/>
              <a:t>щастя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2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404664"/>
            <a:ext cx="2890664" cy="10661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3600" dirty="0" smtClean="0">
                <a:solidFill>
                  <a:srgbClr val="002060"/>
                </a:solidFill>
              </a:rPr>
              <a:t>Домашнє завдання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032" y="4005064"/>
            <a:ext cx="3995936" cy="25202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endParaRPr lang="ru-RU" sz="2400" dirty="0" smtClean="0"/>
          </a:p>
          <a:p>
            <a:pPr marL="457200" indent="-457200">
              <a:buAutoNum type="arabicPeriod"/>
            </a:pPr>
            <a:r>
              <a:rPr lang="ru-RU" sz="2400" dirty="0" err="1" smtClean="0"/>
              <a:t>Уміти</a:t>
            </a:r>
            <a:r>
              <a:rPr lang="ru-RU" sz="2400" dirty="0" smtClean="0"/>
              <a:t> </a:t>
            </a:r>
            <a:r>
              <a:rPr lang="ru-RU" sz="2400" dirty="0" err="1"/>
              <a:t>виразно</a:t>
            </a:r>
            <a:r>
              <a:rPr lang="ru-RU" sz="2400" dirty="0"/>
              <a:t> </a:t>
            </a:r>
            <a:r>
              <a:rPr lang="ru-RU" sz="2400" dirty="0" err="1"/>
              <a:t>читати</a:t>
            </a:r>
            <a:r>
              <a:rPr lang="ru-RU" sz="2400" dirty="0"/>
              <a:t>, </a:t>
            </a:r>
            <a:r>
              <a:rPr lang="ru-RU" sz="2400" dirty="0" err="1"/>
              <a:t>аналізувати</a:t>
            </a:r>
            <a:r>
              <a:rPr lang="ru-RU" sz="2400" dirty="0"/>
              <a:t> </a:t>
            </a:r>
            <a:r>
              <a:rPr lang="ru-RU" sz="2400" dirty="0" err="1"/>
              <a:t>вірші</a:t>
            </a:r>
            <a:r>
              <a:rPr lang="ru-RU" sz="2400" dirty="0"/>
              <a:t>  </a:t>
            </a:r>
            <a:r>
              <a:rPr lang="ru-RU" sz="2400" dirty="0" smtClean="0"/>
              <a:t>Й</a:t>
            </a:r>
            <a:r>
              <a:rPr lang="ru-RU" sz="2400" dirty="0"/>
              <a:t>. В. </a:t>
            </a:r>
            <a:r>
              <a:rPr lang="ru-RU" sz="2400" dirty="0" err="1" smtClean="0"/>
              <a:t>Ґете</a:t>
            </a:r>
            <a:r>
              <a:rPr lang="ru-RU" sz="2400" dirty="0" smtClean="0"/>
              <a:t>.</a:t>
            </a:r>
          </a:p>
          <a:p>
            <a:pPr marL="457200" indent="-457200">
              <a:buNone/>
            </a:pPr>
            <a:endParaRPr lang="ru-RU" sz="2400" dirty="0" smtClean="0"/>
          </a:p>
          <a:p>
            <a:pPr marL="457200" indent="-457200">
              <a:buAutoNum type="arabicPeriod"/>
            </a:pPr>
            <a:r>
              <a:rPr lang="ru-RU" sz="2400" b="1" dirty="0" err="1"/>
              <a:t>Індивідуальне</a:t>
            </a:r>
            <a:r>
              <a:rPr lang="ru-RU" sz="2400" dirty="0"/>
              <a:t>: </a:t>
            </a:r>
            <a:r>
              <a:rPr lang="ru-RU" sz="2400" dirty="0" err="1"/>
              <a:t>підготувати</a:t>
            </a:r>
            <a:r>
              <a:rPr lang="ru-RU" sz="2400" dirty="0"/>
              <a:t> </a:t>
            </a:r>
            <a:r>
              <a:rPr lang="ru-RU" sz="2400" dirty="0" err="1"/>
              <a:t>повідомлення</a:t>
            </a:r>
            <a:r>
              <a:rPr lang="ru-RU" sz="2400" dirty="0"/>
              <a:t> про </a:t>
            </a:r>
            <a:r>
              <a:rPr lang="ru-RU" sz="2400" dirty="0" err="1"/>
              <a:t>Євросоюз</a:t>
            </a:r>
            <a:r>
              <a:rPr lang="ru-RU" sz="2400" dirty="0"/>
              <a:t>, </a:t>
            </a:r>
            <a:r>
              <a:rPr lang="ru-RU" sz="2400" dirty="0" err="1"/>
              <a:t>про</a:t>
            </a:r>
            <a:r>
              <a:rPr lang="ru-RU" sz="2400" dirty="0"/>
              <a:t> </a:t>
            </a:r>
            <a:r>
              <a:rPr lang="ru-RU" sz="2400" dirty="0" err="1"/>
              <a:t>життєвий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творчий</a:t>
            </a:r>
            <a:r>
              <a:rPr lang="ru-RU" sz="2400" dirty="0"/>
              <a:t> шлях </a:t>
            </a:r>
            <a:r>
              <a:rPr lang="ru-RU" sz="2400" dirty="0" smtClean="0"/>
              <a:t>Ф.Шиллера(</a:t>
            </a:r>
            <a:r>
              <a:rPr lang="ru-RU" sz="2400" dirty="0" err="1" smtClean="0"/>
              <a:t>творчі</a:t>
            </a:r>
            <a:r>
              <a:rPr lang="ru-RU" sz="2400" dirty="0" smtClean="0"/>
              <a:t> </a:t>
            </a:r>
            <a:r>
              <a:rPr lang="ru-RU" sz="2400" dirty="0" err="1" smtClean="0"/>
              <a:t>групи</a:t>
            </a:r>
            <a:r>
              <a:rPr lang="ru-RU" sz="2400" dirty="0" smtClean="0"/>
              <a:t>)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9952" y="1916832"/>
            <a:ext cx="4464496" cy="36724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ru-RU" sz="3200" dirty="0" err="1"/>
              <a:t>Яким</a:t>
            </a:r>
            <a:r>
              <a:rPr lang="ru-RU" sz="3200" dirty="0"/>
              <a:t> все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було</a:t>
            </a:r>
            <a:r>
              <a:rPr lang="ru-RU" sz="3200" dirty="0"/>
              <a:t> </a:t>
            </a:r>
            <a:r>
              <a:rPr lang="ru-RU" sz="3200" dirty="0" err="1"/>
              <a:t>новим</a:t>
            </a:r>
            <a:r>
              <a:rPr lang="ru-RU" sz="3200" dirty="0"/>
              <a:t>, </a:t>
            </a:r>
            <a:r>
              <a:rPr lang="ru-RU" sz="3200" dirty="0" err="1"/>
              <a:t>скільки</a:t>
            </a:r>
            <a:r>
              <a:rPr lang="ru-RU" sz="3200" dirty="0"/>
              <a:t> тут </a:t>
            </a:r>
            <a:r>
              <a:rPr lang="ru-RU" sz="3200" dirty="0" err="1"/>
              <a:t>чаруючої</a:t>
            </a:r>
            <a:r>
              <a:rPr lang="ru-RU" sz="3200" dirty="0"/>
              <a:t> </a:t>
            </a:r>
            <a:r>
              <a:rPr lang="ru-RU" sz="3200" dirty="0" err="1"/>
              <a:t>свободи</a:t>
            </a:r>
            <a:r>
              <a:rPr lang="ru-RU" sz="3200" dirty="0"/>
              <a:t>, </a:t>
            </a:r>
            <a:r>
              <a:rPr lang="ru-RU" sz="3200" dirty="0" err="1"/>
              <a:t>мелодійності</a:t>
            </a:r>
            <a:r>
              <a:rPr lang="ru-RU" sz="3200" dirty="0"/>
              <a:t> та </a:t>
            </a:r>
            <a:r>
              <a:rPr lang="ru-RU" sz="3200" dirty="0" err="1"/>
              <a:t>барвистості</a:t>
            </a:r>
            <a:r>
              <a:rPr lang="ru-RU" sz="3200" dirty="0"/>
              <a:t>, як </a:t>
            </a:r>
            <a:r>
              <a:rPr lang="ru-RU" sz="3200" dirty="0" err="1"/>
              <a:t>під</a:t>
            </a:r>
            <a:r>
              <a:rPr lang="ru-RU" sz="3200" dirty="0"/>
              <a:t> </a:t>
            </a:r>
            <a:r>
              <a:rPr lang="ru-RU" sz="3200" dirty="0" err="1"/>
              <a:t>буряним</a:t>
            </a:r>
            <a:r>
              <a:rPr lang="ru-RU" sz="3200" dirty="0"/>
              <a:t> </a:t>
            </a:r>
            <a:r>
              <a:rPr lang="ru-RU" sz="3200" dirty="0" err="1"/>
              <a:t>поривом</a:t>
            </a:r>
            <a:r>
              <a:rPr lang="ru-RU" sz="3200" dirty="0"/>
              <a:t> </a:t>
            </a:r>
            <a:r>
              <a:rPr lang="ru-RU" sz="3200" dirty="0" err="1"/>
              <a:t>цих</a:t>
            </a:r>
            <a:r>
              <a:rPr lang="ru-RU" sz="3200" dirty="0"/>
              <a:t> </a:t>
            </a:r>
            <a:r>
              <a:rPr lang="ru-RU" sz="3200" dirty="0" err="1"/>
              <a:t>ритмів</a:t>
            </a:r>
            <a:r>
              <a:rPr lang="ru-RU" sz="3200" dirty="0"/>
              <a:t> </a:t>
            </a:r>
            <a:r>
              <a:rPr lang="ru-RU" sz="3200" dirty="0" err="1"/>
              <a:t>летіла</a:t>
            </a:r>
            <a:r>
              <a:rPr lang="ru-RU" sz="3200" dirty="0"/>
              <a:t> пудра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err="1"/>
              <a:t>раціоналістичних</a:t>
            </a:r>
            <a:r>
              <a:rPr lang="ru-RU" sz="3200" dirty="0"/>
              <a:t> </a:t>
            </a:r>
            <a:r>
              <a:rPr lang="ru-RU" sz="3200" dirty="0" err="1" smtClean="0"/>
              <a:t>перук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r>
              <a:rPr lang="ru-RU" sz="3200" dirty="0" smtClean="0"/>
              <a:t>Т. Манн</a:t>
            </a:r>
            <a:endParaRPr lang="ru-RU" sz="3200" dirty="0"/>
          </a:p>
        </p:txBody>
      </p:sp>
      <p:pic>
        <p:nvPicPr>
          <p:cNvPr id="5" name="Содержимое 3" descr="0_paro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-243408"/>
            <a:ext cx="4400008" cy="547260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ÑÐµÑÐ´ÑÐµ Ð¿Ð½Ð³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20688"/>
            <a:ext cx="8028383" cy="698964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4752528" cy="866527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2800" dirty="0" err="1" smtClean="0">
                <a:solidFill>
                  <a:srgbClr val="002060"/>
                </a:solidFill>
              </a:rPr>
              <a:t>ОЛС</a:t>
            </a:r>
            <a:r>
              <a:rPr lang="uk-UA" sz="2800" dirty="0" smtClean="0">
                <a:solidFill>
                  <a:srgbClr val="002060"/>
                </a:solidFill>
              </a:rPr>
              <a:t> </a:t>
            </a:r>
            <a:r>
              <a:rPr lang="uk-UA" sz="2800" dirty="0" err="1" smtClean="0">
                <a:solidFill>
                  <a:srgbClr val="002060"/>
                </a:solidFill>
              </a:rPr>
              <a:t>“Тематика</a:t>
            </a:r>
            <a:r>
              <a:rPr lang="uk-UA" sz="2800" dirty="0" smtClean="0">
                <a:solidFill>
                  <a:srgbClr val="002060"/>
                </a:solidFill>
              </a:rPr>
              <a:t> віршів </a:t>
            </a:r>
            <a:br>
              <a:rPr lang="uk-UA" sz="2800" dirty="0" smtClean="0">
                <a:solidFill>
                  <a:srgbClr val="002060"/>
                </a:solidFill>
              </a:rPr>
            </a:br>
            <a:r>
              <a:rPr lang="uk-UA" sz="2800" dirty="0" smtClean="0">
                <a:solidFill>
                  <a:srgbClr val="002060"/>
                </a:solidFill>
              </a:rPr>
              <a:t>Й. В. </a:t>
            </a:r>
            <a:r>
              <a:rPr lang="uk-UA" sz="2800" dirty="0" err="1" smtClean="0">
                <a:solidFill>
                  <a:srgbClr val="002060"/>
                </a:solidFill>
              </a:rPr>
              <a:t>Гете”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3" descr="0_paro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1484784"/>
            <a:ext cx="3638900" cy="45259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1484784"/>
            <a:ext cx="1412759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800" dirty="0" err="1" smtClean="0"/>
              <a:t>кохання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564904"/>
            <a:ext cx="149553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800" dirty="0"/>
              <a:t>природа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861048"/>
            <a:ext cx="3485249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800" dirty="0" err="1"/>
              <a:t>нестримні</a:t>
            </a:r>
            <a:r>
              <a:rPr lang="ru-RU" sz="2800" dirty="0"/>
              <a:t> </a:t>
            </a:r>
            <a:r>
              <a:rPr lang="ru-RU" sz="2800" dirty="0" err="1" smtClean="0"/>
              <a:t>поривання</a:t>
            </a:r>
            <a:endParaRPr lang="ru-RU" sz="2800" dirty="0" smtClean="0"/>
          </a:p>
          <a:p>
            <a:pPr algn="ctr"/>
            <a:r>
              <a:rPr lang="ru-RU" sz="2800" dirty="0" smtClean="0"/>
              <a:t> </a:t>
            </a:r>
            <a:r>
              <a:rPr lang="ru-RU" sz="2800" dirty="0" err="1"/>
              <a:t>душі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5589240"/>
            <a:ext cx="377379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800" dirty="0" err="1"/>
              <a:t>дивовижні</a:t>
            </a:r>
            <a:r>
              <a:rPr lang="ru-RU" sz="2800" dirty="0"/>
              <a:t> </a:t>
            </a:r>
            <a:r>
              <a:rPr lang="ru-RU" sz="2800" dirty="0" err="1"/>
              <a:t>й</a:t>
            </a:r>
            <a:r>
              <a:rPr lang="ru-RU" sz="2800" dirty="0"/>
              <a:t> </a:t>
            </a:r>
            <a:r>
              <a:rPr lang="ru-RU" sz="2800" dirty="0" err="1"/>
              <a:t>прекрасні</a:t>
            </a:r>
            <a:r>
              <a:rPr lang="ru-RU" sz="2800" dirty="0"/>
              <a:t> </a:t>
            </a:r>
            <a:endParaRPr lang="ru-RU" sz="2800" dirty="0" smtClean="0"/>
          </a:p>
          <a:p>
            <a:pPr algn="ctr"/>
            <a:r>
              <a:rPr lang="ru-RU" sz="2800" dirty="0" err="1" smtClean="0"/>
              <a:t>явища</a:t>
            </a:r>
            <a:r>
              <a:rPr lang="ru-RU" sz="2800" dirty="0" smtClean="0"/>
              <a:t> </a:t>
            </a:r>
            <a:r>
              <a:rPr lang="ru-RU" sz="2800" dirty="0" err="1"/>
              <a:t>життя</a:t>
            </a:r>
            <a:endParaRPr lang="ru-RU" sz="2800" dirty="0"/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93610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3600" dirty="0" smtClean="0">
                <a:solidFill>
                  <a:srgbClr val="002060"/>
                </a:solidFill>
              </a:rPr>
              <a:t>Повідомлення </a:t>
            </a:r>
            <a:r>
              <a:rPr lang="uk-UA" sz="3600" dirty="0" err="1" smtClean="0">
                <a:solidFill>
                  <a:srgbClr val="002060"/>
                </a:solidFill>
              </a:rPr>
              <a:t>“Історія</a:t>
            </a:r>
            <a:r>
              <a:rPr lang="uk-UA" sz="3600" dirty="0" smtClean="0">
                <a:solidFill>
                  <a:srgbClr val="002060"/>
                </a:solidFill>
              </a:rPr>
              <a:t> написання вірша </a:t>
            </a:r>
            <a:r>
              <a:rPr lang="uk-UA" sz="3600" dirty="0" err="1" smtClean="0">
                <a:solidFill>
                  <a:srgbClr val="002060"/>
                </a:solidFill>
              </a:rPr>
              <a:t>“Травнева</a:t>
            </a:r>
            <a:r>
              <a:rPr lang="uk-UA" sz="3600" dirty="0" smtClean="0">
                <a:solidFill>
                  <a:srgbClr val="002060"/>
                </a:solidFill>
              </a:rPr>
              <a:t> </a:t>
            </a:r>
            <a:r>
              <a:rPr lang="uk-UA" sz="3600" dirty="0" err="1" smtClean="0">
                <a:solidFill>
                  <a:srgbClr val="002060"/>
                </a:solidFill>
              </a:rPr>
              <a:t>пісня”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3" descr="0_paro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764704"/>
            <a:ext cx="3638900" cy="45259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72000" y="3068960"/>
            <a:ext cx="4392488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/>
              <a:t>На час </a:t>
            </a: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вірша</a:t>
            </a:r>
            <a:r>
              <a:rPr lang="ru-RU" sz="2000" dirty="0"/>
              <a:t> поет </a:t>
            </a:r>
            <a:r>
              <a:rPr lang="ru-RU" sz="2000" dirty="0" err="1"/>
              <a:t>навчався</a:t>
            </a:r>
            <a:r>
              <a:rPr lang="ru-RU" sz="2000" dirty="0"/>
              <a:t> у </a:t>
            </a:r>
            <a:r>
              <a:rPr lang="ru-RU" sz="2000" dirty="0" err="1"/>
              <a:t>Страсбурзькому</a:t>
            </a:r>
            <a:r>
              <a:rPr lang="ru-RU" sz="2000" dirty="0"/>
              <a:t> </a:t>
            </a:r>
            <a:r>
              <a:rPr lang="ru-RU" sz="2000" dirty="0" err="1"/>
              <a:t>університеті</a:t>
            </a:r>
            <a:r>
              <a:rPr lang="ru-RU" sz="2000" dirty="0"/>
              <a:t>.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закохався</a:t>
            </a:r>
            <a:r>
              <a:rPr lang="ru-RU" sz="2000" dirty="0"/>
              <a:t> у дочку пастора </a:t>
            </a:r>
            <a:r>
              <a:rPr lang="ru-RU" sz="2000" dirty="0" err="1"/>
              <a:t>Фредеріку</a:t>
            </a:r>
            <a:r>
              <a:rPr lang="ru-RU" sz="2000" dirty="0"/>
              <a:t> </a:t>
            </a:r>
            <a:r>
              <a:rPr lang="ru-RU" sz="2000" dirty="0" err="1"/>
              <a:t>Бріон</a:t>
            </a:r>
            <a:r>
              <a:rPr lang="ru-RU" sz="2000" dirty="0"/>
              <a:t>, чий образ «у </a:t>
            </a:r>
            <a:r>
              <a:rPr lang="ru-RU" sz="2000" dirty="0" err="1"/>
              <a:t>всій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ніжній</a:t>
            </a:r>
            <a:r>
              <a:rPr lang="ru-RU" sz="2000" dirty="0"/>
              <a:t> </a:t>
            </a:r>
            <a:r>
              <a:rPr lang="ru-RU" sz="2000" dirty="0" err="1"/>
              <a:t>привабливості</a:t>
            </a:r>
            <a:r>
              <a:rPr lang="ru-RU" sz="2000" dirty="0"/>
              <a:t>» </a:t>
            </a:r>
            <a:r>
              <a:rPr lang="ru-RU" sz="2000" dirty="0" err="1"/>
              <a:t>закарбувався</a:t>
            </a:r>
            <a:r>
              <a:rPr lang="ru-RU" sz="2000" dirty="0"/>
              <a:t> в </a:t>
            </a:r>
            <a:r>
              <a:rPr lang="ru-RU" sz="2000" dirty="0" err="1"/>
              <a:t>душі</a:t>
            </a:r>
            <a:r>
              <a:rPr lang="ru-RU" sz="2000" dirty="0"/>
              <a:t> </a:t>
            </a:r>
            <a:r>
              <a:rPr lang="ru-RU" sz="2000" dirty="0" err="1"/>
              <a:t>поета</a:t>
            </a:r>
            <a:r>
              <a:rPr lang="ru-RU" sz="2000" dirty="0"/>
              <a:t> та </a:t>
            </a:r>
            <a:r>
              <a:rPr lang="ru-RU" sz="2000" dirty="0" err="1"/>
              <a:t>відбився</a:t>
            </a:r>
            <a:r>
              <a:rPr lang="ru-RU" sz="2000" dirty="0"/>
              <a:t> в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творчості</a:t>
            </a:r>
            <a:r>
              <a:rPr lang="ru-RU" sz="2000" dirty="0"/>
              <a:t>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725144"/>
            <a:ext cx="45720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«Я </a:t>
            </a:r>
            <a:r>
              <a:rPr lang="ru-RU" sz="2000" dirty="0" err="1">
                <a:solidFill>
                  <a:srgbClr val="002060"/>
                </a:solidFill>
              </a:rPr>
              <a:t>відчув</a:t>
            </a:r>
            <a:r>
              <a:rPr lang="ru-RU" sz="2000" dirty="0">
                <a:solidFill>
                  <a:srgbClr val="002060"/>
                </a:solidFill>
              </a:rPr>
              <a:t>, як у </a:t>
            </a:r>
            <a:r>
              <a:rPr lang="ru-RU" sz="2000" dirty="0" err="1">
                <a:solidFill>
                  <a:srgbClr val="002060"/>
                </a:solidFill>
              </a:rPr>
              <a:t>мені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знову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відродилась</a:t>
            </a:r>
            <a:r>
              <a:rPr lang="ru-RU" sz="2000" dirty="0">
                <a:solidFill>
                  <a:srgbClr val="002060"/>
                </a:solidFill>
              </a:rPr>
              <a:t> потреба </a:t>
            </a:r>
            <a:r>
              <a:rPr lang="ru-RU" sz="2000" dirty="0" err="1">
                <a:solidFill>
                  <a:srgbClr val="002060"/>
                </a:solidFill>
              </a:rPr>
              <a:t>поетичної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творчості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якої</a:t>
            </a:r>
            <a:r>
              <a:rPr lang="ru-RU" sz="2000" dirty="0">
                <a:solidFill>
                  <a:srgbClr val="002060"/>
                </a:solidFill>
              </a:rPr>
              <a:t> я давно </a:t>
            </a:r>
            <a:r>
              <a:rPr lang="ru-RU" sz="2000" dirty="0" err="1">
                <a:solidFill>
                  <a:srgbClr val="002060"/>
                </a:solidFill>
              </a:rPr>
              <a:t>вже</a:t>
            </a:r>
            <a:r>
              <a:rPr lang="ru-RU" sz="2000" dirty="0">
                <a:solidFill>
                  <a:srgbClr val="002060"/>
                </a:solidFill>
              </a:rPr>
              <a:t> не знав. Я створив для </a:t>
            </a:r>
            <a:r>
              <a:rPr lang="ru-RU" sz="2000" dirty="0" err="1">
                <a:solidFill>
                  <a:srgbClr val="002060"/>
                </a:solidFill>
              </a:rPr>
              <a:t>Фредеріки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багато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пісень</a:t>
            </a:r>
            <a:r>
              <a:rPr lang="ru-RU" sz="2000" dirty="0">
                <a:solidFill>
                  <a:srgbClr val="002060"/>
                </a:solidFill>
              </a:rPr>
              <a:t> на </a:t>
            </a:r>
            <a:r>
              <a:rPr lang="ru-RU" sz="2000" dirty="0" err="1">
                <a:solidFill>
                  <a:srgbClr val="002060"/>
                </a:solidFill>
              </a:rPr>
              <a:t>знайомі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мелодії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r>
              <a:rPr lang="ru-RU" sz="2000" dirty="0" err="1">
                <a:solidFill>
                  <a:srgbClr val="002060"/>
                </a:solidFill>
              </a:rPr>
              <a:t>їх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назбиралося</a:t>
            </a:r>
            <a:r>
              <a:rPr lang="ru-RU" sz="2000" dirty="0">
                <a:solidFill>
                  <a:srgbClr val="002060"/>
                </a:solidFill>
              </a:rPr>
              <a:t> б, напевно, на </a:t>
            </a:r>
            <a:r>
              <a:rPr lang="ru-RU" sz="2000" dirty="0" err="1">
                <a:solidFill>
                  <a:srgbClr val="002060"/>
                </a:solidFill>
              </a:rPr>
              <a:t>цілий</a:t>
            </a:r>
            <a:r>
              <a:rPr lang="ru-RU" sz="2000" dirty="0">
                <a:solidFill>
                  <a:srgbClr val="002060"/>
                </a:solidFill>
              </a:rPr>
              <a:t> том».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5589240"/>
            <a:ext cx="4104456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/>
              <a:t>У «</a:t>
            </a:r>
            <a:r>
              <a:rPr lang="ru-RU" sz="2000" dirty="0" err="1"/>
              <a:t>Травневій</a:t>
            </a:r>
            <a:r>
              <a:rPr lang="ru-RU" sz="2000" dirty="0"/>
              <a:t> </a:t>
            </a:r>
            <a:r>
              <a:rPr lang="ru-RU" sz="2000" dirty="0" err="1"/>
              <a:t>пісні</a:t>
            </a:r>
            <a:r>
              <a:rPr lang="ru-RU" sz="2000" dirty="0"/>
              <a:t>» два </a:t>
            </a:r>
            <a:r>
              <a:rPr lang="ru-RU" sz="2000" dirty="0" err="1"/>
              <a:t>мотиви</a:t>
            </a:r>
            <a:r>
              <a:rPr lang="ru-RU" sz="2000" dirty="0"/>
              <a:t>: </a:t>
            </a:r>
            <a:r>
              <a:rPr lang="ru-RU" sz="2000" dirty="0" err="1"/>
              <a:t>замилування</a:t>
            </a:r>
            <a:r>
              <a:rPr lang="ru-RU" sz="2000" dirty="0"/>
              <a:t> природою та </a:t>
            </a:r>
            <a:r>
              <a:rPr lang="ru-RU" sz="2000" dirty="0" err="1"/>
              <a:t>щасливі</a:t>
            </a:r>
            <a:r>
              <a:rPr lang="ru-RU" sz="2000" dirty="0"/>
              <a:t> </a:t>
            </a:r>
            <a:r>
              <a:rPr lang="ru-RU" sz="2000" dirty="0" err="1"/>
              <a:t>переживання</a:t>
            </a:r>
            <a:r>
              <a:rPr lang="ru-RU" sz="2000" dirty="0"/>
              <a:t> </a:t>
            </a:r>
            <a:r>
              <a:rPr lang="ru-RU" sz="2000" dirty="0" err="1"/>
              <a:t>закоханого</a:t>
            </a:r>
            <a:r>
              <a:rPr lang="ru-RU" sz="2000" dirty="0"/>
              <a:t>. </a:t>
            </a:r>
          </a:p>
        </p:txBody>
      </p:sp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5040560" cy="866527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002060"/>
                </a:solidFill>
              </a:rPr>
              <a:t>Евристична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бесіда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3" descr="0_paro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412776"/>
            <a:ext cx="3638900" cy="45259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1556792"/>
            <a:ext cx="4572000" cy="41549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err="1"/>
              <a:t>Виразно</a:t>
            </a:r>
            <a:r>
              <a:rPr lang="ru-RU" sz="2400" dirty="0"/>
              <a:t> прочитайте </a:t>
            </a:r>
            <a:r>
              <a:rPr lang="ru-RU" sz="2400" dirty="0" err="1"/>
              <a:t>поезію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 smtClean="0"/>
              <a:t>Й</a:t>
            </a:r>
            <a:r>
              <a:rPr lang="ru-RU" sz="2400" dirty="0"/>
              <a:t>. В. </a:t>
            </a:r>
            <a:r>
              <a:rPr lang="ru-RU" sz="2400" dirty="0" err="1"/>
              <a:t>Ґете</a:t>
            </a:r>
            <a:r>
              <a:rPr lang="ru-RU" sz="2400" dirty="0"/>
              <a:t> «</a:t>
            </a:r>
            <a:r>
              <a:rPr lang="ru-RU" sz="2400" dirty="0" err="1"/>
              <a:t>Травнева</a:t>
            </a:r>
            <a:r>
              <a:rPr lang="ru-RU" sz="2400" dirty="0"/>
              <a:t> </a:t>
            </a:r>
            <a:r>
              <a:rPr lang="ru-RU" sz="2400" dirty="0" err="1"/>
              <a:t>пісня</a:t>
            </a:r>
            <a:r>
              <a:rPr lang="ru-RU" sz="2400" dirty="0"/>
              <a:t>». </a:t>
            </a:r>
            <a:r>
              <a:rPr lang="ru-RU" sz="2400" dirty="0" err="1" smtClean="0"/>
              <a:t>Яким</a:t>
            </a:r>
            <a:r>
              <a:rPr lang="ru-RU" sz="2400" dirty="0" smtClean="0"/>
              <a:t> </a:t>
            </a:r>
            <a:r>
              <a:rPr lang="ru-RU" sz="2400" dirty="0" err="1"/>
              <a:t>описом</a:t>
            </a:r>
            <a:r>
              <a:rPr lang="ru-RU" sz="2400" dirty="0"/>
              <a:t> </a:t>
            </a:r>
            <a:r>
              <a:rPr lang="ru-RU" sz="2400" dirty="0" err="1"/>
              <a:t>починається</a:t>
            </a:r>
            <a:r>
              <a:rPr lang="ru-RU" sz="2400" dirty="0"/>
              <a:t> </a:t>
            </a:r>
            <a:r>
              <a:rPr lang="ru-RU" sz="2400" dirty="0" err="1" smtClean="0"/>
              <a:t>твір</a:t>
            </a:r>
            <a:r>
              <a:rPr lang="ru-RU" sz="2400" dirty="0" smtClean="0"/>
              <a:t>?</a:t>
            </a:r>
            <a:endParaRPr lang="ru-RU" sz="2400" dirty="0"/>
          </a:p>
          <a:p>
            <a:pPr>
              <a:buFont typeface="Wingdings" pitchFamily="2" charset="2"/>
              <a:buChar char="ü"/>
            </a:pPr>
            <a:r>
              <a:rPr lang="ru-RU" sz="2400" dirty="0" err="1" smtClean="0"/>
              <a:t>Які</a:t>
            </a:r>
            <a:r>
              <a:rPr lang="ru-RU" sz="2400" dirty="0" smtClean="0"/>
              <a:t> </a:t>
            </a:r>
            <a:r>
              <a:rPr lang="ru-RU" sz="2400" dirty="0" err="1"/>
              <a:t>почуття</a:t>
            </a:r>
            <a:r>
              <a:rPr lang="ru-RU" sz="2400" dirty="0"/>
              <a:t> </a:t>
            </a:r>
            <a:r>
              <a:rPr lang="ru-RU" sz="2400" dirty="0" err="1"/>
              <a:t>переплітаються</a:t>
            </a:r>
            <a:r>
              <a:rPr lang="ru-RU" sz="2400" dirty="0"/>
              <a:t> в </a:t>
            </a:r>
            <a:r>
              <a:rPr lang="ru-RU" sz="2400" dirty="0" err="1"/>
              <a:t>душі</a:t>
            </a:r>
            <a:r>
              <a:rPr lang="ru-RU" sz="2400" dirty="0"/>
              <a:t> у </a:t>
            </a:r>
            <a:r>
              <a:rPr lang="ru-RU" sz="2400" dirty="0" err="1"/>
              <a:t>ліричного</a:t>
            </a:r>
            <a:r>
              <a:rPr lang="ru-RU" sz="2400" dirty="0"/>
              <a:t> героя?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 </a:t>
            </a:r>
            <a:r>
              <a:rPr lang="ru-RU" sz="2400" dirty="0"/>
              <a:t>Як герой </a:t>
            </a:r>
            <a:r>
              <a:rPr lang="ru-RU" sz="2400" dirty="0" err="1"/>
              <a:t>описує</a:t>
            </a:r>
            <a:r>
              <a:rPr lang="ru-RU" sz="2400" dirty="0"/>
              <a:t> </a:t>
            </a:r>
            <a:r>
              <a:rPr lang="ru-RU" sz="2400" dirty="0" err="1"/>
              <a:t>свої</a:t>
            </a:r>
            <a:r>
              <a:rPr lang="ru-RU" sz="2400" dirty="0"/>
              <a:t> </a:t>
            </a:r>
            <a:r>
              <a:rPr lang="ru-RU" sz="2400" dirty="0" err="1"/>
              <a:t>почуття</a:t>
            </a:r>
            <a:r>
              <a:rPr lang="ru-RU" sz="2400" dirty="0"/>
              <a:t>,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чим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порівнює</a:t>
            </a:r>
            <a:r>
              <a:rPr lang="ru-RU" sz="2400" dirty="0"/>
              <a:t>?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 </a:t>
            </a:r>
            <a:r>
              <a:rPr lang="ru-RU" sz="2400" dirty="0" err="1"/>
              <a:t>Завдяки</a:t>
            </a:r>
            <a:r>
              <a:rPr lang="ru-RU" sz="2400" dirty="0"/>
              <a:t> </a:t>
            </a:r>
            <a:r>
              <a:rPr lang="ru-RU" sz="2400" dirty="0" err="1"/>
              <a:t>чому</a:t>
            </a:r>
            <a:r>
              <a:rPr lang="ru-RU" sz="2400" dirty="0"/>
              <a:t> </a:t>
            </a:r>
            <a:r>
              <a:rPr lang="ru-RU" sz="2400" dirty="0" err="1"/>
              <a:t>досягається</a:t>
            </a:r>
            <a:r>
              <a:rPr lang="ru-RU" sz="2400" dirty="0"/>
              <a:t> </a:t>
            </a:r>
            <a:r>
              <a:rPr lang="ru-RU" sz="2400" dirty="0" err="1"/>
              <a:t>висока</a:t>
            </a:r>
            <a:r>
              <a:rPr lang="ru-RU" sz="2400" dirty="0"/>
              <a:t> </a:t>
            </a:r>
            <a:r>
              <a:rPr lang="ru-RU" sz="2400" dirty="0" err="1"/>
              <a:t>емоційність</a:t>
            </a:r>
            <a:r>
              <a:rPr lang="ru-RU" sz="2400" dirty="0"/>
              <a:t> </a:t>
            </a:r>
            <a:r>
              <a:rPr lang="ru-RU" sz="2400" dirty="0" err="1"/>
              <a:t>поезії</a:t>
            </a:r>
            <a:r>
              <a:rPr lang="ru-RU" sz="2400" dirty="0"/>
              <a:t>?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Як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зрозуміти</a:t>
            </a:r>
            <a:r>
              <a:rPr lang="ru-RU" sz="2400" dirty="0"/>
              <a:t> </a:t>
            </a:r>
            <a:r>
              <a:rPr lang="ru-RU" sz="2400" dirty="0" err="1"/>
              <a:t>останній</a:t>
            </a:r>
            <a:r>
              <a:rPr lang="ru-RU" sz="2400" dirty="0"/>
              <a:t> рядок </a:t>
            </a:r>
            <a:r>
              <a:rPr lang="ru-RU" sz="2400" dirty="0" err="1"/>
              <a:t>поезії</a:t>
            </a:r>
            <a:r>
              <a:rPr lang="ru-RU" sz="2400" dirty="0"/>
              <a:t>? </a:t>
            </a:r>
          </a:p>
        </p:txBody>
      </p:sp>
    </p:spTree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332656"/>
            <a:ext cx="7772400" cy="866527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002060"/>
                </a:solidFill>
              </a:rPr>
              <a:t>Літературознавчий</a:t>
            </a:r>
            <a:r>
              <a:rPr lang="ru-RU" sz="3600" dirty="0" smtClean="0">
                <a:solidFill>
                  <a:srgbClr val="002060"/>
                </a:solidFill>
              </a:rPr>
              <a:t> практикум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3" descr="0_paro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628800"/>
            <a:ext cx="3638900" cy="45259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708920"/>
            <a:ext cx="4572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/>
              <a:t>Порівняйте</a:t>
            </a:r>
            <a:r>
              <a:rPr lang="ru-RU" sz="2400" dirty="0"/>
              <a:t> </a:t>
            </a:r>
            <a:r>
              <a:rPr lang="ru-RU" sz="2400" dirty="0" err="1"/>
              <a:t>професійні</a:t>
            </a:r>
            <a:r>
              <a:rPr lang="ru-RU" sz="2400" dirty="0"/>
              <a:t> </a:t>
            </a:r>
            <a:r>
              <a:rPr lang="ru-RU" sz="2400" dirty="0" err="1"/>
              <a:t>й</a:t>
            </a:r>
            <a:r>
              <a:rPr lang="ru-RU" sz="2400" dirty="0"/>
              <a:t> </a:t>
            </a:r>
            <a:r>
              <a:rPr lang="ru-RU" sz="2400" dirty="0" err="1"/>
              <a:t>аматорські</a:t>
            </a:r>
            <a:r>
              <a:rPr lang="ru-RU" sz="2400" dirty="0"/>
              <a:t> </a:t>
            </a:r>
            <a:r>
              <a:rPr lang="ru-RU" sz="2400" dirty="0" err="1"/>
              <a:t>переклади</a:t>
            </a:r>
            <a:r>
              <a:rPr lang="ru-RU" sz="2400" dirty="0"/>
              <a:t> «</a:t>
            </a:r>
            <a:r>
              <a:rPr lang="ru-RU" sz="2400" dirty="0" err="1"/>
              <a:t>Травневої</a:t>
            </a:r>
            <a:r>
              <a:rPr lang="ru-RU" sz="2400" dirty="0"/>
              <a:t> </a:t>
            </a:r>
            <a:r>
              <a:rPr lang="ru-RU" sz="2400" dirty="0" err="1"/>
              <a:t>пісні</a:t>
            </a:r>
            <a:r>
              <a:rPr lang="ru-RU" sz="2400" dirty="0"/>
              <a:t>» </a:t>
            </a:r>
            <a:r>
              <a:rPr lang="ru-RU" sz="2400" dirty="0" err="1" smtClean="0"/>
              <a:t>Ґете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9460" name="Picture 4" descr="ÐÐ°ÑÑÐ¸Ð½ÐºÐ¸ Ð¿Ð¾ Ð·Ð°Ð¿ÑÐ¾ÑÑ Ð¿ÐµÑÐ¾ Ð¿Ð½Ð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04022">
            <a:off x="683568" y="980728"/>
            <a:ext cx="1800200" cy="18002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800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>
                <a:solidFill>
                  <a:srgbClr val="002060"/>
                </a:solidFill>
              </a:rPr>
              <a:t>ВОЛЕЛЮБНІ МОТИВИ ТА ПРОТИСТОЯННЯ ОБРАЗІВ ПЕРСОНАЖІВ У «ПРОМЕТЕЙ» Й. В. ҐЕТЕ. ОБРАЗ ПРОМЕТЕЯ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7904" y="620688"/>
            <a:ext cx="4320480" cy="86652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600" dirty="0" err="1" smtClean="0">
                <a:solidFill>
                  <a:srgbClr val="002060"/>
                </a:solidFill>
              </a:rPr>
              <a:t>“Мікрофон”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5602" name="Picture 2" descr="ÐÐ°ÑÑÐ¸Ð½ÐºÐ¸ Ð¿Ð¾ Ð·Ð°Ð¿ÑÐ¾ÑÑ Ð¼ÑÑ Ð¿ÑÐ¾ ÐÑÐ¾Ð¼ÐµÑÐµ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7159">
            <a:off x="5811579" y="2038856"/>
            <a:ext cx="2707862" cy="2930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 rot="21210141">
            <a:off x="448768" y="2027650"/>
            <a:ext cx="45720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dirty="0" err="1"/>
              <a:t>Пригадайте</a:t>
            </a:r>
            <a:r>
              <a:rPr lang="ru-RU" sz="2400" dirty="0"/>
              <a:t>, </a:t>
            </a:r>
            <a:r>
              <a:rPr lang="ru-RU" sz="2400" dirty="0" err="1"/>
              <a:t>хто</a:t>
            </a:r>
            <a:r>
              <a:rPr lang="ru-RU" sz="2400" dirty="0"/>
              <a:t> </a:t>
            </a:r>
            <a:r>
              <a:rPr lang="ru-RU" sz="2400" dirty="0" err="1"/>
              <a:t>такий</a:t>
            </a:r>
            <a:r>
              <a:rPr lang="ru-RU" sz="2400" dirty="0"/>
              <a:t> Прометей,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</a:t>
            </a:r>
            <a:r>
              <a:rPr lang="ru-RU" sz="2400" dirty="0"/>
              <a:t> про </a:t>
            </a:r>
            <a:r>
              <a:rPr lang="ru-RU" sz="2400" dirty="0" err="1"/>
              <a:t>нього</a:t>
            </a:r>
            <a:r>
              <a:rPr lang="ru-RU" sz="2400" dirty="0"/>
              <a:t> </a:t>
            </a:r>
            <a:r>
              <a:rPr lang="ru-RU" sz="2400" dirty="0" err="1"/>
              <a:t>знаєте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твори читали.</a:t>
            </a:r>
          </a:p>
        </p:txBody>
      </p:sp>
      <p:pic>
        <p:nvPicPr>
          <p:cNvPr id="25604" name="Picture 4" descr="ÐÐ°ÑÑÐ¸Ð½ÐºÐ¸ Ð¿Ð¾ Ð·Ð°Ð¿ÑÐ¾ÑÑ Ð¼ÑÐºÑÐ¾ÑÐ¾Ð½ Ð¿Ð½Ð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0"/>
            <a:ext cx="1800200" cy="18002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992888" cy="72008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002060"/>
                </a:solidFill>
              </a:rPr>
              <a:t>Повідомлення про образ Прометея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268760"/>
            <a:ext cx="279578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err="1" smtClean="0"/>
              <a:t>Давньогрецька</a:t>
            </a:r>
            <a:r>
              <a:rPr lang="ru-RU" sz="2000" dirty="0" smtClean="0"/>
              <a:t>  </a:t>
            </a:r>
            <a:r>
              <a:rPr lang="ru-RU" sz="2000" b="1" dirty="0" err="1" smtClean="0"/>
              <a:t>міфологія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32856"/>
            <a:ext cx="2808312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Есхіл</a:t>
            </a:r>
            <a:r>
              <a:rPr lang="ru-RU" sz="2000" dirty="0" smtClean="0"/>
              <a:t> </a:t>
            </a:r>
            <a:r>
              <a:rPr lang="ru-RU" sz="2000" dirty="0" err="1" smtClean="0"/>
              <a:t>трагедія</a:t>
            </a:r>
            <a:r>
              <a:rPr lang="ru-RU" sz="2000" dirty="0" smtClean="0"/>
              <a:t> </a:t>
            </a:r>
          </a:p>
          <a:p>
            <a:pPr algn="ctr"/>
            <a:r>
              <a:rPr lang="ru-RU" sz="2000" dirty="0" smtClean="0"/>
              <a:t>«Прометей </a:t>
            </a:r>
            <a:r>
              <a:rPr lang="ru-RU" sz="2000" dirty="0" err="1" smtClean="0"/>
              <a:t>закутий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924944"/>
            <a:ext cx="2808312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Гесіод</a:t>
            </a:r>
            <a:r>
              <a:rPr lang="ru-RU" sz="2000" b="1" dirty="0"/>
              <a:t> </a:t>
            </a:r>
            <a:endParaRPr lang="ru-RU" sz="2000" b="1" dirty="0" smtClean="0"/>
          </a:p>
          <a:p>
            <a:pPr algn="ctr"/>
            <a:r>
              <a:rPr lang="ru-RU" sz="2000" dirty="0" smtClean="0"/>
              <a:t>«</a:t>
            </a:r>
            <a:r>
              <a:rPr lang="ru-RU" sz="2000" dirty="0" err="1" smtClean="0"/>
              <a:t>Теогонія</a:t>
            </a:r>
            <a:r>
              <a:rPr lang="ru-RU" sz="2000" dirty="0" smtClean="0"/>
              <a:t>» ,</a:t>
            </a:r>
          </a:p>
          <a:p>
            <a:pPr algn="ctr"/>
            <a:r>
              <a:rPr lang="ru-RU" sz="2000" dirty="0" smtClean="0"/>
              <a:t> </a:t>
            </a:r>
            <a:r>
              <a:rPr lang="ru-RU" sz="2000" dirty="0"/>
              <a:t>«</a:t>
            </a:r>
            <a:r>
              <a:rPr lang="ru-RU" sz="2000" dirty="0" err="1"/>
              <a:t>Роботи</a:t>
            </a:r>
            <a:r>
              <a:rPr lang="ru-RU" sz="2000" dirty="0"/>
              <a:t>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дні</a:t>
            </a:r>
            <a:r>
              <a:rPr lang="ru-RU" sz="2000" dirty="0"/>
              <a:t>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077072"/>
            <a:ext cx="288032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Лукіан</a:t>
            </a:r>
            <a:r>
              <a:rPr lang="ru-RU" sz="2000" dirty="0" smtClean="0"/>
              <a:t> </a:t>
            </a:r>
            <a:r>
              <a:rPr lang="ru-RU" sz="2000" dirty="0"/>
              <a:t>«Прометей</a:t>
            </a:r>
            <a:r>
              <a:rPr lang="ru-RU" sz="2000" dirty="0" smtClean="0"/>
              <a:t>,</a:t>
            </a:r>
          </a:p>
          <a:p>
            <a:pPr algn="ctr"/>
            <a:r>
              <a:rPr lang="ru-RU" sz="2000" dirty="0" smtClean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Кавказ»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869160"/>
            <a:ext cx="2880320" cy="6771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Овід</a:t>
            </a:r>
            <a:r>
              <a:rPr lang="ru-RU" b="1" dirty="0" err="1" smtClean="0"/>
              <a:t>ій</a:t>
            </a:r>
            <a:r>
              <a:rPr lang="ru-RU" b="1" dirty="0" smtClean="0"/>
              <a:t> </a:t>
            </a:r>
          </a:p>
          <a:p>
            <a:pPr algn="ctr"/>
            <a:r>
              <a:rPr lang="ru-RU" dirty="0" smtClean="0"/>
              <a:t> «</a:t>
            </a:r>
            <a:r>
              <a:rPr lang="ru-RU" dirty="0" err="1" smtClean="0"/>
              <a:t>Метаморфози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1268760"/>
            <a:ext cx="3888432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німецькі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письменникіи</a:t>
            </a:r>
            <a:r>
              <a:rPr lang="ru-RU" sz="2000" dirty="0" smtClean="0"/>
              <a:t>— </a:t>
            </a:r>
          </a:p>
          <a:p>
            <a:pPr algn="ctr"/>
            <a:r>
              <a:rPr lang="ru-RU" sz="2000" dirty="0" smtClean="0"/>
              <a:t>Й</a:t>
            </a:r>
            <a:r>
              <a:rPr lang="ru-RU" sz="2000" dirty="0"/>
              <a:t>. В. </a:t>
            </a:r>
            <a:r>
              <a:rPr lang="ru-RU" sz="2000" dirty="0" err="1"/>
              <a:t>Ґете</a:t>
            </a:r>
            <a:r>
              <a:rPr lang="ru-RU" sz="2000" dirty="0"/>
              <a:t>, </a:t>
            </a:r>
            <a:endParaRPr lang="ru-RU" sz="2000" dirty="0" smtClean="0"/>
          </a:p>
          <a:p>
            <a:pPr algn="ctr"/>
            <a:r>
              <a:rPr lang="ru-RU" sz="2000" dirty="0" smtClean="0"/>
              <a:t>Й</a:t>
            </a:r>
            <a:r>
              <a:rPr lang="ru-RU" sz="2000" dirty="0"/>
              <a:t>. Ґ. Гердер, А. В. Шлегель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2492896"/>
            <a:ext cx="3888432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англійські</a:t>
            </a:r>
            <a:r>
              <a:rPr lang="ru-RU" sz="2000" b="1" dirty="0" smtClean="0"/>
              <a:t> романтики </a:t>
            </a:r>
            <a:r>
              <a:rPr lang="ru-RU" sz="2000" dirty="0"/>
              <a:t>— </a:t>
            </a:r>
            <a:endParaRPr lang="ru-RU" sz="2000" dirty="0" smtClean="0"/>
          </a:p>
          <a:p>
            <a:pPr algn="ctr"/>
            <a:r>
              <a:rPr lang="ru-RU" sz="2000" dirty="0" smtClean="0"/>
              <a:t>Дж</a:t>
            </a:r>
            <a:r>
              <a:rPr lang="ru-RU" sz="2000" dirty="0"/>
              <a:t>. Ґ. Н. </a:t>
            </a:r>
            <a:r>
              <a:rPr lang="ru-RU" sz="2000" dirty="0" smtClean="0"/>
              <a:t>Байрон </a:t>
            </a:r>
            <a:r>
              <a:rPr lang="ru-RU" sz="2000" dirty="0" err="1"/>
              <a:t>і</a:t>
            </a:r>
            <a:r>
              <a:rPr lang="ru-RU" sz="2000" dirty="0"/>
              <a:t> П. Б. </a:t>
            </a:r>
            <a:r>
              <a:rPr lang="ru-RU" sz="2000" dirty="0" err="1"/>
              <a:t>Шеллі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48064" y="3717032"/>
            <a:ext cx="3816424" cy="1631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українська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література</a:t>
            </a:r>
            <a:r>
              <a:rPr lang="ru-RU" sz="2000" b="1" dirty="0" smtClean="0"/>
              <a:t> </a:t>
            </a:r>
            <a:r>
              <a:rPr lang="ru-RU" sz="2000" dirty="0" smtClean="0"/>
              <a:t>–</a:t>
            </a:r>
          </a:p>
          <a:p>
            <a:pPr algn="ctr"/>
            <a:r>
              <a:rPr lang="ru-RU" sz="2000" dirty="0" smtClean="0"/>
              <a:t>Т. Г. </a:t>
            </a:r>
            <a:r>
              <a:rPr lang="ru-RU" sz="2000" dirty="0" err="1" smtClean="0"/>
              <a:t>Шевченка</a:t>
            </a:r>
            <a:r>
              <a:rPr lang="ru-RU" sz="2000" dirty="0" smtClean="0"/>
              <a:t> «Кавказ»,</a:t>
            </a:r>
            <a:r>
              <a:rPr lang="ru-RU" sz="2000" dirty="0"/>
              <a:t> </a:t>
            </a:r>
            <a:r>
              <a:rPr lang="ru-RU" sz="2000" dirty="0" smtClean="0"/>
              <a:t>Л. </a:t>
            </a:r>
            <a:r>
              <a:rPr lang="ru-RU" sz="2000" dirty="0" err="1"/>
              <a:t>Українка</a:t>
            </a:r>
            <a:r>
              <a:rPr lang="ru-RU" sz="2000" dirty="0"/>
              <a:t>, </a:t>
            </a:r>
            <a:r>
              <a:rPr lang="ru-RU" sz="2000" dirty="0" smtClean="0"/>
              <a:t>І. Франко, П. </a:t>
            </a:r>
            <a:r>
              <a:rPr lang="ru-RU" sz="2000" dirty="0" err="1" smtClean="0"/>
              <a:t>Тичина</a:t>
            </a:r>
            <a:r>
              <a:rPr lang="ru-RU" sz="2000" dirty="0" smtClean="0"/>
              <a:t>, </a:t>
            </a:r>
            <a:r>
              <a:rPr lang="ru-RU" sz="2000" dirty="0"/>
              <a:t>М. Т. </a:t>
            </a:r>
            <a:r>
              <a:rPr lang="ru-RU" sz="2000" dirty="0" err="1" smtClean="0"/>
              <a:t>Рильський</a:t>
            </a:r>
            <a:r>
              <a:rPr lang="ru-RU" sz="2000" dirty="0" smtClean="0"/>
              <a:t> </a:t>
            </a:r>
            <a:r>
              <a:rPr lang="ru-RU" sz="2000" dirty="0"/>
              <a:t>«Прометей</a:t>
            </a:r>
            <a:r>
              <a:rPr lang="ru-RU" sz="2000" dirty="0" smtClean="0"/>
              <a:t>», </a:t>
            </a:r>
            <a:r>
              <a:rPr lang="ru-RU" sz="2000" dirty="0"/>
              <a:t>А. С. </a:t>
            </a:r>
            <a:r>
              <a:rPr lang="ru-RU" sz="2000" dirty="0" err="1"/>
              <a:t>Малишка</a:t>
            </a:r>
            <a:r>
              <a:rPr lang="ru-RU" sz="2000" dirty="0"/>
              <a:t> «Прометей»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5733256"/>
            <a:ext cx="669674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Франц Кафка </a:t>
            </a:r>
            <a:r>
              <a:rPr lang="ru-RU" sz="2400" dirty="0" err="1">
                <a:solidFill>
                  <a:schemeClr val="tx1"/>
                </a:solidFill>
              </a:rPr>
              <a:t>підсумував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мотиви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міфу</a:t>
            </a:r>
            <a:r>
              <a:rPr lang="ru-RU" sz="2400" dirty="0">
                <a:solidFill>
                  <a:schemeClr val="tx1"/>
                </a:solidFill>
              </a:rPr>
              <a:t> про Прометея в </a:t>
            </a:r>
            <a:r>
              <a:rPr lang="ru-RU" sz="2400" dirty="0" err="1">
                <a:solidFill>
                  <a:schemeClr val="tx1"/>
                </a:solidFill>
              </a:rPr>
              <a:t>чотирьох</a:t>
            </a:r>
            <a:r>
              <a:rPr lang="ru-RU" sz="2400" dirty="0">
                <a:solidFill>
                  <a:schemeClr val="tx1"/>
                </a:solidFill>
              </a:rPr>
              <a:t> притчах про </a:t>
            </a:r>
            <a:r>
              <a:rPr lang="ru-RU" sz="2400" dirty="0" err="1">
                <a:solidFill>
                  <a:schemeClr val="tx1"/>
                </a:solidFill>
              </a:rPr>
              <a:t>міфічного</a:t>
            </a:r>
            <a:r>
              <a:rPr lang="ru-RU" sz="2400" dirty="0">
                <a:solidFill>
                  <a:schemeClr val="tx1"/>
                </a:solidFill>
              </a:rPr>
              <a:t> героя</a:t>
            </a:r>
          </a:p>
        </p:txBody>
      </p:sp>
      <p:pic>
        <p:nvPicPr>
          <p:cNvPr id="286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268760"/>
            <a:ext cx="1752600" cy="4295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421</Words>
  <Application>Microsoft Office PowerPoint</Application>
  <PresentationFormat>Экран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ІДЕЯ КОХАННЯ І ЩАСТЯ, ОЗНАКИ ФОЛЬКЛОРУ В «ТРАВНЕВІЙ ПІСНІ»  Й. В. ҐЕТЕ </vt:lpstr>
      <vt:lpstr>Яким все це було новим, скільки тут чаруючої свободи, мелодійності та барвистості, як під буряним поривом цих ритмів летіла пудра з раціоналістичних перук. Т. Манн</vt:lpstr>
      <vt:lpstr>ОЛС “Тематика віршів  Й. В. Гете”</vt:lpstr>
      <vt:lpstr>Повідомлення “Історія написання вірша “Травнева пісня”</vt:lpstr>
      <vt:lpstr>Евристична бесіда</vt:lpstr>
      <vt:lpstr>Літературознавчий практикум</vt:lpstr>
      <vt:lpstr> ВОЛЕЛЮБНІ МОТИВИ ТА ПРОТИСТОЯННЯ ОБРАЗІВ ПЕРСОНАЖІВ У «ПРОМЕТЕЙ» Й. В. ҐЕТЕ. ОБРАЗ ПРОМЕТЕЯ</vt:lpstr>
      <vt:lpstr>“Мікрофон”</vt:lpstr>
      <vt:lpstr>Повідомлення про образ Прометея</vt:lpstr>
      <vt:lpstr>Евристична бесіда</vt:lpstr>
      <vt:lpstr>1. Як, на вашу думку, поезія впливає на людину? 2. Наскільки важливе для людини почуття кохання? 3.  Що в сучасному світі означає прометеїзм? </vt:lpstr>
      <vt:lpstr>Творча робота</vt:lpstr>
      <vt:lpstr>Домашнє завдання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</cp:revision>
  <dcterms:created xsi:type="dcterms:W3CDTF">2018-07-10T12:24:34Z</dcterms:created>
  <dcterms:modified xsi:type="dcterms:W3CDTF">2018-07-10T15:11:54Z</dcterms:modified>
</cp:coreProperties>
</file>