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EACF-A38D-4B99-8970-CF1F5DF1C2C4}" type="datetimeFigureOut">
              <a:rPr lang="ru-RU" smtClean="0"/>
              <a:pPr/>
              <a:t>вт 10.07.18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6597-6E8F-40CF-85CB-1F54449B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77930">
            <a:off x="539552" y="1124744"/>
            <a:ext cx="4176464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ІДЕЯ КОХАННЯ І ЩАСТЯ, ОЗНАКИ ФОЛЬКЛОРУ В «ТРАВНЕВІЙ ПІСНІ»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Й</a:t>
            </a:r>
            <a:r>
              <a:rPr lang="ru-RU" sz="3100" b="1" dirty="0">
                <a:solidFill>
                  <a:schemeClr val="bg1"/>
                </a:solidFill>
              </a:rPr>
              <a:t>. В. ҐЕТЕ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638900" cy="45259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4968552" cy="8665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Евристична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бесіда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ÐÐ°ÑÑÐ¸Ð½ÐºÐ¸ Ð¿Ð¾ Ð·Ð°Ð¿ÑÐ¾ÑÑ Ð¼ÑÑ Ð¿ÑÐ¾ ÐÑÐ¾Ð¼ÐµÑÐµ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9255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628800"/>
            <a:ext cx="457200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 </a:t>
            </a:r>
            <a:r>
              <a:rPr lang="ru-RU" sz="2400" dirty="0" err="1"/>
              <a:t>Виразно</a:t>
            </a:r>
            <a:r>
              <a:rPr lang="ru-RU" sz="2400" dirty="0"/>
              <a:t> прочитайте </a:t>
            </a:r>
            <a:r>
              <a:rPr lang="ru-RU" sz="2400" dirty="0" err="1"/>
              <a:t>вірш</a:t>
            </a:r>
            <a:r>
              <a:rPr lang="ru-RU" sz="2400" dirty="0"/>
              <a:t> Й. В. </a:t>
            </a:r>
            <a:r>
              <a:rPr lang="ru-RU" sz="2400" dirty="0" err="1"/>
              <a:t>Ґете</a:t>
            </a:r>
            <a:r>
              <a:rPr lang="ru-RU" sz="2400" dirty="0"/>
              <a:t> «Прометей». У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побудовано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До кого </a:t>
            </a:r>
            <a:r>
              <a:rPr lang="ru-RU" sz="2400" dirty="0" err="1"/>
              <a:t>звертається</a:t>
            </a:r>
            <a:r>
              <a:rPr lang="ru-RU" sz="2400" dirty="0"/>
              <a:t> Прометей, у </a:t>
            </a:r>
            <a:r>
              <a:rPr lang="ru-RU" sz="2400" dirty="0" err="1"/>
              <a:t>зв'язку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чим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аргументи</a:t>
            </a:r>
            <a:r>
              <a:rPr lang="ru-RU" sz="2400" dirty="0"/>
              <a:t> наводить герой як </a:t>
            </a:r>
            <a:r>
              <a:rPr lang="ru-RU" sz="2400" dirty="0" err="1"/>
              <a:t>доказ</a:t>
            </a:r>
            <a:r>
              <a:rPr lang="ru-RU" sz="2400" dirty="0"/>
              <a:t>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ані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особисто</a:t>
            </a:r>
            <a:r>
              <a:rPr lang="ru-RU" sz="2400" dirty="0"/>
              <a:t>, </a:t>
            </a:r>
            <a:r>
              <a:rPr lang="ru-RU" sz="2400" dirty="0" err="1"/>
              <a:t>ані</a:t>
            </a:r>
            <a:r>
              <a:rPr lang="ru-RU" sz="2400" dirty="0"/>
              <a:t> люди не </a:t>
            </a:r>
            <a:r>
              <a:rPr lang="ru-RU" sz="2400" dirty="0" err="1"/>
              <a:t>мають</a:t>
            </a:r>
            <a:r>
              <a:rPr lang="ru-RU" sz="2400" dirty="0"/>
              <a:t> за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дякувати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пафос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твору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err="1"/>
              <a:t>Що</a:t>
            </a:r>
            <a:r>
              <a:rPr lang="ru-RU" sz="2400" dirty="0"/>
              <a:t> нового </a:t>
            </a:r>
            <a:r>
              <a:rPr lang="ru-RU" sz="2400" dirty="0" err="1"/>
              <a:t>вніс</a:t>
            </a:r>
            <a:r>
              <a:rPr lang="ru-RU" sz="2400" dirty="0"/>
              <a:t> </a:t>
            </a:r>
            <a:r>
              <a:rPr lang="ru-RU" sz="2400" dirty="0" err="1"/>
              <a:t>Ґете</a:t>
            </a:r>
            <a:r>
              <a:rPr lang="ru-RU" sz="2400" dirty="0"/>
              <a:t> в образ Прометея?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3573016"/>
            <a:ext cx="4392488" cy="2952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1. Як</a:t>
            </a:r>
            <a:r>
              <a:rPr lang="ru-RU" sz="2800" dirty="0"/>
              <a:t>, на вашу думку, </a:t>
            </a:r>
            <a:r>
              <a:rPr lang="ru-RU" sz="2800" dirty="0" err="1"/>
              <a:t>поезія</a:t>
            </a:r>
            <a:r>
              <a:rPr lang="ru-RU" sz="2800" dirty="0"/>
              <a:t> </a:t>
            </a:r>
            <a:r>
              <a:rPr lang="ru-RU" sz="2800" dirty="0" err="1"/>
              <a:t>впливає</a:t>
            </a:r>
            <a:r>
              <a:rPr lang="ru-RU" sz="2800" dirty="0"/>
              <a:t> на </a:t>
            </a:r>
            <a:r>
              <a:rPr lang="ru-RU" sz="2800" dirty="0" err="1" smtClean="0"/>
              <a:t>людину</a:t>
            </a:r>
            <a:r>
              <a:rPr lang="ru-RU" sz="2800" dirty="0" smtClean="0"/>
              <a:t>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2. </a:t>
            </a:r>
            <a:r>
              <a:rPr lang="ru-RU" sz="2800" dirty="0" err="1" smtClean="0"/>
              <a:t>Наскільки</a:t>
            </a:r>
            <a:r>
              <a:rPr lang="ru-RU" sz="2800" dirty="0" smtClean="0"/>
              <a:t> </a:t>
            </a:r>
            <a:r>
              <a:rPr lang="ru-RU" sz="2800" dirty="0" err="1"/>
              <a:t>важливе</a:t>
            </a:r>
            <a:r>
              <a:rPr lang="ru-RU" sz="2800" dirty="0"/>
              <a:t> для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почуття</a:t>
            </a:r>
            <a:r>
              <a:rPr lang="ru-RU" sz="2800" dirty="0"/>
              <a:t> </a:t>
            </a:r>
            <a:r>
              <a:rPr lang="ru-RU" sz="2800" dirty="0" err="1"/>
              <a:t>кохання</a:t>
            </a:r>
            <a:r>
              <a:rPr lang="ru-RU" sz="2800" dirty="0"/>
              <a:t>?</a:t>
            </a:r>
            <a:br>
              <a:rPr lang="ru-RU" sz="2800" dirty="0"/>
            </a:br>
            <a:r>
              <a:rPr lang="ru-RU" sz="2800" dirty="0" smtClean="0"/>
              <a:t>3.  </a:t>
            </a:r>
            <a:r>
              <a:rPr lang="ru-RU" sz="2800" dirty="0" err="1"/>
              <a:t>Що</a:t>
            </a:r>
            <a:r>
              <a:rPr lang="ru-RU" sz="2800" dirty="0"/>
              <a:t> в </a:t>
            </a:r>
            <a:r>
              <a:rPr lang="ru-RU" sz="2800" dirty="0" err="1"/>
              <a:t>сучасному</a:t>
            </a:r>
            <a:r>
              <a:rPr lang="ru-RU" sz="2800" dirty="0"/>
              <a:t>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</a:t>
            </a:r>
            <a:r>
              <a:rPr lang="ru-RU" sz="2800" dirty="0" err="1"/>
              <a:t>прометеїзм</a:t>
            </a:r>
            <a:r>
              <a:rPr lang="ru-RU" sz="2800" dirty="0"/>
              <a:t>?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2348880"/>
            <a:ext cx="30812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</a:rPr>
              <a:t>Бліц-опитування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548680"/>
            <a:ext cx="3595936" cy="8665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Творча робота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869160"/>
            <a:ext cx="37799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Доведіть</a:t>
            </a:r>
            <a:r>
              <a:rPr lang="ru-RU" sz="2400" dirty="0"/>
              <a:t> на </a:t>
            </a:r>
            <a:r>
              <a:rPr lang="ru-RU" sz="2400" dirty="0" err="1"/>
              <a:t>прикладі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 </a:t>
            </a:r>
            <a:r>
              <a:rPr lang="ru-RU" sz="2400" dirty="0" err="1"/>
              <a:t>Ґете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закликає</a:t>
            </a:r>
            <a:r>
              <a:rPr lang="ru-RU" sz="2400" dirty="0"/>
              <a:t> не </a:t>
            </a:r>
            <a:r>
              <a:rPr lang="ru-RU" sz="2400" dirty="0" err="1"/>
              <a:t>коритися</a:t>
            </a:r>
            <a:r>
              <a:rPr lang="ru-RU" sz="2400" dirty="0"/>
              <a:t> </a:t>
            </a:r>
            <a:r>
              <a:rPr lang="ru-RU" sz="2400" dirty="0" err="1"/>
              <a:t>долі</a:t>
            </a:r>
            <a:r>
              <a:rPr lang="ru-RU" sz="2400" dirty="0"/>
              <a:t>, а </a:t>
            </a:r>
            <a:r>
              <a:rPr lang="ru-RU" sz="2400" dirty="0" err="1"/>
              <a:t>виборювати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 smtClean="0"/>
              <a:t>щастя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04664"/>
            <a:ext cx="2890664" cy="1066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Домашнє завдання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005064"/>
            <a:ext cx="3995936" cy="2520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err="1" smtClean="0"/>
              <a:t>Уміти</a:t>
            </a:r>
            <a:r>
              <a:rPr lang="ru-RU" sz="2400" dirty="0" smtClean="0"/>
              <a:t> </a:t>
            </a:r>
            <a:r>
              <a:rPr lang="ru-RU" sz="2400" dirty="0" err="1"/>
              <a:t>виразно</a:t>
            </a:r>
            <a:r>
              <a:rPr lang="ru-RU" sz="2400" dirty="0"/>
              <a:t> </a:t>
            </a:r>
            <a:r>
              <a:rPr lang="ru-RU" sz="2400" dirty="0" err="1"/>
              <a:t>читати</a:t>
            </a:r>
            <a:r>
              <a:rPr lang="ru-RU" sz="2400" dirty="0"/>
              <a:t>, </a:t>
            </a:r>
            <a:r>
              <a:rPr lang="ru-RU" sz="2400" dirty="0" err="1"/>
              <a:t>аналізувати</a:t>
            </a:r>
            <a:r>
              <a:rPr lang="ru-RU" sz="2400" dirty="0"/>
              <a:t> </a:t>
            </a:r>
            <a:r>
              <a:rPr lang="ru-RU" sz="2400" dirty="0" err="1"/>
              <a:t>вірші</a:t>
            </a:r>
            <a:r>
              <a:rPr lang="ru-RU" sz="2400" dirty="0"/>
              <a:t>  </a:t>
            </a:r>
            <a:r>
              <a:rPr lang="ru-RU" sz="2400" dirty="0" smtClean="0"/>
              <a:t>Й</a:t>
            </a:r>
            <a:r>
              <a:rPr lang="ru-RU" sz="2400" dirty="0"/>
              <a:t>. В. </a:t>
            </a:r>
            <a:r>
              <a:rPr lang="ru-RU" sz="2400" dirty="0" err="1" smtClean="0"/>
              <a:t>Ґете</a:t>
            </a:r>
            <a:r>
              <a:rPr lang="ru-RU" sz="2400" dirty="0" smtClean="0"/>
              <a:t>.</a:t>
            </a:r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b="1" dirty="0" err="1"/>
              <a:t>Індивідуальне</a:t>
            </a:r>
            <a:r>
              <a:rPr lang="ru-RU" sz="2400" dirty="0"/>
              <a:t>: </a:t>
            </a:r>
            <a:r>
              <a:rPr lang="ru-RU" sz="2400" dirty="0" err="1"/>
              <a:t>підготувати</a:t>
            </a:r>
            <a:r>
              <a:rPr lang="ru-RU" sz="2400" dirty="0"/>
              <a:t> </a:t>
            </a:r>
            <a:r>
              <a:rPr lang="ru-RU" sz="2400" dirty="0" err="1"/>
              <a:t>повідомлення</a:t>
            </a:r>
            <a:r>
              <a:rPr lang="ru-RU" sz="2400" dirty="0"/>
              <a:t> про </a:t>
            </a:r>
            <a:r>
              <a:rPr lang="ru-RU" sz="2400" dirty="0" err="1"/>
              <a:t>Євросоюз</a:t>
            </a:r>
            <a:r>
              <a:rPr lang="ru-RU" sz="2400" dirty="0"/>
              <a:t>, </a:t>
            </a:r>
            <a:r>
              <a:rPr lang="ru-RU" sz="2400" dirty="0" err="1"/>
              <a:t>про</a:t>
            </a:r>
            <a:r>
              <a:rPr lang="ru-RU" sz="2400" dirty="0"/>
              <a:t> </a:t>
            </a:r>
            <a:r>
              <a:rPr lang="ru-RU" sz="2400" dirty="0" err="1"/>
              <a:t>життєвий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творчий</a:t>
            </a:r>
            <a:r>
              <a:rPr lang="ru-RU" sz="2400" dirty="0"/>
              <a:t> шлях </a:t>
            </a:r>
            <a:r>
              <a:rPr lang="ru-RU" sz="2400" dirty="0" smtClean="0"/>
              <a:t>Ф.Шиллера(</a:t>
            </a:r>
            <a:r>
              <a:rPr lang="ru-RU" sz="2400" dirty="0" err="1" smtClean="0"/>
              <a:t>творчі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916832"/>
            <a:ext cx="4464496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3200" dirty="0" err="1"/>
              <a:t>Яким</a:t>
            </a:r>
            <a:r>
              <a:rPr lang="ru-RU" sz="3200" dirty="0"/>
              <a:t> все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новим</a:t>
            </a:r>
            <a:r>
              <a:rPr lang="ru-RU" sz="3200" dirty="0"/>
              <a:t>, </a:t>
            </a:r>
            <a:r>
              <a:rPr lang="ru-RU" sz="3200" dirty="0" err="1"/>
              <a:t>скільки</a:t>
            </a:r>
            <a:r>
              <a:rPr lang="ru-RU" sz="3200" dirty="0"/>
              <a:t> тут </a:t>
            </a:r>
            <a:r>
              <a:rPr lang="ru-RU" sz="3200" dirty="0" err="1"/>
              <a:t>чаруючої</a:t>
            </a:r>
            <a:r>
              <a:rPr lang="ru-RU" sz="3200" dirty="0"/>
              <a:t> </a:t>
            </a:r>
            <a:r>
              <a:rPr lang="ru-RU" sz="3200" dirty="0" err="1"/>
              <a:t>свободи</a:t>
            </a:r>
            <a:r>
              <a:rPr lang="ru-RU" sz="3200" dirty="0"/>
              <a:t>, </a:t>
            </a:r>
            <a:r>
              <a:rPr lang="ru-RU" sz="3200" dirty="0" err="1"/>
              <a:t>мелодійності</a:t>
            </a:r>
            <a:r>
              <a:rPr lang="ru-RU" sz="3200" dirty="0"/>
              <a:t> та </a:t>
            </a:r>
            <a:r>
              <a:rPr lang="ru-RU" sz="3200" dirty="0" err="1"/>
              <a:t>барвистості</a:t>
            </a:r>
            <a:r>
              <a:rPr lang="ru-RU" sz="3200" dirty="0"/>
              <a:t>, як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буряним</a:t>
            </a:r>
            <a:r>
              <a:rPr lang="ru-RU" sz="3200" dirty="0"/>
              <a:t> </a:t>
            </a:r>
            <a:r>
              <a:rPr lang="ru-RU" sz="3200" dirty="0" err="1"/>
              <a:t>поривом</a:t>
            </a:r>
            <a:r>
              <a:rPr lang="ru-RU" sz="3200" dirty="0"/>
              <a:t> </a:t>
            </a:r>
            <a:r>
              <a:rPr lang="ru-RU" sz="3200" dirty="0" err="1"/>
              <a:t>цих</a:t>
            </a:r>
            <a:r>
              <a:rPr lang="ru-RU" sz="3200" dirty="0"/>
              <a:t> </a:t>
            </a:r>
            <a:r>
              <a:rPr lang="ru-RU" sz="3200" dirty="0" err="1"/>
              <a:t>ритмів</a:t>
            </a:r>
            <a:r>
              <a:rPr lang="ru-RU" sz="3200" dirty="0"/>
              <a:t> </a:t>
            </a:r>
            <a:r>
              <a:rPr lang="ru-RU" sz="3200" dirty="0" err="1"/>
              <a:t>летіла</a:t>
            </a:r>
            <a:r>
              <a:rPr lang="ru-RU" sz="3200" dirty="0"/>
              <a:t> пудра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раціоналістичних</a:t>
            </a:r>
            <a:r>
              <a:rPr lang="ru-RU" sz="3200" dirty="0"/>
              <a:t> </a:t>
            </a:r>
            <a:r>
              <a:rPr lang="ru-RU" sz="3200" dirty="0" err="1" smtClean="0"/>
              <a:t>перук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Т. Манн</a:t>
            </a:r>
            <a:endParaRPr lang="ru-RU" sz="3200" dirty="0"/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-243408"/>
            <a:ext cx="4400008" cy="54726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µÑÐ´ÑÐµ Ð¿Ð½Ð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28383" cy="69896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4752528" cy="86652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 err="1" smtClean="0">
                <a:solidFill>
                  <a:srgbClr val="002060"/>
                </a:solidFill>
              </a:rPr>
              <a:t>ОЛС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</a:rPr>
              <a:t>“Тематика</a:t>
            </a:r>
            <a:r>
              <a:rPr lang="uk-UA" sz="2800" dirty="0" smtClean="0">
                <a:solidFill>
                  <a:srgbClr val="002060"/>
                </a:solidFill>
              </a:rPr>
              <a:t> віршів 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Й. В. </a:t>
            </a:r>
            <a:r>
              <a:rPr lang="uk-UA" sz="2800" dirty="0" err="1" smtClean="0">
                <a:solidFill>
                  <a:srgbClr val="002060"/>
                </a:solidFill>
              </a:rPr>
              <a:t>Гете”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638900" cy="452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484784"/>
            <a:ext cx="14127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err="1" smtClean="0"/>
              <a:t>кохання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4"/>
            <a:ext cx="14955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/>
              <a:t>природа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861048"/>
            <a:ext cx="348524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err="1"/>
              <a:t>нестримні</a:t>
            </a:r>
            <a:r>
              <a:rPr lang="ru-RU" sz="2800" dirty="0"/>
              <a:t> </a:t>
            </a:r>
            <a:r>
              <a:rPr lang="ru-RU" sz="2800" dirty="0" err="1" smtClean="0"/>
              <a:t>поривання</a:t>
            </a:r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dirty="0" err="1"/>
              <a:t>душі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589240"/>
            <a:ext cx="377379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err="1"/>
              <a:t>дивовижні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прекрасні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err="1" smtClean="0"/>
              <a:t>явища</a:t>
            </a:r>
            <a:r>
              <a:rPr lang="ru-RU" sz="2800" dirty="0" smtClean="0"/>
              <a:t> </a:t>
            </a:r>
            <a:r>
              <a:rPr lang="ru-RU" sz="2800" dirty="0" err="1"/>
              <a:t>життя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9361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Повідомлення </a:t>
            </a:r>
            <a:r>
              <a:rPr lang="uk-UA" sz="3600" dirty="0" err="1" smtClean="0">
                <a:solidFill>
                  <a:srgbClr val="002060"/>
                </a:solidFill>
              </a:rPr>
              <a:t>“Історія</a:t>
            </a:r>
            <a:r>
              <a:rPr lang="uk-UA" sz="3600" dirty="0" smtClean="0">
                <a:solidFill>
                  <a:srgbClr val="002060"/>
                </a:solidFill>
              </a:rPr>
              <a:t> написання вірша </a:t>
            </a:r>
            <a:r>
              <a:rPr lang="uk-UA" sz="3600" dirty="0" err="1" smtClean="0">
                <a:solidFill>
                  <a:srgbClr val="002060"/>
                </a:solidFill>
              </a:rPr>
              <a:t>“Травнева</a:t>
            </a:r>
            <a:r>
              <a:rPr lang="uk-UA" sz="3600" dirty="0" smtClean="0">
                <a:solidFill>
                  <a:srgbClr val="002060"/>
                </a:solidFill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</a:rPr>
              <a:t>пісня”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764704"/>
            <a:ext cx="3638900" cy="452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3068960"/>
            <a:ext cx="439248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На час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вірша</a:t>
            </a:r>
            <a:r>
              <a:rPr lang="ru-RU" sz="2000" dirty="0"/>
              <a:t> поет </a:t>
            </a:r>
            <a:r>
              <a:rPr lang="ru-RU" sz="2000" dirty="0" err="1"/>
              <a:t>навчався</a:t>
            </a:r>
            <a:r>
              <a:rPr lang="ru-RU" sz="2000" dirty="0"/>
              <a:t> у </a:t>
            </a:r>
            <a:r>
              <a:rPr lang="ru-RU" sz="2000" dirty="0" err="1"/>
              <a:t>Страсбурзькому</a:t>
            </a:r>
            <a:r>
              <a:rPr lang="ru-RU" sz="2000" dirty="0"/>
              <a:t> </a:t>
            </a:r>
            <a:r>
              <a:rPr lang="ru-RU" sz="2000" dirty="0" err="1"/>
              <a:t>університеті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закохався</a:t>
            </a:r>
            <a:r>
              <a:rPr lang="ru-RU" sz="2000" dirty="0"/>
              <a:t> у дочку пастора </a:t>
            </a:r>
            <a:r>
              <a:rPr lang="ru-RU" sz="2000" dirty="0" err="1"/>
              <a:t>Фредеріку</a:t>
            </a:r>
            <a:r>
              <a:rPr lang="ru-RU" sz="2000" dirty="0"/>
              <a:t> </a:t>
            </a:r>
            <a:r>
              <a:rPr lang="ru-RU" sz="2000" dirty="0" err="1"/>
              <a:t>Бріон</a:t>
            </a:r>
            <a:r>
              <a:rPr lang="ru-RU" sz="2000" dirty="0"/>
              <a:t>, чий образ «у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ніжній</a:t>
            </a:r>
            <a:r>
              <a:rPr lang="ru-RU" sz="2000" dirty="0"/>
              <a:t> </a:t>
            </a:r>
            <a:r>
              <a:rPr lang="ru-RU" sz="2000" dirty="0" err="1"/>
              <a:t>привабливості</a:t>
            </a:r>
            <a:r>
              <a:rPr lang="ru-RU" sz="2000" dirty="0"/>
              <a:t>» </a:t>
            </a:r>
            <a:r>
              <a:rPr lang="ru-RU" sz="2000" dirty="0" err="1"/>
              <a:t>закарбувався</a:t>
            </a:r>
            <a:r>
              <a:rPr lang="ru-RU" sz="2000" dirty="0"/>
              <a:t> в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err="1"/>
              <a:t>поета</a:t>
            </a:r>
            <a:r>
              <a:rPr lang="ru-RU" sz="2000" dirty="0"/>
              <a:t> та </a:t>
            </a:r>
            <a:r>
              <a:rPr lang="ru-RU" sz="2000" dirty="0" err="1"/>
              <a:t>відбився</a:t>
            </a:r>
            <a:r>
              <a:rPr lang="ru-RU" sz="2000" dirty="0"/>
              <a:t> в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4572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«Я </a:t>
            </a:r>
            <a:r>
              <a:rPr lang="ru-RU" sz="2000" dirty="0" err="1">
                <a:solidFill>
                  <a:srgbClr val="002060"/>
                </a:solidFill>
              </a:rPr>
              <a:t>відчув</a:t>
            </a:r>
            <a:r>
              <a:rPr lang="ru-RU" sz="2000" dirty="0">
                <a:solidFill>
                  <a:srgbClr val="002060"/>
                </a:solidFill>
              </a:rPr>
              <a:t>, як у </a:t>
            </a:r>
            <a:r>
              <a:rPr lang="ru-RU" sz="2000" dirty="0" err="1">
                <a:solidFill>
                  <a:srgbClr val="002060"/>
                </a:solidFill>
              </a:rPr>
              <a:t>мені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знову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відродилась</a:t>
            </a:r>
            <a:r>
              <a:rPr lang="ru-RU" sz="2000" dirty="0">
                <a:solidFill>
                  <a:srgbClr val="002060"/>
                </a:solidFill>
              </a:rPr>
              <a:t> потреба </a:t>
            </a:r>
            <a:r>
              <a:rPr lang="ru-RU" sz="2000" dirty="0" err="1">
                <a:solidFill>
                  <a:srgbClr val="002060"/>
                </a:solidFill>
              </a:rPr>
              <a:t>поетичної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творчості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якої</a:t>
            </a:r>
            <a:r>
              <a:rPr lang="ru-RU" sz="2000" dirty="0">
                <a:solidFill>
                  <a:srgbClr val="002060"/>
                </a:solidFill>
              </a:rPr>
              <a:t> я давно </a:t>
            </a:r>
            <a:r>
              <a:rPr lang="ru-RU" sz="2000" dirty="0" err="1">
                <a:solidFill>
                  <a:srgbClr val="002060"/>
                </a:solidFill>
              </a:rPr>
              <a:t>вже</a:t>
            </a:r>
            <a:r>
              <a:rPr lang="ru-RU" sz="2000" dirty="0">
                <a:solidFill>
                  <a:srgbClr val="002060"/>
                </a:solidFill>
              </a:rPr>
              <a:t> не знав. Я створив для </a:t>
            </a:r>
            <a:r>
              <a:rPr lang="ru-RU" sz="2000" dirty="0" err="1">
                <a:solidFill>
                  <a:srgbClr val="002060"/>
                </a:solidFill>
              </a:rPr>
              <a:t>Фредеріки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багато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пісень</a:t>
            </a:r>
            <a:r>
              <a:rPr lang="ru-RU" sz="2000" dirty="0">
                <a:solidFill>
                  <a:srgbClr val="002060"/>
                </a:solidFill>
              </a:rPr>
              <a:t> на </a:t>
            </a:r>
            <a:r>
              <a:rPr lang="ru-RU" sz="2000" dirty="0" err="1">
                <a:solidFill>
                  <a:srgbClr val="002060"/>
                </a:solidFill>
              </a:rPr>
              <a:t>знайомі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мелодії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їх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назбиралося</a:t>
            </a:r>
            <a:r>
              <a:rPr lang="ru-RU" sz="2000" dirty="0">
                <a:solidFill>
                  <a:srgbClr val="002060"/>
                </a:solidFill>
              </a:rPr>
              <a:t> б, напевно, на </a:t>
            </a:r>
            <a:r>
              <a:rPr lang="ru-RU" sz="2000" dirty="0" err="1">
                <a:solidFill>
                  <a:srgbClr val="002060"/>
                </a:solidFill>
              </a:rPr>
              <a:t>цілий</a:t>
            </a:r>
            <a:r>
              <a:rPr lang="ru-RU" sz="2000" dirty="0">
                <a:solidFill>
                  <a:srgbClr val="002060"/>
                </a:solidFill>
              </a:rPr>
              <a:t> том».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589240"/>
            <a:ext cx="410445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У «</a:t>
            </a:r>
            <a:r>
              <a:rPr lang="ru-RU" sz="2000" dirty="0" err="1"/>
              <a:t>Травневій</a:t>
            </a:r>
            <a:r>
              <a:rPr lang="ru-RU" sz="2000" dirty="0"/>
              <a:t> </a:t>
            </a:r>
            <a:r>
              <a:rPr lang="ru-RU" sz="2000" dirty="0" err="1"/>
              <a:t>пісні</a:t>
            </a:r>
            <a:r>
              <a:rPr lang="ru-RU" sz="2000" dirty="0"/>
              <a:t>» два </a:t>
            </a:r>
            <a:r>
              <a:rPr lang="ru-RU" sz="2000" dirty="0" err="1"/>
              <a:t>мотиви</a:t>
            </a:r>
            <a:r>
              <a:rPr lang="ru-RU" sz="2000" dirty="0"/>
              <a:t>: </a:t>
            </a:r>
            <a:r>
              <a:rPr lang="ru-RU" sz="2000" dirty="0" err="1"/>
              <a:t>замилування</a:t>
            </a:r>
            <a:r>
              <a:rPr lang="ru-RU" sz="2000" dirty="0"/>
              <a:t> природою та </a:t>
            </a:r>
            <a:r>
              <a:rPr lang="ru-RU" sz="2000" dirty="0" err="1"/>
              <a:t>щасливі</a:t>
            </a:r>
            <a:r>
              <a:rPr lang="ru-RU" sz="2000" dirty="0"/>
              <a:t> </a:t>
            </a:r>
            <a:r>
              <a:rPr lang="ru-RU" sz="2000" dirty="0" err="1"/>
              <a:t>переживання</a:t>
            </a:r>
            <a:r>
              <a:rPr lang="ru-RU" sz="2000" dirty="0"/>
              <a:t> </a:t>
            </a:r>
            <a:r>
              <a:rPr lang="ru-RU" sz="2000" dirty="0" err="1"/>
              <a:t>закоханого</a:t>
            </a:r>
            <a:r>
              <a:rPr lang="ru-RU" sz="2000" dirty="0"/>
              <a:t>. 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5040560" cy="86652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Евристична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бесіда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638900" cy="452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45720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/>
              <a:t>Виразно</a:t>
            </a:r>
            <a:r>
              <a:rPr lang="ru-RU" sz="2400" dirty="0"/>
              <a:t> прочитайте </a:t>
            </a:r>
            <a:r>
              <a:rPr lang="ru-RU" sz="2400" dirty="0" err="1"/>
              <a:t>поезію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Й</a:t>
            </a:r>
            <a:r>
              <a:rPr lang="ru-RU" sz="2400" dirty="0"/>
              <a:t>. В. </a:t>
            </a:r>
            <a:r>
              <a:rPr lang="ru-RU" sz="2400" dirty="0" err="1"/>
              <a:t>Ґете</a:t>
            </a:r>
            <a:r>
              <a:rPr lang="ru-RU" sz="2400" dirty="0"/>
              <a:t> «</a:t>
            </a:r>
            <a:r>
              <a:rPr lang="ru-RU" sz="2400" dirty="0" err="1"/>
              <a:t>Травнева</a:t>
            </a:r>
            <a:r>
              <a:rPr lang="ru-RU" sz="2400" dirty="0"/>
              <a:t> </a:t>
            </a:r>
            <a:r>
              <a:rPr lang="ru-RU" sz="2400" dirty="0" err="1"/>
              <a:t>пісня</a:t>
            </a:r>
            <a:r>
              <a:rPr lang="ru-RU" sz="2400" dirty="0"/>
              <a:t>».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 err="1"/>
              <a:t>описом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</a:t>
            </a:r>
            <a:r>
              <a:rPr lang="ru-RU" sz="2400" dirty="0" err="1" smtClean="0"/>
              <a:t>твір</a:t>
            </a:r>
            <a:r>
              <a:rPr lang="ru-RU" sz="2400" dirty="0" smtClean="0"/>
              <a:t>?</a:t>
            </a:r>
            <a:endParaRPr lang="ru-RU" sz="2400" dirty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переплітаються</a:t>
            </a:r>
            <a:r>
              <a:rPr lang="ru-RU" sz="2400" dirty="0"/>
              <a:t> в </a:t>
            </a:r>
            <a:r>
              <a:rPr lang="ru-RU" sz="2400" dirty="0" err="1"/>
              <a:t>душі</a:t>
            </a:r>
            <a:r>
              <a:rPr lang="ru-RU" sz="2400" dirty="0"/>
              <a:t> у </a:t>
            </a:r>
            <a:r>
              <a:rPr lang="ru-RU" sz="2400" dirty="0" err="1"/>
              <a:t>ліричного</a:t>
            </a:r>
            <a:r>
              <a:rPr lang="ru-RU" sz="2400" dirty="0"/>
              <a:t> героя?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ru-RU" sz="2400" dirty="0"/>
              <a:t>Як герой </a:t>
            </a:r>
            <a:r>
              <a:rPr lang="ru-RU" sz="2400" dirty="0" err="1"/>
              <a:t>описує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,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чим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порівнює</a:t>
            </a:r>
            <a:r>
              <a:rPr lang="ru-RU" sz="2400" dirty="0"/>
              <a:t>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досягається</a:t>
            </a:r>
            <a:r>
              <a:rPr lang="ru-RU" sz="2400" dirty="0"/>
              <a:t> </a:t>
            </a:r>
            <a:r>
              <a:rPr lang="ru-RU" sz="2400" dirty="0" err="1"/>
              <a:t>висока</a:t>
            </a:r>
            <a:r>
              <a:rPr lang="ru-RU" sz="2400" dirty="0"/>
              <a:t> </a:t>
            </a:r>
            <a:r>
              <a:rPr lang="ru-RU" sz="2400" dirty="0" err="1"/>
              <a:t>емоційність</a:t>
            </a:r>
            <a:r>
              <a:rPr lang="ru-RU" sz="2400" dirty="0"/>
              <a:t> </a:t>
            </a:r>
            <a:r>
              <a:rPr lang="ru-RU" sz="2400" dirty="0" err="1"/>
              <a:t>поезії</a:t>
            </a:r>
            <a:r>
              <a:rPr lang="ru-RU" sz="2400" dirty="0"/>
              <a:t>?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Як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зрозуміти</a:t>
            </a:r>
            <a:r>
              <a:rPr lang="ru-RU" sz="2400" dirty="0"/>
              <a:t> </a:t>
            </a:r>
            <a:r>
              <a:rPr lang="ru-RU" sz="2400" dirty="0" err="1"/>
              <a:t>останній</a:t>
            </a:r>
            <a:r>
              <a:rPr lang="ru-RU" sz="2400" dirty="0"/>
              <a:t> рядок </a:t>
            </a:r>
            <a:r>
              <a:rPr lang="ru-RU" sz="2400" dirty="0" err="1"/>
              <a:t>поезії</a:t>
            </a:r>
            <a:r>
              <a:rPr lang="ru-RU" sz="2400" dirty="0"/>
              <a:t>? 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86652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Літературознавчий</a:t>
            </a:r>
            <a:r>
              <a:rPr lang="ru-RU" sz="3600" dirty="0" smtClean="0">
                <a:solidFill>
                  <a:srgbClr val="002060"/>
                </a:solidFill>
              </a:rPr>
              <a:t> практикум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0_par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638900" cy="452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70892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Порівняйте</a:t>
            </a:r>
            <a:r>
              <a:rPr lang="ru-RU" sz="2400" dirty="0"/>
              <a:t>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аматорські</a:t>
            </a:r>
            <a:r>
              <a:rPr lang="ru-RU" sz="2400" dirty="0"/>
              <a:t> </a:t>
            </a:r>
            <a:r>
              <a:rPr lang="ru-RU" sz="2400" dirty="0" err="1"/>
              <a:t>переклади</a:t>
            </a:r>
            <a:r>
              <a:rPr lang="ru-RU" sz="2400" dirty="0"/>
              <a:t> «</a:t>
            </a:r>
            <a:r>
              <a:rPr lang="ru-RU" sz="2400" dirty="0" err="1"/>
              <a:t>Травневої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» </a:t>
            </a:r>
            <a:r>
              <a:rPr lang="ru-RU" sz="2400" dirty="0" err="1" smtClean="0"/>
              <a:t>Ґете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9460" name="Picture 4" descr="ÐÐ°ÑÑÐ¸Ð½ÐºÐ¸ Ð¿Ð¾ Ð·Ð°Ð¿ÑÐ¾ÑÑ Ð¿ÐµÑÐ¾ Ð¿Ð½Ð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4022">
            <a:off x="683568" y="98072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002060"/>
                </a:solidFill>
              </a:rPr>
              <a:t>ВОЛЕЛЮБНІ МОТИВИ ТА ПРОТИСТОЯННЯ ОБРАЗІВ ПЕРСОНАЖІВ У «ПРОМЕТЕЙ» Й. В. ҐЕТЕ. ОБРАЗ ПРОМЕТЕЯ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620688"/>
            <a:ext cx="4320480" cy="8665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err="1" smtClean="0">
                <a:solidFill>
                  <a:srgbClr val="002060"/>
                </a:solidFill>
              </a:rPr>
              <a:t>“Мікрофон”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ÐÐ°ÑÑÐ¸Ð½ÐºÐ¸ Ð¿Ð¾ Ð·Ð°Ð¿ÑÐ¾ÑÑ Ð¼ÑÑ Ð¿ÑÐ¾ ÐÑÐ¾Ð¼ÐµÑÐµ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7159">
            <a:off x="5811579" y="2038856"/>
            <a:ext cx="2707862" cy="293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1210141">
            <a:off x="448768" y="2027650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err="1"/>
              <a:t>Пригадайте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такий</a:t>
            </a:r>
            <a:r>
              <a:rPr lang="ru-RU" sz="2400" dirty="0"/>
              <a:t> Прометей,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про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знаєте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твори читали.</a:t>
            </a:r>
          </a:p>
        </p:txBody>
      </p:sp>
      <p:pic>
        <p:nvPicPr>
          <p:cNvPr id="25604" name="Picture 4" descr="ÐÐ°ÑÑÐ¸Ð½ÐºÐ¸ Ð¿Ð¾ Ð·Ð°Ð¿ÑÐ¾ÑÑ Ð¼ÑÐºÑÐ¾ÑÐ¾Ð½ Ð¿Ð½Ð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8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Повідомлення про образ Прометея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279578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Давньогрецька</a:t>
            </a:r>
            <a:r>
              <a:rPr lang="ru-RU" sz="2000" dirty="0" smtClean="0"/>
              <a:t>  </a:t>
            </a:r>
            <a:r>
              <a:rPr lang="ru-RU" sz="2000" b="1" dirty="0" err="1" smtClean="0"/>
              <a:t>міфологія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28083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Есхіл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трагедія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«Прометей </a:t>
            </a:r>
            <a:r>
              <a:rPr lang="ru-RU" sz="2000" dirty="0" err="1" smtClean="0"/>
              <a:t>закутий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280831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Гесіод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 err="1" smtClean="0"/>
              <a:t>Теогонія</a:t>
            </a:r>
            <a:r>
              <a:rPr lang="ru-RU" sz="2000" dirty="0" smtClean="0"/>
              <a:t>» ,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«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дні</a:t>
            </a:r>
            <a:r>
              <a:rPr lang="ru-RU" sz="2000" dirty="0"/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77072"/>
            <a:ext cx="28803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Лукіан</a:t>
            </a:r>
            <a:r>
              <a:rPr lang="ru-RU" sz="2000" dirty="0" smtClean="0"/>
              <a:t> </a:t>
            </a:r>
            <a:r>
              <a:rPr lang="ru-RU" sz="2000" dirty="0"/>
              <a:t>«Прометей</a:t>
            </a:r>
            <a:r>
              <a:rPr lang="ru-RU" sz="2000" dirty="0" smtClean="0"/>
              <a:t>,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Кавказ»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869160"/>
            <a:ext cx="2880320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Овід</a:t>
            </a:r>
            <a:r>
              <a:rPr lang="ru-RU" b="1" dirty="0" err="1" smtClean="0"/>
              <a:t>ій</a:t>
            </a:r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Метаморфози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268760"/>
            <a:ext cx="388843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німецькі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письменникіи</a:t>
            </a:r>
            <a:r>
              <a:rPr lang="ru-RU" sz="2000" dirty="0" smtClean="0"/>
              <a:t>— </a:t>
            </a:r>
          </a:p>
          <a:p>
            <a:pPr algn="ctr"/>
            <a:r>
              <a:rPr lang="ru-RU" sz="2000" dirty="0" smtClean="0"/>
              <a:t>Й</a:t>
            </a:r>
            <a:r>
              <a:rPr lang="ru-RU" sz="2000" dirty="0"/>
              <a:t>. В. </a:t>
            </a:r>
            <a:r>
              <a:rPr lang="ru-RU" sz="2000" dirty="0" err="1"/>
              <a:t>Ґете</a:t>
            </a:r>
            <a:r>
              <a:rPr lang="ru-RU" sz="2000" dirty="0"/>
              <a:t>, </a:t>
            </a:r>
            <a:endParaRPr lang="ru-RU" sz="2000" dirty="0" smtClean="0"/>
          </a:p>
          <a:p>
            <a:pPr algn="ctr"/>
            <a:r>
              <a:rPr lang="ru-RU" sz="2000" dirty="0" smtClean="0"/>
              <a:t>Й</a:t>
            </a:r>
            <a:r>
              <a:rPr lang="ru-RU" sz="2000" dirty="0"/>
              <a:t>. Ґ. Гердер, А. В. Шлегель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2492896"/>
            <a:ext cx="38884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англійські</a:t>
            </a:r>
            <a:r>
              <a:rPr lang="ru-RU" sz="2000" b="1" dirty="0" smtClean="0"/>
              <a:t> романтики </a:t>
            </a:r>
            <a:r>
              <a:rPr lang="ru-RU" sz="2000" dirty="0"/>
              <a:t>— </a:t>
            </a:r>
            <a:endParaRPr lang="ru-RU" sz="2000" dirty="0" smtClean="0"/>
          </a:p>
          <a:p>
            <a:pPr algn="ctr"/>
            <a:r>
              <a:rPr lang="ru-RU" sz="2000" dirty="0" smtClean="0"/>
              <a:t>Дж</a:t>
            </a:r>
            <a:r>
              <a:rPr lang="ru-RU" sz="2000" dirty="0"/>
              <a:t>. Ґ. Н. </a:t>
            </a:r>
            <a:r>
              <a:rPr lang="ru-RU" sz="2000" dirty="0" smtClean="0"/>
              <a:t>Байрон </a:t>
            </a:r>
            <a:r>
              <a:rPr lang="ru-RU" sz="2000" dirty="0" err="1"/>
              <a:t>і</a:t>
            </a:r>
            <a:r>
              <a:rPr lang="ru-RU" sz="2000" dirty="0"/>
              <a:t> П. Б. </a:t>
            </a:r>
            <a:r>
              <a:rPr lang="ru-RU" sz="2000" dirty="0" err="1"/>
              <a:t>Шеллі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717032"/>
            <a:ext cx="381642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українська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література</a:t>
            </a:r>
            <a:r>
              <a:rPr lang="ru-RU" sz="2000" b="1" dirty="0" smtClean="0"/>
              <a:t> </a:t>
            </a:r>
            <a:r>
              <a:rPr lang="ru-RU" sz="2000" dirty="0" smtClean="0"/>
              <a:t>–</a:t>
            </a:r>
          </a:p>
          <a:p>
            <a:pPr algn="ctr"/>
            <a:r>
              <a:rPr lang="ru-RU" sz="2000" dirty="0" smtClean="0"/>
              <a:t>Т. Г.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 «Кавказ»,</a:t>
            </a:r>
            <a:r>
              <a:rPr lang="ru-RU" sz="2000" dirty="0"/>
              <a:t> </a:t>
            </a:r>
            <a:r>
              <a:rPr lang="ru-RU" sz="2000" dirty="0" smtClean="0"/>
              <a:t>Л. </a:t>
            </a:r>
            <a:r>
              <a:rPr lang="ru-RU" sz="2000" dirty="0" err="1"/>
              <a:t>Українка</a:t>
            </a:r>
            <a:r>
              <a:rPr lang="ru-RU" sz="2000" dirty="0"/>
              <a:t>, </a:t>
            </a:r>
            <a:r>
              <a:rPr lang="ru-RU" sz="2000" dirty="0" smtClean="0"/>
              <a:t>І. Франко, П. </a:t>
            </a:r>
            <a:r>
              <a:rPr lang="ru-RU" sz="2000" dirty="0" err="1" smtClean="0"/>
              <a:t>Тичина</a:t>
            </a:r>
            <a:r>
              <a:rPr lang="ru-RU" sz="2000" dirty="0" smtClean="0"/>
              <a:t>, </a:t>
            </a:r>
            <a:r>
              <a:rPr lang="ru-RU" sz="2000" dirty="0"/>
              <a:t>М. Т. </a:t>
            </a:r>
            <a:r>
              <a:rPr lang="ru-RU" sz="2000" dirty="0" err="1" smtClean="0"/>
              <a:t>Рильський</a:t>
            </a:r>
            <a:r>
              <a:rPr lang="ru-RU" sz="2000" dirty="0" smtClean="0"/>
              <a:t> </a:t>
            </a:r>
            <a:r>
              <a:rPr lang="ru-RU" sz="2000" dirty="0"/>
              <a:t>«Прометей</a:t>
            </a:r>
            <a:r>
              <a:rPr lang="ru-RU" sz="2000" dirty="0" smtClean="0"/>
              <a:t>», </a:t>
            </a:r>
            <a:r>
              <a:rPr lang="ru-RU" sz="2000" dirty="0"/>
              <a:t>А. С. </a:t>
            </a:r>
            <a:r>
              <a:rPr lang="ru-RU" sz="2000" dirty="0" err="1"/>
              <a:t>Малишка</a:t>
            </a:r>
            <a:r>
              <a:rPr lang="ru-RU" sz="2000" dirty="0"/>
              <a:t> «Прометей»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733256"/>
            <a:ext cx="66967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Франц Кафка </a:t>
            </a:r>
            <a:r>
              <a:rPr lang="ru-RU" sz="2400" dirty="0" err="1">
                <a:solidFill>
                  <a:schemeClr val="tx1"/>
                </a:solidFill>
              </a:rPr>
              <a:t>підсумував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мотиви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міфу</a:t>
            </a:r>
            <a:r>
              <a:rPr lang="ru-RU" sz="2400" dirty="0">
                <a:solidFill>
                  <a:schemeClr val="tx1"/>
                </a:solidFill>
              </a:rPr>
              <a:t> про Прометея в </a:t>
            </a:r>
            <a:r>
              <a:rPr lang="ru-RU" sz="2400" dirty="0" err="1">
                <a:solidFill>
                  <a:schemeClr val="tx1"/>
                </a:solidFill>
              </a:rPr>
              <a:t>чотирьох</a:t>
            </a:r>
            <a:r>
              <a:rPr lang="ru-RU" sz="2400" dirty="0">
                <a:solidFill>
                  <a:schemeClr val="tx1"/>
                </a:solidFill>
              </a:rPr>
              <a:t> притчах про </a:t>
            </a:r>
            <a:r>
              <a:rPr lang="ru-RU" sz="2400" dirty="0" err="1">
                <a:solidFill>
                  <a:schemeClr val="tx1"/>
                </a:solidFill>
              </a:rPr>
              <a:t>міфічного</a:t>
            </a:r>
            <a:r>
              <a:rPr lang="ru-RU" sz="2400" dirty="0">
                <a:solidFill>
                  <a:schemeClr val="tx1"/>
                </a:solidFill>
              </a:rPr>
              <a:t> героя</a:t>
            </a:r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175260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421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ІДЕЯ КОХАННЯ І ЩАСТЯ, ОЗНАКИ ФОЛЬКЛОРУ В «ТРАВНЕВІЙ ПІСНІ»  Й. В. ҐЕТЕ </vt:lpstr>
      <vt:lpstr>Яким все це було новим, скільки тут чаруючої свободи, мелодійності та барвистості, як під буряним поривом цих ритмів летіла пудра з раціоналістичних перук. Т. Манн</vt:lpstr>
      <vt:lpstr>ОЛС “Тематика віршів  Й. В. Гете”</vt:lpstr>
      <vt:lpstr>Повідомлення “Історія написання вірша “Травнева пісня”</vt:lpstr>
      <vt:lpstr>Евристична бесіда</vt:lpstr>
      <vt:lpstr>Літературознавчий практикум</vt:lpstr>
      <vt:lpstr> ВОЛЕЛЮБНІ МОТИВИ ТА ПРОТИСТОЯННЯ ОБРАЗІВ ПЕРСОНАЖІВ У «ПРОМЕТЕЙ» Й. В. ҐЕТЕ. ОБРАЗ ПРОМЕТЕЯ</vt:lpstr>
      <vt:lpstr>“Мікрофон”</vt:lpstr>
      <vt:lpstr>Повідомлення про образ Прометея</vt:lpstr>
      <vt:lpstr>Евристична бесіда</vt:lpstr>
      <vt:lpstr>1. Як, на вашу думку, поезія впливає на людину? 2. Наскільки важливе для людини почуття кохання? 3.  Що в сучасному світі означає прометеїзм? </vt:lpstr>
      <vt:lpstr>Творча робота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2018-07-10T12:24:34Z</dcterms:created>
  <dcterms:modified xsi:type="dcterms:W3CDTF">2018-07-10T15:11:54Z</dcterms:modified>
</cp:coreProperties>
</file>