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58" r:id="rId6"/>
    <p:sldId id="259" r:id="rId7"/>
    <p:sldId id="260" r:id="rId8"/>
    <p:sldId id="261" r:id="rId9"/>
    <p:sldId id="262" r:id="rId10"/>
    <p:sldId id="270" r:id="rId11"/>
    <p:sldId id="263" r:id="rId12"/>
    <p:sldId id="264" r:id="rId13"/>
    <p:sldId id="26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67DAF-18C7-4373-BF9C-8FEAC2229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185AA78-0394-4E59-AE14-08217CFA8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DE1341-2E50-43B1-AC35-4F6B07E1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423B-9577-4E60-8B95-C6A0B27598A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144F60-79E7-4D1D-BDD3-CF4FE5A5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EFE32E-4F77-43C7-AD52-09C129D6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C8A5-A6FE-4EE4-9880-8845155945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6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2CAD5-73ED-440B-9C6F-A02E3C36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A893164-3964-4F6A-97EE-8D3BC2F3D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E9BA17-435D-4C8C-A671-5ED0BBF2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423B-9577-4E60-8B95-C6A0B27598A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FBA1B9-E7E6-4469-AE0D-10047EB9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2793ED-CAE5-4DC0-BFB8-6D56487B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C8A5-A6FE-4EE4-9880-8845155945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1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8ABD938-BDB8-4E74-8C7A-7AB964430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A80A529-DA67-46D8-ACA7-B986EF06E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5DE2FE-4240-4413-BEC2-B60CE8B8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423B-9577-4E60-8B95-C6A0B27598A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6FC483-B100-4BEA-A56D-E2B564D4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0E30-E9B4-4073-89F0-B8B21646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C8A5-A6FE-4EE4-9880-8845155945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1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A1FCE-60DA-434F-80C6-24847E1C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60CF1F-1452-4A40-866A-F0893751A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9BE3FE-D4EA-4C25-B7C7-01634AA9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423B-9577-4E60-8B95-C6A0B27598A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E00EDF-0CC2-4BEE-8728-FC490B5A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77DD12-2ABD-4634-B555-A357D34E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C8A5-A6FE-4EE4-9880-8845155945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7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137F8-60BE-4A9E-BE19-8DAA9AF29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DF7900-09D1-424E-B457-2A6FAFD75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5E4C1DD-C8B0-4241-A832-AB852745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423B-9577-4E60-8B95-C6A0B27598A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9696E9-6AA0-4037-8C89-F683AC05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26F35-97DA-402D-9F40-470E54DA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C8A5-A6FE-4EE4-9880-8845155945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615D4-AA84-4805-9856-3AC7E09A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D6F01-592A-4351-9627-5CBF2FB77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F9EB40-81A1-4F4E-A1CF-FC1872FB7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616DCB-2899-4B16-BF87-94F15F61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423B-9577-4E60-8B95-C6A0B27598A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C51462-DF93-46A6-8348-495D7358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A579E2-B7D3-45EC-8298-22260F64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C8A5-A6FE-4EE4-9880-8845155945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4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E4457-27FA-4975-94FE-4E648CB4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E25A00-C996-4F98-9884-4F12F1E6C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7841AC-7C38-41DB-B240-40736B664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39517-5C81-43CD-A1AB-0FDBFFEE8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99034DC-1ACB-4F2F-8587-B63142175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8A3EAA5-B54F-4C1E-AB41-94CABABA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423B-9577-4E60-8B95-C6A0B27598A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F5DE700-6018-41F9-8B90-575EA94C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17BBB1-73DA-4CCA-A4EF-ECD70E0B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C8A5-A6FE-4EE4-9880-8845155945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0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AB78A-78A9-4DBC-8393-2BE486C30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B5EF8A-790A-4F37-9B68-A88EA457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423B-9577-4E60-8B95-C6A0B27598A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D59AEF0-5926-43AE-AD84-15FCDDE9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571D7D0-413F-456A-803B-37F6BB5D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C8A5-A6FE-4EE4-9880-8845155945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5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F7F8711-2936-4062-8B78-C690EE5E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423B-9577-4E60-8B95-C6A0B27598A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AF4B4D-48FA-4235-A87B-F1B5385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E9C004F-F679-487C-B066-8A29758E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C8A5-A6FE-4EE4-9880-8845155945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270D6-DC56-4D12-B729-6FFAB687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B93CD8-6E7C-4373-93E4-AA1BF24AA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63379E-3EF1-4766-88FA-CE830E253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90ADC32-8CD7-4892-8031-31706745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423B-9577-4E60-8B95-C6A0B27598A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615E72A-C22B-45EE-A34B-F94A07E0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017CBA-5FFC-4A60-A43A-31D127DD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C8A5-A6FE-4EE4-9880-8845155945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2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B30D1-482E-477A-B644-AF7CA57D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7CE788F-0209-4F6E-8E50-1556DA9B4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14E50C-217E-4D05-9407-B34317136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4A8D52-38D7-4A78-90BD-B5F045E1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423B-9577-4E60-8B95-C6A0B27598A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082D754-1F73-4895-A1CB-EBBF3C56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074D69E-A3CE-4793-BF02-ED251250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C8A5-A6FE-4EE4-9880-8845155945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4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27691-C3EA-46AF-AECC-0F835847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3DAE5AC-E386-4F41-B719-8381C252F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9C4160-9A3C-4FB0-AFFB-DC99A05A7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423B-9577-4E60-8B95-C6A0B27598A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611BDD-0957-4B0B-A1E3-0E1455E3C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0856B9-CE79-449D-8578-3954317D5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6C8A5-A6FE-4EE4-9880-8845155945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1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6E9B6557-1AFC-464F-87DC-7C1844C01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675" y="494675"/>
            <a:ext cx="11077732" cy="3015288"/>
          </a:xfrm>
        </p:spPr>
        <p:txBody>
          <a:bodyPr>
            <a:normAutofit/>
          </a:bodyPr>
          <a:lstStyle/>
          <a:p>
            <a:r>
              <a:rPr lang="uk-U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вшанування учасників ліквідації наслідків аварії на Чорнобильській АЕС</a:t>
            </a:r>
          </a:p>
        </p:txBody>
      </p:sp>
      <p:sp useBgFill="1">
        <p:nvSpPr>
          <p:cNvPr id="3" name="Підзаголовок 2">
            <a:extLst>
              <a:ext uri="{FF2B5EF4-FFF2-40B4-BE49-F238E27FC236}">
                <a16:creationId xmlns:a16="http://schemas.microsoft.com/office/drawing/2014/main" id="{59CB9EEA-4031-429B-88A0-F1F48B433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2445" y="4979651"/>
            <a:ext cx="3647607" cy="386828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Виховна година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25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F7FD7-C575-47D7-A5F3-04FD39D5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95" y="457200"/>
            <a:ext cx="5201587" cy="63708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Вплив катастрофи на мистецтво</a:t>
            </a:r>
            <a:endParaRPr lang="ru-RU" b="1" dirty="0"/>
          </a:p>
        </p:txBody>
      </p:sp>
      <p:pic>
        <p:nvPicPr>
          <p:cNvPr id="8" name="Місце для зображення 7">
            <a:extLst>
              <a:ext uri="{FF2B5EF4-FFF2-40B4-BE49-F238E27FC236}">
                <a16:creationId xmlns:a16="http://schemas.microsoft.com/office/drawing/2014/main" id="{C1A6014C-79EB-4380-A5FC-D0E9ED1A40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0" b="10170"/>
          <a:stretch>
            <a:fillRect/>
          </a:stretch>
        </p:blipFill>
        <p:spPr>
          <a:xfrm>
            <a:off x="5857875" y="0"/>
            <a:ext cx="6172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1F8589D-606B-4742-93F3-313F36C8D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734" y="1379095"/>
            <a:ext cx="4916773" cy="4594824"/>
          </a:xfrm>
        </p:spPr>
        <p:txBody>
          <a:bodyPr/>
          <a:lstStyle/>
          <a:p>
            <a:r>
              <a:rPr lang="uk-UA" sz="2400" dirty="0"/>
              <a:t>Трагедія справила сильне та гнітюче враження на десятки митців з багатьох країн світу. За більш ніж 30 років після аварії створено: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масу художніх та документальних фільмів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тематичні комп'ютерні ігри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книги різного жанру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картини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театральні постановки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мистецькі проекти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комп'ютерний вірус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85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E1DDDB21-F927-40B3-9988-36199776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5" y="255588"/>
            <a:ext cx="5171605" cy="742013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Деякі згадки в літературі</a:t>
            </a:r>
            <a:endParaRPr lang="ru-RU" dirty="0"/>
          </a:p>
        </p:txBody>
      </p:sp>
      <p:pic>
        <p:nvPicPr>
          <p:cNvPr id="8" name="Місце для зображення 7">
            <a:extLst>
              <a:ext uri="{FF2B5EF4-FFF2-40B4-BE49-F238E27FC236}">
                <a16:creationId xmlns:a16="http://schemas.microsoft.com/office/drawing/2014/main" id="{20524D2E-A3CC-4D19-AFF5-1F73C3B974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8" b="13978"/>
          <a:stretch>
            <a:fillRect/>
          </a:stretch>
        </p:blipFill>
        <p:spPr>
          <a:xfrm>
            <a:off x="6356350" y="255588"/>
            <a:ext cx="5535613" cy="6265862"/>
          </a:xfrm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81000"/>
              </a:srgbClr>
            </a:outerShdw>
          </a:effectLst>
        </p:spPr>
      </p:pic>
      <p:sp useBgFill="1"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E1CA70-31A1-4412-8362-5E71ACE0C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9804" y="1139982"/>
            <a:ext cx="5171606" cy="5381468"/>
          </a:xfrm>
        </p:spPr>
        <p:txBody>
          <a:bodyPr>
            <a:normAutofit/>
          </a:bodyPr>
          <a:lstStyle/>
          <a:p>
            <a:r>
              <a:rPr lang="uk-UA" b="1" dirty="0"/>
              <a:t>Іван Драч</a:t>
            </a:r>
            <a:r>
              <a:rPr lang="uk-UA" dirty="0"/>
              <a:t> (Чорнобильська мадонна, Ніж у Сонці)</a:t>
            </a:r>
          </a:p>
          <a:p>
            <a:r>
              <a:rPr lang="uk-UA" b="1" dirty="0"/>
              <a:t>Ліна Костенко</a:t>
            </a:r>
            <a:r>
              <a:rPr lang="uk-UA" dirty="0"/>
              <a:t> (Атомний Вій опустив бетонні повіки…)</a:t>
            </a:r>
          </a:p>
          <a:p>
            <a:r>
              <a:rPr lang="uk-UA" b="1" dirty="0"/>
              <a:t>Борис Олійник </a:t>
            </a:r>
            <a:r>
              <a:rPr lang="uk-UA" dirty="0"/>
              <a:t>(Сім)</a:t>
            </a:r>
          </a:p>
          <a:p>
            <a:r>
              <a:rPr lang="uk-UA" b="1" dirty="0"/>
              <a:t>Микола Сингаївський</a:t>
            </a:r>
            <a:r>
              <a:rPr lang="uk-UA" dirty="0"/>
              <a:t> (Обпалена мужність)</a:t>
            </a:r>
          </a:p>
          <a:p>
            <a:r>
              <a:rPr lang="uk-UA" b="1" dirty="0"/>
              <a:t>Леонід </a:t>
            </a:r>
            <a:r>
              <a:rPr lang="uk-UA" b="1" dirty="0" err="1"/>
              <a:t>Горлач</a:t>
            </a:r>
            <a:r>
              <a:rPr lang="uk-UA" dirty="0"/>
              <a:t> (Зона)</a:t>
            </a:r>
          </a:p>
          <a:p>
            <a:r>
              <a:rPr lang="uk-UA" b="1" dirty="0"/>
              <a:t>Дмитро Павличко</a:t>
            </a:r>
            <a:r>
              <a:rPr lang="uk-UA" dirty="0"/>
              <a:t> (Листок)</a:t>
            </a:r>
          </a:p>
          <a:p>
            <a:r>
              <a:rPr lang="uk-UA" b="1" dirty="0"/>
              <a:t>Юрій Щербак </a:t>
            </a:r>
            <a:r>
              <a:rPr lang="uk-UA" dirty="0"/>
              <a:t>(Чорнобиль)</a:t>
            </a:r>
          </a:p>
          <a:p>
            <a:r>
              <a:rPr lang="uk-UA" b="1" dirty="0"/>
              <a:t>Володимир Яворівський</a:t>
            </a:r>
            <a:r>
              <a:rPr lang="uk-UA" dirty="0"/>
              <a:t> (Марія з полином у кінці століття)</a:t>
            </a:r>
          </a:p>
          <a:p>
            <a:r>
              <a:rPr lang="uk-UA" b="1" dirty="0"/>
              <a:t>М</a:t>
            </a:r>
            <a:r>
              <a:rPr lang="ru-RU" b="1" dirty="0" err="1"/>
              <a:t>аркіян</a:t>
            </a:r>
            <a:r>
              <a:rPr lang="ru-RU" b="1" dirty="0"/>
              <a:t> </a:t>
            </a:r>
            <a:r>
              <a:rPr lang="ru-RU" b="1" dirty="0" err="1"/>
              <a:t>Камиш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Оформляндія</a:t>
            </a:r>
            <a:r>
              <a:rPr lang="ru-RU" dirty="0"/>
              <a:t>)</a:t>
            </a:r>
            <a:endParaRPr lang="uk-UA" dirty="0"/>
          </a:p>
          <a:p>
            <a:r>
              <a:rPr lang="uk-UA" u="sng" dirty="0"/>
              <a:t>У закордонних авторів</a:t>
            </a:r>
            <a:r>
              <a:rPr lang="uk-UA" dirty="0"/>
              <a:t>:</a:t>
            </a:r>
          </a:p>
          <a:p>
            <a:r>
              <a:rPr lang="uk-UA" b="1" dirty="0"/>
              <a:t>Фредерік Пол</a:t>
            </a:r>
          </a:p>
          <a:p>
            <a:r>
              <a:rPr lang="uk-UA" b="1" dirty="0"/>
              <a:t>Мартін Круз Сміт</a:t>
            </a:r>
          </a:p>
          <a:p>
            <a:r>
              <a:rPr lang="uk-UA" b="1" dirty="0" err="1"/>
              <a:t>Джим</a:t>
            </a:r>
            <a:r>
              <a:rPr lang="uk-UA" b="1" dirty="0"/>
              <a:t> </a:t>
            </a:r>
            <a:r>
              <a:rPr lang="uk-UA" b="1" dirty="0" err="1"/>
              <a:t>Шепард</a:t>
            </a:r>
            <a:endParaRPr lang="uk-UA" b="1" dirty="0"/>
          </a:p>
          <a:p>
            <a:r>
              <a:rPr lang="uk-UA" b="1" dirty="0"/>
              <a:t>Джеймс </a:t>
            </a:r>
            <a:r>
              <a:rPr lang="uk-UA" b="1" dirty="0" err="1"/>
              <a:t>Роллінз</a:t>
            </a:r>
            <a:endParaRPr lang="uk-UA" b="1" dirty="0"/>
          </a:p>
          <a:p>
            <a:r>
              <a:rPr lang="uk-UA" b="1" dirty="0" err="1"/>
              <a:t>Георгі</a:t>
            </a:r>
            <a:r>
              <a:rPr lang="uk-UA" b="1" dirty="0"/>
              <a:t> </a:t>
            </a:r>
            <a:r>
              <a:rPr lang="uk-UA" b="1" dirty="0" err="1"/>
              <a:t>Тенев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012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41E5EC4B-44F0-466B-A296-B6FBB0EC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86" y="222926"/>
            <a:ext cx="5231020" cy="712033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Чорнобиль в кіно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id="{B7CFE37E-1F8F-41FA-A645-FF8F538260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6161"/>
          <a:stretch>
            <a:fillRect/>
          </a:stretch>
        </p:blipFill>
        <p:spPr>
          <a:xfrm>
            <a:off x="5095875" y="389744"/>
            <a:ext cx="7466013" cy="6443351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99000"/>
              </a:schemeClr>
            </a:glow>
            <a:softEdge rad="279400"/>
          </a:effectLst>
        </p:spPr>
      </p:pic>
      <p:sp useBgFill="1"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793D02-185B-41F5-AF5E-A14A49606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186" y="1029259"/>
            <a:ext cx="5231020" cy="5750654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Фільми України та світу:</a:t>
            </a:r>
          </a:p>
          <a:p>
            <a:r>
              <a:rPr lang="uk-UA" dirty="0"/>
              <a:t>Чорнобиль – Хроніка важких тижнів 1986 (СРСР)</a:t>
            </a:r>
          </a:p>
          <a:p>
            <a:r>
              <a:rPr lang="uk-UA" dirty="0"/>
              <a:t>Дзвін Чорнобиля (1987) (СРСР)</a:t>
            </a:r>
          </a:p>
          <a:p>
            <a:r>
              <a:rPr lang="uk-UA" dirty="0"/>
              <a:t>Розпад, 1990 (СРСР)</a:t>
            </a:r>
          </a:p>
          <a:p>
            <a:r>
              <a:rPr lang="uk-UA" dirty="0"/>
              <a:t>Чорнобиль: останнє попередження</a:t>
            </a:r>
            <a:r>
              <a:rPr lang="ru-RU" dirty="0"/>
              <a:t>, 1991 (США, СРСР)</a:t>
            </a:r>
            <a:endParaRPr lang="uk-UA" dirty="0"/>
          </a:p>
          <a:p>
            <a:r>
              <a:rPr lang="uk-UA" dirty="0"/>
              <a:t>Аврора, 2006 (Україна)</a:t>
            </a:r>
          </a:p>
          <a:p>
            <a:r>
              <a:rPr lang="uk-UA" dirty="0"/>
              <a:t>Двері, 2008 (Ірландія)</a:t>
            </a:r>
          </a:p>
          <a:p>
            <a:r>
              <a:rPr lang="uk-UA" dirty="0"/>
              <a:t>У суботу, 2011 (Україна)</a:t>
            </a:r>
          </a:p>
          <a:p>
            <a:r>
              <a:rPr lang="uk-UA" dirty="0"/>
              <a:t>Земля забуття, 2011 (Україна)</a:t>
            </a:r>
          </a:p>
          <a:p>
            <a:r>
              <a:rPr lang="uk-UA" dirty="0"/>
              <a:t>Чорнобиль, 3828 (2011, Україна)</a:t>
            </a:r>
          </a:p>
          <a:p>
            <a:r>
              <a:rPr lang="uk-UA" dirty="0"/>
              <a:t>Метелики, 2013 (Україна)</a:t>
            </a:r>
          </a:p>
          <a:p>
            <a:r>
              <a:rPr lang="uk-UA" dirty="0"/>
              <a:t>Голоси Чорнобиля, 2016 (Україна)</a:t>
            </a:r>
          </a:p>
          <a:p>
            <a:r>
              <a:rPr lang="uk-UA" b="1" dirty="0"/>
              <a:t>Згадка території:</a:t>
            </a:r>
          </a:p>
          <a:p>
            <a:r>
              <a:rPr lang="uk-UA" dirty="0"/>
              <a:t>Трансформери 3</a:t>
            </a:r>
          </a:p>
          <a:p>
            <a:r>
              <a:rPr lang="uk-UA" dirty="0"/>
              <a:t>Міцний горішок 5</a:t>
            </a:r>
          </a:p>
          <a:p>
            <a:r>
              <a:rPr lang="ru-RU" dirty="0" err="1"/>
              <a:t>Годзілла</a:t>
            </a:r>
            <a:endParaRPr lang="ru-RU" dirty="0"/>
          </a:p>
          <a:p>
            <a:r>
              <a:rPr lang="uk-UA" dirty="0"/>
              <a:t>Секретні матеріали</a:t>
            </a:r>
          </a:p>
        </p:txBody>
      </p:sp>
    </p:spTree>
    <p:extLst>
      <p:ext uri="{BB962C8B-B14F-4D97-AF65-F5344CB8AC3E}">
        <p14:creationId xmlns:p14="http://schemas.microsoft.com/office/powerpoint/2010/main" val="220765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359FD-6768-43FA-B502-35A3A318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 і музика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0047951C-DB10-4EF7-9E0F-4BE93A2D08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10"/>
                    </a14:imgEffect>
                    <a14:imgEffect>
                      <a14:saturation sa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6" r="13846"/>
          <a:stretch>
            <a:fillRect/>
          </a:stretch>
        </p:blipFill>
        <p:spPr>
          <a:xfrm>
            <a:off x="5570199" y="457200"/>
            <a:ext cx="6202075" cy="5718175"/>
          </a:xfrm>
        </p:spPr>
      </p:pic>
      <p:sp useBgFill="1"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164ECA1-040C-4129-9E13-94D48DD51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727" y="987425"/>
            <a:ext cx="4629352" cy="5187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000" b="1" dirty="0"/>
              <a:t>Д. </a:t>
            </a:r>
            <a:r>
              <a:rPr lang="uk-UA" sz="2000" b="1" dirty="0" err="1"/>
              <a:t>Боуі</a:t>
            </a:r>
            <a:r>
              <a:rPr lang="uk-UA" sz="2000" dirty="0"/>
              <a:t>, «</a:t>
            </a:r>
            <a:r>
              <a:rPr lang="en-US" sz="2000" dirty="0"/>
              <a:t>Time Will Crawl</a:t>
            </a:r>
            <a:r>
              <a:rPr lang="uk-UA" sz="2000" dirty="0"/>
              <a:t>»</a:t>
            </a:r>
          </a:p>
          <a:p>
            <a:pPr>
              <a:lnSpc>
                <a:spcPct val="100000"/>
              </a:lnSpc>
            </a:pPr>
            <a:r>
              <a:rPr lang="uk-UA" sz="2000" b="1" dirty="0"/>
              <a:t>А. </a:t>
            </a:r>
            <a:r>
              <a:rPr lang="uk-UA" sz="2000" b="1" dirty="0" err="1"/>
              <a:t>Челентано</a:t>
            </a:r>
            <a:r>
              <a:rPr lang="uk-UA" sz="2000" dirty="0"/>
              <a:t>, «</a:t>
            </a:r>
            <a:r>
              <a:rPr lang="en-US" sz="2000" dirty="0" err="1"/>
              <a:t>Sognando</a:t>
            </a:r>
            <a:r>
              <a:rPr lang="en-US" sz="2000" dirty="0"/>
              <a:t> Chernobyl</a:t>
            </a:r>
            <a:r>
              <a:rPr lang="uk-UA" sz="2000" dirty="0"/>
              <a:t>»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Pink Floyd</a:t>
            </a:r>
            <a:r>
              <a:rPr lang="uk-UA" sz="2000" b="1" dirty="0"/>
              <a:t>, </a:t>
            </a:r>
            <a:r>
              <a:rPr lang="uk-UA" sz="2000" dirty="0"/>
              <a:t>«</a:t>
            </a:r>
            <a:r>
              <a:rPr lang="en-US" sz="2000" dirty="0"/>
              <a:t>Marooned</a:t>
            </a:r>
            <a:r>
              <a:rPr lang="uk-UA" sz="2000" dirty="0"/>
              <a:t>»</a:t>
            </a:r>
          </a:p>
          <a:p>
            <a:pPr>
              <a:lnSpc>
                <a:spcPct val="100000"/>
              </a:lnSpc>
            </a:pPr>
            <a:r>
              <a:rPr lang="uk-UA" sz="2000" b="1" dirty="0"/>
              <a:t>М. </a:t>
            </a:r>
            <a:r>
              <a:rPr lang="uk-UA" sz="2000" b="1" dirty="0" err="1"/>
              <a:t>Тарівердієв</a:t>
            </a:r>
            <a:r>
              <a:rPr lang="uk-UA" sz="2000" dirty="0"/>
              <a:t>, симфонія для</a:t>
            </a:r>
            <a:r>
              <a:rPr lang="ru-RU" sz="2000" dirty="0"/>
              <a:t> органу       </a:t>
            </a:r>
            <a:r>
              <a:rPr lang="uk-UA" sz="2000" dirty="0"/>
              <a:t>«</a:t>
            </a:r>
            <a:r>
              <a:rPr lang="ru-RU" sz="2000" dirty="0" err="1"/>
              <a:t>Чорнобиль</a:t>
            </a:r>
            <a:r>
              <a:rPr lang="uk-UA" sz="2000" dirty="0"/>
              <a:t>»</a:t>
            </a:r>
          </a:p>
          <a:p>
            <a:pPr>
              <a:lnSpc>
                <a:spcPct val="100000"/>
              </a:lnSpc>
            </a:pPr>
            <a:r>
              <a:rPr lang="ru-RU" sz="2000" b="1" dirty="0"/>
              <a:t>Т. </a:t>
            </a:r>
            <a:r>
              <a:rPr lang="uk-UA" sz="2000" b="1" dirty="0"/>
              <a:t>Петриненко</a:t>
            </a:r>
            <a:r>
              <a:rPr lang="uk-UA" sz="2000" dirty="0"/>
              <a:t>, «Чорнобильська зона»</a:t>
            </a:r>
          </a:p>
          <a:p>
            <a:pPr>
              <a:lnSpc>
                <a:spcPct val="100000"/>
              </a:lnSpc>
            </a:pPr>
            <a:r>
              <a:rPr lang="ru-RU" sz="2000" b="1" dirty="0"/>
              <a:t>гурт </a:t>
            </a:r>
            <a:r>
              <a:rPr lang="uk-UA" sz="2000" dirty="0"/>
              <a:t> </a:t>
            </a:r>
            <a:r>
              <a:rPr lang="uk-UA" sz="2000" b="1" dirty="0"/>
              <a:t>«Скрябін", </a:t>
            </a:r>
            <a:r>
              <a:rPr lang="uk-UA" sz="2000" dirty="0"/>
              <a:t>«Чорнобиль </a:t>
            </a:r>
            <a:r>
              <a:rPr lang="uk-UA" sz="2000" dirty="0" err="1"/>
              <a:t>форева</a:t>
            </a:r>
            <a:r>
              <a:rPr lang="uk-UA" sz="2000" dirty="0"/>
              <a:t>»</a:t>
            </a:r>
          </a:p>
          <a:p>
            <a:pPr>
              <a:lnSpc>
                <a:spcPct val="100000"/>
              </a:lnSpc>
            </a:pPr>
            <a:endParaRPr lang="uk-UA" sz="20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87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AAE2377-88F7-48EA-8BEA-58B99F7C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632"/>
            <a:ext cx="10515600" cy="2427873"/>
          </a:xfrm>
        </p:spPr>
        <p:txBody>
          <a:bodyPr>
            <a:normAutofit/>
          </a:bodyPr>
          <a:lstStyle/>
          <a:p>
            <a:pPr algn="ctr"/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Пам’ятаймо</a:t>
            </a:r>
            <a:r>
              <a:rPr lang="uk-UA" sz="8800" b="1" dirty="0"/>
              <a:t>! 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847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Заголовок 3">
            <a:extLst>
              <a:ext uri="{FF2B5EF4-FFF2-40B4-BE49-F238E27FC236}">
                <a16:creationId xmlns:a16="http://schemas.microsoft.com/office/drawing/2014/main" id="{18DB2981-B178-46AE-9CFB-05ADAF81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527"/>
            <a:ext cx="2219793" cy="819098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E489AA07-073D-4327-8978-2688B00AD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54325" cy="4395293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 у цифрах………………………………………………………………………....3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героїв………………………………………………………………………………….......4</a:t>
            </a:r>
            <a:endParaRPr lang="uk-UA" dirty="0"/>
          </a:p>
          <a:p>
            <a:r>
              <a:rPr lang="uk-UA" b="1" dirty="0"/>
              <a:t>Пам'ятники ліквідаторам в Україні………………………………………..….5</a:t>
            </a:r>
          </a:p>
          <a:p>
            <a:r>
              <a:rPr lang="uk-UA" b="1" dirty="0"/>
              <a:t>Згадки в літературі…………………………………………………………………...10</a:t>
            </a:r>
          </a:p>
          <a:p>
            <a:r>
              <a:rPr lang="uk-UA" b="1" dirty="0"/>
              <a:t>Про Чорнобиль у кіно……………………………………………………………….12</a:t>
            </a:r>
          </a:p>
          <a:p>
            <a:r>
              <a:rPr lang="uk-UA" b="1" dirty="0"/>
              <a:t>Чорнобиль і музика………………………………………………………………....13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72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DBE5A-19C4-4F6A-8BE1-6D5D8E7B8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 у цифрах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000601-F424-4316-93DF-B18311E56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16" y="1405901"/>
            <a:ext cx="10769184" cy="5086974"/>
          </a:xfrm>
        </p:spPr>
        <p:txBody>
          <a:bodyPr>
            <a:normAutofit lnSpcReduction="10000"/>
          </a:bodyPr>
          <a:lstStyle/>
          <a:p>
            <a:r>
              <a:rPr lang="uk-UA" sz="4400" b="1" dirty="0"/>
              <a:t>240 тисяч </a:t>
            </a:r>
            <a:r>
              <a:rPr lang="uk-UA" dirty="0"/>
              <a:t>– кількість українських ліквідаторів</a:t>
            </a:r>
          </a:p>
          <a:p>
            <a:r>
              <a:rPr lang="uk-UA" sz="4400" b="1" dirty="0"/>
              <a:t>31</a:t>
            </a:r>
            <a:r>
              <a:rPr lang="uk-UA" dirty="0"/>
              <a:t> ліквідатор загинув за 10 днів гасіння реактору</a:t>
            </a:r>
          </a:p>
          <a:p>
            <a:r>
              <a:rPr lang="uk-UA" sz="4400" b="1" dirty="0"/>
              <a:t>30 тисяч </a:t>
            </a:r>
            <a:r>
              <a:rPr lang="uk-UA" dirty="0"/>
              <a:t>ліквідаторів померло протягом 15 років після аварії</a:t>
            </a:r>
          </a:p>
          <a:p>
            <a:r>
              <a:rPr lang="uk-UA" sz="4400" b="1" dirty="0"/>
              <a:t>73 тисячі </a:t>
            </a:r>
            <a:r>
              <a:rPr lang="uk-UA" dirty="0"/>
              <a:t>ліквідаторів стали інвалідами</a:t>
            </a:r>
          </a:p>
          <a:p>
            <a:r>
              <a:rPr lang="uk-UA" sz="4000" b="1" dirty="0"/>
              <a:t>8,5 млн </a:t>
            </a:r>
            <a:r>
              <a:rPr lang="uk-UA" dirty="0"/>
              <a:t>людей опромінено</a:t>
            </a:r>
          </a:p>
          <a:p>
            <a:r>
              <a:rPr lang="uk-UA" sz="4000" b="1" dirty="0"/>
              <a:t>155 тис</a:t>
            </a:r>
            <a:r>
              <a:rPr lang="uk-UA" dirty="0"/>
              <a:t> </a:t>
            </a:r>
            <a:r>
              <a:rPr lang="ru-RU" sz="4000" b="1" dirty="0"/>
              <a:t>км²</a:t>
            </a:r>
            <a:r>
              <a:rPr lang="uk-UA" dirty="0"/>
              <a:t> території забруднено</a:t>
            </a:r>
          </a:p>
          <a:p>
            <a:r>
              <a:rPr lang="uk-UA" sz="4400" b="1" dirty="0"/>
              <a:t>90 тисяч </a:t>
            </a:r>
            <a:r>
              <a:rPr lang="uk-UA" dirty="0"/>
              <a:t>осіб у світі померли від онкологічних захворювань, спровокованих аварією (за даними </a:t>
            </a:r>
            <a:r>
              <a:rPr lang="ru-RU" dirty="0" err="1"/>
              <a:t>Greenpeace</a:t>
            </a:r>
            <a:r>
              <a:rPr lang="uk-UA" dirty="0"/>
              <a:t>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04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B803C-CA9E-46C6-B6D8-087A53B9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437"/>
            <a:ext cx="5256212" cy="830171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/>
              <a:t>Шість героїв</a:t>
            </a:r>
            <a:endParaRPr lang="ru-RU" sz="4400" b="1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F39229A-ACD6-4F0F-8A81-EDB2FBA20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8009"/>
            <a:ext cx="5406114" cy="5032948"/>
          </a:xfrm>
          <a:solidFill>
            <a:schemeClr val="bg1">
              <a:alpha val="4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524000">
              <a:schemeClr val="accent2">
                <a:lumMod val="20000"/>
                <a:lumOff val="80000"/>
                <a:alpha val="44000"/>
              </a:schemeClr>
            </a:glow>
          </a:effectLst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ПРАВИК </a:t>
            </a:r>
            <a:r>
              <a:rPr lang="ru-RU" b="1" dirty="0" err="1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Володимир</a:t>
            </a:r>
            <a:r>
              <a:rPr lang="ru-RU" b="1" dirty="0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 Павлович 13.06.1962 – 11.05.1986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ІГНАТЕНКО Василь </a:t>
            </a:r>
            <a:r>
              <a:rPr lang="ru-RU" b="1" dirty="0" err="1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Іванович</a:t>
            </a:r>
            <a:r>
              <a:rPr lang="ru-RU" b="1" dirty="0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 13.03.1961 – 13.05.1986 КІБЕНОК </a:t>
            </a:r>
            <a:r>
              <a:rPr lang="ru-RU" b="1" dirty="0" err="1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Віктор</a:t>
            </a:r>
            <a:r>
              <a:rPr lang="ru-RU" b="1" dirty="0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 Миколайович 17.02.1963 – 11.05.1986 ТИШУРА </a:t>
            </a:r>
            <a:r>
              <a:rPr lang="ru-RU" b="1" dirty="0" err="1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Володимир</a:t>
            </a:r>
            <a:r>
              <a:rPr lang="ru-RU" b="1" dirty="0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Іванович</a:t>
            </a:r>
            <a:r>
              <a:rPr lang="ru-RU" b="1" dirty="0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 15.12.1959 – 10.05.1986 ТИТЕНОК Микола </a:t>
            </a:r>
            <a:r>
              <a:rPr lang="ru-RU" b="1" dirty="0" err="1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Іванович</a:t>
            </a:r>
            <a:r>
              <a:rPr lang="ru-RU" b="1" dirty="0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 05.12.1962 – 16.05.1986 ВАЩУК Микола </a:t>
            </a:r>
            <a:r>
              <a:rPr lang="ru-RU" b="1" dirty="0" err="1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Васильович</a:t>
            </a:r>
            <a:r>
              <a:rPr lang="ru-RU" b="1" dirty="0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 05.06.1959 – 14.05.1986</a:t>
            </a:r>
            <a:endParaRPr lang="uk-UA" b="1" dirty="0">
              <a:effectLst>
                <a:glow>
                  <a:schemeClr val="bg1">
                    <a:alpha val="49000"/>
                  </a:schemeClr>
                </a:glow>
              </a:effectLst>
            </a:endParaRPr>
          </a:p>
          <a:p>
            <a:r>
              <a:rPr lang="uk-UA" sz="1800" dirty="0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Бригади військової частини, київські та прип'ятські пожежники першими прибули до місця аварії. У них не було належного захисту та техніки, проте їм вдалося не допустити поширення вогню на інші енергоблоки. Керував операцією 23-річний лейтенант В.П. </a:t>
            </a:r>
            <a:r>
              <a:rPr lang="uk-UA" sz="1800" dirty="0" err="1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Правик</a:t>
            </a:r>
            <a:r>
              <a:rPr lang="uk-UA" sz="1800" dirty="0">
                <a:effectLst>
                  <a:glow>
                    <a:schemeClr val="bg1">
                      <a:alpha val="49000"/>
                    </a:schemeClr>
                  </a:glow>
                </a:effectLst>
              </a:rPr>
              <a:t>. Через високу дозу опромінення пожежний помер в московській лікарні 11 травня 1986 року, йому було присвоєно звання Героя СРСР, а в 1996 році посмертно президентом України присуджена зірка "За мужність".</a:t>
            </a:r>
          </a:p>
          <a:p>
            <a:endParaRPr lang="uk-UA" dirty="0">
              <a:effectLst>
                <a:glow rad="673100">
                  <a:schemeClr val="accent4">
                    <a:lumMod val="20000"/>
                    <a:lumOff val="80000"/>
                    <a:alpha val="49000"/>
                  </a:schemeClr>
                </a:glow>
              </a:effectLst>
            </a:endParaRPr>
          </a:p>
        </p:txBody>
      </p:sp>
      <p:pic>
        <p:nvPicPr>
          <p:cNvPr id="32" name="Місце для зображення 31">
            <a:extLst>
              <a:ext uri="{FF2B5EF4-FFF2-40B4-BE49-F238E27FC236}">
                <a16:creationId xmlns:a16="http://schemas.microsoft.com/office/drawing/2014/main" id="{D0A795AA-DBDA-42B0-97F9-F9ADB5BB1A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15106"/>
          <a:stretch>
            <a:fillRect/>
          </a:stretch>
        </p:blipFill>
        <p:spPr>
          <a:xfrm>
            <a:off x="6019800" y="198438"/>
            <a:ext cx="6172200" cy="646112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70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FAF3E-CC30-4CA3-9F8F-AF475E5F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4" y="457200"/>
            <a:ext cx="4542020" cy="95187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Пам'ятник на території ЧАЕС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3F8EB35E-DFE9-458C-B101-43A30746E3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063267" y="457200"/>
            <a:ext cx="6983894" cy="571874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6F576B-898B-4ADD-8B02-2F5625309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734" y="1708879"/>
            <a:ext cx="4367291" cy="4160109"/>
          </a:xfrm>
        </p:spPr>
        <p:txBody>
          <a:bodyPr>
            <a:normAutofit/>
          </a:bodyPr>
          <a:lstStyle/>
          <a:p>
            <a:r>
              <a:rPr lang="uk-UA" sz="1800" dirty="0"/>
              <a:t>Відкрито 26. 04. 2006</a:t>
            </a:r>
          </a:p>
          <a:p>
            <a:r>
              <a:rPr lang="uk-UA" sz="1800" dirty="0"/>
              <a:t>Саме пожежники були першими ліквідаторами аварії, та отримали найбільші дози опромінення</a:t>
            </a:r>
            <a:r>
              <a:rPr lang="ru-RU" sz="1800" dirty="0"/>
              <a:t>.</a:t>
            </a:r>
            <a:endParaRPr lang="uk-UA" sz="1800" dirty="0"/>
          </a:p>
          <a:p>
            <a:r>
              <a:rPr lang="uk-UA" sz="1800" dirty="0"/>
              <a:t>За парканом від пам'ятнику — та сама пожежна частина, яка брала участь у ліквідації аварії. Хоча на території АЕС є своя пожежна частина, її сил не вистачило і на підмогу були викликані пожежні Прип’яті, Чорнобиля, а потім і Іванкова.</a:t>
            </a:r>
          </a:p>
        </p:txBody>
      </p:sp>
    </p:spTree>
    <p:extLst>
      <p:ext uri="{BB962C8B-B14F-4D97-AF65-F5344CB8AC3E}">
        <p14:creationId xmlns:p14="http://schemas.microsoft.com/office/powerpoint/2010/main" val="117322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CA9856F2-6DAE-4A1E-9DA2-2B913743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9550"/>
            <a:ext cx="3932237" cy="142619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Пам'ятник пожежникам-ліквідаторам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A56FCF8-7F63-4663-9B05-506C26C6B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000" dirty="0"/>
              <a:t>Відкрито 26. 04. 2010 у Києві поруч з Державною інспекцією техногенної безпеки.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Скульптори: М. Тихонов та М. Янковська.</a:t>
            </a:r>
            <a:endParaRPr lang="ru-RU" sz="2000" dirty="0"/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id="{DC6213B5-2BC1-4700-BB74-D05B43B10B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5" b="14015"/>
          <a:stretch>
            <a:fillRect/>
          </a:stretch>
        </p:blipFill>
        <p:spPr>
          <a:xfrm>
            <a:off x="5183188" y="209550"/>
            <a:ext cx="6718300" cy="6446838"/>
          </a:xfrm>
        </p:spPr>
      </p:pic>
    </p:spTree>
    <p:extLst>
      <p:ext uri="{BB962C8B-B14F-4D97-AF65-F5344CB8AC3E}">
        <p14:creationId xmlns:p14="http://schemas.microsoft.com/office/powerpoint/2010/main" val="109040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9C7A26F5-14DA-4BF8-A53C-D87DB76E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2650"/>
            <a:ext cx="3932237" cy="1069975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 меморіалу Зоря-Полин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2F24FC20-3FBC-4036-84B2-48C96D1027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183188" y="642651"/>
            <a:ext cx="6608840" cy="5218400"/>
          </a:xfrm>
        </p:spPr>
      </p:pic>
      <p:sp useBgFill="1"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45F88E-FF5A-45F3-9166-6CA96E02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Знаходиться у місті Чорнобиль.</a:t>
            </a:r>
          </a:p>
          <a:p>
            <a:r>
              <a:rPr lang="uk-UA" sz="1800" dirty="0"/>
              <a:t>Меморіал відкрито до 25-ї річниці аварії. Центральний монумент – Третій Янгол з трубою.</a:t>
            </a:r>
          </a:p>
          <a:p>
            <a:r>
              <a:rPr lang="uk-UA" sz="1800" dirty="0"/>
              <a:t>Поряд з ним височіють порожні шпаківні на уявних металевих деревах, як символ спустошеного дому.</a:t>
            </a:r>
          </a:p>
          <a:p>
            <a:r>
              <a:rPr lang="uk-UA" sz="1800" dirty="0"/>
              <a:t>Автор меморіалу – народний художник Анатолій Гайдамака.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4527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D6FD4E22-F519-4946-BB24-CABE2D28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4" y="884420"/>
            <a:ext cx="4502202" cy="11092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Чорнобильська Мадонна</a:t>
            </a:r>
            <a:br>
              <a:rPr lang="uk-UA" sz="3600" b="1" dirty="0"/>
            </a:br>
            <a:r>
              <a:rPr lang="uk-UA" sz="3600" b="1" dirty="0"/>
              <a:t>Київ</a:t>
            </a:r>
            <a:endParaRPr lang="ru-RU" sz="3600" b="1" dirty="0"/>
          </a:p>
        </p:txBody>
      </p:sp>
      <p:sp useBgFill="1"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3DCD69D-B13C-4930-B06D-8DE60B1BE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9824" y="2053653"/>
            <a:ext cx="4502202" cy="3342806"/>
          </a:xfrm>
        </p:spPr>
        <p:txBody>
          <a:bodyPr>
            <a:normAutofit/>
          </a:bodyPr>
          <a:lstStyle/>
          <a:p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1800" dirty="0"/>
              <a:t>Розташований на Подолі поруч з Музеєм Чорнобиля.</a:t>
            </a:r>
          </a:p>
          <a:p>
            <a:pPr>
              <a:lnSpc>
                <a:spcPct val="150000"/>
              </a:lnSpc>
            </a:pPr>
            <a:r>
              <a:rPr lang="uk-UA" sz="1800" dirty="0"/>
              <a:t>Використано поширений в мистецтві образ-символ скорбної матері з немовлям та дзвонів.</a:t>
            </a:r>
            <a:endParaRPr lang="ru-RU" sz="1800" dirty="0"/>
          </a:p>
          <a:p>
            <a:endParaRPr lang="uk-UA" sz="2800" dirty="0"/>
          </a:p>
        </p:txBody>
      </p:sp>
      <p:pic>
        <p:nvPicPr>
          <p:cNvPr id="7" name="Місце для зображення 6">
            <a:extLst>
              <a:ext uri="{FF2B5EF4-FFF2-40B4-BE49-F238E27FC236}">
                <a16:creationId xmlns:a16="http://schemas.microsoft.com/office/drawing/2014/main" id="{3FEA7004-9A78-4894-9472-25F9F7A846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r="5874"/>
          <a:stretch>
            <a:fillRect/>
          </a:stretch>
        </p:blipFill>
        <p:spPr>
          <a:xfrm>
            <a:off x="5204804" y="884420"/>
            <a:ext cx="6987196" cy="5621311"/>
          </a:xfrm>
        </p:spPr>
      </p:pic>
    </p:spTree>
    <p:extLst>
      <p:ext uri="{BB962C8B-B14F-4D97-AF65-F5344CB8AC3E}">
        <p14:creationId xmlns:p14="http://schemas.microsoft.com/office/powerpoint/2010/main" val="396105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B46B3D83-55D2-41EB-998A-873120F2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5" y="592111"/>
            <a:ext cx="429234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Жертвам Чорнобильської катастрофи</a:t>
            </a:r>
            <a:r>
              <a:rPr lang="uk-U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3100" dirty="0"/>
            </a:br>
            <a:r>
              <a:rPr lang="uk-UA" sz="3100" i="1" dirty="0"/>
              <a:t>пам'ятний знак</a:t>
            </a:r>
            <a:br>
              <a:rPr lang="uk-UA" dirty="0"/>
            </a:br>
            <a:endParaRPr lang="ru-RU" dirty="0"/>
          </a:p>
        </p:txBody>
      </p:sp>
      <p:sp useBgFill="1"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03CE27D-11EB-4EFA-A48C-826B8B372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685" y="2443057"/>
            <a:ext cx="4302177" cy="3811588"/>
          </a:xfrm>
        </p:spPr>
        <p:txBody>
          <a:bodyPr/>
          <a:lstStyle/>
          <a:p>
            <a:r>
              <a:rPr lang="uk-UA" dirty="0"/>
              <a:t>23. 04. 1999, Харків</a:t>
            </a:r>
          </a:p>
          <a:p>
            <a:pPr>
              <a:lnSpc>
                <a:spcPct val="100000"/>
              </a:lnSpc>
            </a:pPr>
            <a:r>
              <a:rPr lang="uk-UA" sz="2000" dirty="0"/>
              <a:t>Знак являє собою піраміду заввишки майже 7 метрів, всередині якої — людина, пронизана іонізуючим випромінювання, яка парує в порожній сфері.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Скульптор</a:t>
            </a:r>
            <a:r>
              <a:rPr lang="ru-RU" sz="2000" dirty="0"/>
              <a:t> – С. Ястребов.</a:t>
            </a:r>
          </a:p>
        </p:txBody>
      </p:sp>
      <p:pic>
        <p:nvPicPr>
          <p:cNvPr id="8" name="Місце для зображення 7">
            <a:extLst>
              <a:ext uri="{FF2B5EF4-FFF2-40B4-BE49-F238E27FC236}">
                <a16:creationId xmlns:a16="http://schemas.microsoft.com/office/drawing/2014/main" id="{8F46CF92-FE9F-4A3B-B26E-ADFF8FEB72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189"/>
          <a:stretch>
            <a:fillRect/>
          </a:stretch>
        </p:blipFill>
        <p:spPr>
          <a:xfrm>
            <a:off x="4882394" y="592111"/>
            <a:ext cx="7185553" cy="5673777"/>
          </a:xfrm>
        </p:spPr>
      </p:pic>
    </p:spTree>
    <p:extLst>
      <p:ext uri="{BB962C8B-B14F-4D97-AF65-F5344CB8AC3E}">
        <p14:creationId xmlns:p14="http://schemas.microsoft.com/office/powerpoint/2010/main" val="3072153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601</Words>
  <Application>Microsoft Office PowerPoint</Application>
  <PresentationFormat>Широкий екран</PresentationFormat>
  <Paragraphs>95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День вшанування учасників ліквідації наслідків аварії на Чорнобильській АЕС</vt:lpstr>
      <vt:lpstr>Зміст</vt:lpstr>
      <vt:lpstr>Факти у цифрах</vt:lpstr>
      <vt:lpstr>Шість героїв</vt:lpstr>
      <vt:lpstr>Пам'ятник на території ЧАЕС</vt:lpstr>
      <vt:lpstr>Пам'ятник пожежникам-ліквідаторам</vt:lpstr>
      <vt:lpstr>Частина меморіалу Зоря-Полин</vt:lpstr>
      <vt:lpstr>Чорнобильська Мадонна Київ</vt:lpstr>
      <vt:lpstr>Жертвам Чорнобильської катастрофи, пам'ятний знак </vt:lpstr>
      <vt:lpstr>Вплив катастрофи на мистецтво</vt:lpstr>
      <vt:lpstr>Деякі згадки в літературі</vt:lpstr>
      <vt:lpstr>Про Чорнобиль в кіно</vt:lpstr>
      <vt:lpstr>Чорнобиль і музика</vt:lpstr>
      <vt:lpstr>Пам’ятаймо!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вшанування учасників ліквідації наслідків аварії на Чорнобильській АЕС</dc:title>
  <dc:creator>Dmytro Perelelytsia</dc:creator>
  <cp:lastModifiedBy>Dmytro Perelelytsia</cp:lastModifiedBy>
  <cp:revision>35</cp:revision>
  <dcterms:created xsi:type="dcterms:W3CDTF">2017-12-13T09:24:52Z</dcterms:created>
  <dcterms:modified xsi:type="dcterms:W3CDTF">2017-12-14T11:12:00Z</dcterms:modified>
</cp:coreProperties>
</file>