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Default Extension="bin" ContentType="audio/unknown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6" r:id="rId2"/>
    <p:sldMasterId id="2147483720" r:id="rId3"/>
  </p:sldMasterIdLst>
  <p:notesMasterIdLst>
    <p:notesMasterId r:id="rId27"/>
  </p:notesMasterIdLst>
  <p:sldIdLst>
    <p:sldId id="261" r:id="rId4"/>
    <p:sldId id="292" r:id="rId5"/>
    <p:sldId id="274" r:id="rId6"/>
    <p:sldId id="293" r:id="rId7"/>
    <p:sldId id="281" r:id="rId8"/>
    <p:sldId id="279" r:id="rId9"/>
    <p:sldId id="280" r:id="rId10"/>
    <p:sldId id="275" r:id="rId11"/>
    <p:sldId id="298" r:id="rId12"/>
    <p:sldId id="278" r:id="rId13"/>
    <p:sldId id="289" r:id="rId14"/>
    <p:sldId id="282" r:id="rId15"/>
    <p:sldId id="283" r:id="rId16"/>
    <p:sldId id="294" r:id="rId17"/>
    <p:sldId id="284" r:id="rId18"/>
    <p:sldId id="285" r:id="rId19"/>
    <p:sldId id="286" r:id="rId20"/>
    <p:sldId id="296" r:id="rId21"/>
    <p:sldId id="290" r:id="rId22"/>
    <p:sldId id="295" r:id="rId23"/>
    <p:sldId id="291" r:id="rId24"/>
    <p:sldId id="287" r:id="rId25"/>
    <p:sldId id="297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F81B7"/>
    <a:srgbClr val="4F81BD"/>
    <a:srgbClr val="5400A8"/>
    <a:srgbClr val="00FFFF"/>
    <a:srgbClr val="0A0436"/>
    <a:srgbClr val="FF66CC"/>
    <a:srgbClr val="2C195B"/>
    <a:srgbClr val="11EFA5"/>
    <a:srgbClr val="DBE6FD"/>
    <a:srgbClr val="01C7AB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20"/>
    <p:restoredTop sz="95750" autoAdjust="0"/>
  </p:normalViewPr>
  <p:slideViewPr>
    <p:cSldViewPr>
      <p:cViewPr varScale="1">
        <p:scale>
          <a:sx n="34" d="100"/>
          <a:sy n="34" d="100"/>
        </p:scale>
        <p:origin x="-151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2E3482-C6EB-4FCF-9C19-CC6E2B0501B5}" type="datetimeFigureOut">
              <a:rPr lang="uk-UA" smtClean="0"/>
              <a:pPr/>
              <a:t>03.02.2018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D34BD3-636A-4124-A80B-52050C493485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6589205"/>
      </p:ext>
    </p:extLst>
  </p:cSld>
  <p:clrMapOvr>
    <a:masterClrMapping/>
  </p:clrMapOvr>
  <p:transition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0029581"/>
      </p:ext>
    </p:extLst>
  </p:cSld>
  <p:clrMapOvr>
    <a:masterClrMapping/>
  </p:clrMapOvr>
  <p:transition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2631606"/>
      </p:ext>
    </p:extLst>
  </p:cSld>
  <p:clrMapOvr>
    <a:masterClrMapping/>
  </p:clrMapOvr>
  <p:transition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13106408"/>
      </p:ext>
    </p:extLst>
  </p:cSld>
  <p:clrMapOvr>
    <a:masterClrMapping/>
  </p:clrMapOvr>
  <p:transition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8039454"/>
      </p:ext>
    </p:extLst>
  </p:cSld>
  <p:clrMapOvr>
    <a:masterClrMapping/>
  </p:clrMapOvr>
  <p:transition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6187202"/>
      </p:ext>
    </p:extLst>
  </p:cSld>
  <p:clrMapOvr>
    <a:masterClrMapping/>
  </p:clrMapOvr>
  <p:transition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96331309"/>
      </p:ext>
    </p:extLst>
  </p:cSld>
  <p:clrMapOvr>
    <a:masterClrMapping/>
  </p:clrMapOvr>
  <p:transition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3597205"/>
      </p:ext>
    </p:extLst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29703916"/>
      </p:ext>
    </p:extLst>
  </p:cSld>
  <p:clrMapOvr>
    <a:masterClrMapping/>
  </p:clrMapOvr>
  <p:transition>
    <p:fade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1225373"/>
      </p:ext>
    </p:extLst>
  </p:cSld>
  <p:clrMapOvr>
    <a:masterClrMapping/>
  </p:clrMapOvr>
  <p:transition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28580555"/>
      </p:ext>
    </p:extLst>
  </p:cSld>
  <p:clrMapOvr>
    <a:masterClrMapping/>
  </p:clrMapOvr>
  <p:transition>
    <p:fade thruBlk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026"/>
          <p:cNvSpPr>
            <a:spLocks/>
          </p:cNvSpPr>
          <p:nvPr/>
        </p:nvSpPr>
        <p:spPr bwMode="gray">
          <a:xfrm>
            <a:off x="690563" y="3340100"/>
            <a:ext cx="7653337" cy="485775"/>
          </a:xfrm>
          <a:custGeom>
            <a:avLst/>
            <a:gdLst/>
            <a:ahLst/>
            <a:cxnLst>
              <a:cxn ang="0">
                <a:pos x="163" y="200"/>
              </a:cxn>
              <a:cxn ang="0">
                <a:pos x="4128" y="200"/>
              </a:cxn>
              <a:cxn ang="0">
                <a:pos x="4128" y="429"/>
              </a:cxn>
              <a:cxn ang="0">
                <a:pos x="0" y="441"/>
              </a:cxn>
              <a:cxn ang="0">
                <a:pos x="163" y="200"/>
              </a:cxn>
            </a:cxnLst>
            <a:rect l="0" t="0" r="r" b="b"/>
            <a:pathLst>
              <a:path w="4128" h="479">
                <a:moveTo>
                  <a:pt x="163" y="200"/>
                </a:moveTo>
                <a:cubicBezTo>
                  <a:pt x="163" y="200"/>
                  <a:pt x="2054" y="0"/>
                  <a:pt x="4128" y="200"/>
                </a:cubicBezTo>
                <a:cubicBezTo>
                  <a:pt x="4128" y="200"/>
                  <a:pt x="4128" y="314"/>
                  <a:pt x="4128" y="429"/>
                </a:cubicBezTo>
                <a:cubicBezTo>
                  <a:pt x="2371" y="200"/>
                  <a:pt x="688" y="479"/>
                  <a:pt x="0" y="441"/>
                </a:cubicBezTo>
                <a:lnTo>
                  <a:pt x="163" y="200"/>
                </a:lnTo>
                <a:close/>
              </a:path>
            </a:pathLst>
          </a:custGeom>
          <a:solidFill>
            <a:schemeClr val="hlink">
              <a:alpha val="50000"/>
            </a:schemeClr>
          </a:solidFill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uk-UA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Щелчок правит образец заголовка</a:t>
            </a:r>
          </a:p>
        </p:txBody>
      </p:sp>
      <p:sp>
        <p:nvSpPr>
          <p:cNvPr id="10244" name="Rectangle 1028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Monotype Sorts" pitchFamily="2" charset="2"/>
              <a:buNone/>
              <a:defRPr/>
            </a:lvl1pPr>
          </a:lstStyle>
          <a:p>
            <a:r>
              <a:rPr lang="ru-RU"/>
              <a:t>Щелчок правит образец подзаголовка</a:t>
            </a:r>
          </a:p>
        </p:txBody>
      </p:sp>
      <p:sp>
        <p:nvSpPr>
          <p:cNvPr id="5" name="Rectangle 102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578963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3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578963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3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578963"/>
                </a:solidFill>
              </a:defRPr>
            </a:lvl1pPr>
          </a:lstStyle>
          <a:p>
            <a:pPr>
              <a:defRPr/>
            </a:pPr>
            <a:fld id="{14F7C1B3-A79E-49F8-8593-33B0BC68FA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E1CE63-0C53-4978-8A5D-7FE60788A2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0446EF-C598-41A9-B3D3-59D14D5E55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ADD3B4-145B-4BE4-BC97-F5AE0848E6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3FC710-24A5-4381-A066-4A7F4E9EC6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A0A75B-E2E4-4D30-83DA-0E905DF384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3F1676-70CB-49A0-9211-17BEBA5328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ABCB04-881C-444F-87E1-5585931CE45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uk-UA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C8D2ED-354A-4BB8-B660-7EF67D28C9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326A18-2059-4A0A-9AA2-A6582FB0EC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5638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5638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9F9D86-874A-4C14-9C79-F6EC5C51BC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uk-UA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655F7E-E9A3-4C67-8AAB-7DD1913CEA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4E3F17-BB8E-49EF-B926-C1F881C706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uk-UA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D5F7D9-BC8F-4908-819C-EB623F1FAE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Заголовок и текст над объек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77724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85800" y="4114800"/>
            <a:ext cx="77724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2D670F-7123-4B44-9526-EF51CBE881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4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3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fade thruBlk="1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gConfetti">
          <a:fgClr>
            <a:schemeClr val="accent3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03.02.2018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8963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>
    <p:fade thruBlk="1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Щелчок правит 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Щелчок правит 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>
                <a:solidFill>
                  <a:schemeClr val="bg2"/>
                </a:solidFill>
              </a:defRPr>
            </a:lvl1pPr>
          </a:lstStyle>
          <a:p>
            <a:pPr>
              <a:defRPr/>
            </a:pPr>
            <a:fld id="{818EFD93-474C-42CA-9881-7AC88480D7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</p:sldLayoutIdLst>
  <p:transition>
    <p:fade thruBlk="1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Monotype Sorts" pitchFamily="2" charset="2"/>
        <a:buChar char="§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50000"/>
        <a:buFont typeface="Monotype Sorts" pitchFamily="2" charset="2"/>
        <a:buChar char="l"/>
        <a:defRPr kumimoji="1"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bin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3.wmf"/><Relationship Id="rId5" Type="http://schemas.openxmlformats.org/officeDocument/2006/relationships/image" Target="../media/image12.png"/><Relationship Id="rId4" Type="http://schemas.openxmlformats.org/officeDocument/2006/relationships/image" Target="../media/image11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8.gif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2910" y="5357826"/>
            <a:ext cx="2214578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2800" dirty="0" smtClean="0"/>
              <a:t>Хімія 9 клас</a:t>
            </a:r>
            <a:endParaRPr lang="uk-UA" sz="28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-142908" y="2071678"/>
            <a:ext cx="6715140" cy="1143000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uk-UA" sz="2800" b="1" cap="all" dirty="0" smtClean="0">
                <a:ln w="0"/>
                <a:solidFill>
                  <a:srgbClr val="0A0436"/>
                </a:soli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4800" b="1" cap="all" dirty="0" err="1" smtClean="0">
                <a:ln w="0"/>
                <a:solidFill>
                  <a:srgbClr val="0A0436"/>
                </a:solidFill>
                <a:effectLst>
                  <a:reflection blurRad="12700" stA="50000" endPos="50000" dist="5000" dir="5400000" sy="-100000" rotWithShape="0"/>
                </a:effectLst>
                <a:ea typeface="+mn-ea"/>
                <a:cs typeface="+mn-cs"/>
              </a:rPr>
              <a:t>гомологічний</a:t>
            </a:r>
            <a:r>
              <a:rPr lang="ru-RU" sz="4800" b="1" cap="all" dirty="0" smtClean="0">
                <a:ln w="0"/>
                <a:solidFill>
                  <a:srgbClr val="0A0436"/>
                </a:solidFill>
                <a:effectLst>
                  <a:reflection blurRad="12700" stA="50000" endPos="50000" dist="5000" dir="5400000" sy="-100000" rotWithShape="0"/>
                </a:effectLst>
                <a:ea typeface="+mn-ea"/>
                <a:cs typeface="+mn-cs"/>
              </a:rPr>
              <a:t> ряд</a:t>
            </a:r>
            <a:br>
              <a:rPr lang="ru-RU" sz="4800" b="1" cap="all" dirty="0" smtClean="0">
                <a:ln w="0"/>
                <a:solidFill>
                  <a:srgbClr val="0A0436"/>
                </a:solidFill>
                <a:effectLst>
                  <a:reflection blurRad="12700" stA="50000" endPos="50000" dist="5000" dir="5400000" sy="-100000" rotWithShape="0"/>
                </a:effectLst>
                <a:ea typeface="+mn-ea"/>
                <a:cs typeface="+mn-cs"/>
              </a:rPr>
            </a:br>
            <a:r>
              <a:rPr lang="ru-RU" sz="4800" b="1" cap="all" dirty="0" err="1" smtClean="0">
                <a:ln w="0"/>
                <a:solidFill>
                  <a:srgbClr val="0A0436"/>
                </a:solidFill>
                <a:effectLst>
                  <a:reflection blurRad="12700" stA="50000" endPos="50000" dist="5000" dir="5400000" sy="-100000" rotWithShape="0"/>
                </a:effectLst>
                <a:ea typeface="+mn-ea"/>
                <a:cs typeface="+mn-cs"/>
              </a:rPr>
              <a:t>алканів</a:t>
            </a:r>
            <a:endParaRPr lang="uk-UA" sz="2800" b="1" cap="all" dirty="0">
              <a:ln w="0"/>
              <a:solidFill>
                <a:srgbClr val="0A0436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500042"/>
            <a:ext cx="9144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НАСИЧЕНІ ВУГЛЕНВОДНІ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/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2910" y="357166"/>
            <a:ext cx="792961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chemeClr val="bg1"/>
                </a:solidFill>
              </a:rPr>
              <a:t>  У структурній формулі вуглеводню знаходимо </a:t>
            </a:r>
            <a:r>
              <a:rPr lang="uk-UA" sz="3600" i="1" dirty="0" smtClean="0">
                <a:solidFill>
                  <a:schemeClr val="bg1"/>
                </a:solidFill>
              </a:rPr>
              <a:t>головний ланцюг</a:t>
            </a:r>
            <a:r>
              <a:rPr lang="uk-UA" sz="3600" dirty="0" smtClean="0">
                <a:solidFill>
                  <a:schemeClr val="bg1"/>
                </a:solidFill>
              </a:rPr>
              <a:t>. </a:t>
            </a:r>
            <a:br>
              <a:rPr lang="uk-UA" sz="3600" dirty="0" smtClean="0">
                <a:solidFill>
                  <a:schemeClr val="bg1"/>
                </a:solidFill>
              </a:rPr>
            </a:br>
            <a:r>
              <a:rPr lang="uk-UA" sz="3600" dirty="0" smtClean="0">
                <a:solidFill>
                  <a:srgbClr val="00FFFF"/>
                </a:solidFill>
              </a:rPr>
              <a:t>Головний ланцюг  </a:t>
            </a:r>
            <a:r>
              <a:rPr lang="uk-UA" sz="3600" dirty="0" smtClean="0">
                <a:solidFill>
                  <a:schemeClr val="bg1"/>
                </a:solidFill>
              </a:rPr>
              <a:t>̶   це найдовша безперервна послідовність атомів Карбону </a:t>
            </a:r>
            <a:endParaRPr lang="uk-UA" sz="36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1472" y="5143512"/>
            <a:ext cx="79296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chemeClr val="bg1"/>
                </a:solidFill>
              </a:rPr>
              <a:t>  Частинки, що не ввійшли до головного ланцюга,  ̶  </a:t>
            </a:r>
            <a:r>
              <a:rPr lang="uk-UA" sz="3600" dirty="0" smtClean="0">
                <a:solidFill>
                  <a:srgbClr val="FF66CC"/>
                </a:solidFill>
              </a:rPr>
              <a:t>замісники</a:t>
            </a:r>
            <a:r>
              <a:rPr lang="uk-UA" sz="3600" dirty="0" smtClean="0">
                <a:solidFill>
                  <a:schemeClr val="bg1"/>
                </a:solidFill>
              </a:rPr>
              <a:t>  </a:t>
            </a:r>
            <a:endParaRPr lang="uk-UA" sz="36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00298" y="2643182"/>
            <a:ext cx="6143668" cy="83099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800" dirty="0" smtClean="0"/>
              <a:t>СН</a:t>
            </a:r>
            <a:r>
              <a:rPr lang="uk-UA" sz="4800" baseline="-25000" dirty="0" smtClean="0"/>
              <a:t>3  </a:t>
            </a:r>
            <a:r>
              <a:rPr lang="uk-UA" sz="4800" dirty="0" smtClean="0"/>
              <a:t> ̶ СН  ̶ СН</a:t>
            </a:r>
            <a:r>
              <a:rPr lang="uk-UA" sz="4800" baseline="-25000" dirty="0" smtClean="0"/>
              <a:t>2 </a:t>
            </a:r>
            <a:r>
              <a:rPr lang="uk-UA" sz="4800" dirty="0" smtClean="0"/>
              <a:t> ̶ СН</a:t>
            </a:r>
            <a:r>
              <a:rPr lang="uk-UA" sz="4800" baseline="-25000" dirty="0" smtClean="0"/>
              <a:t>3</a:t>
            </a:r>
            <a:endParaRPr lang="uk-UA" sz="4800" baseline="-25000" dirty="0"/>
          </a:p>
        </p:txBody>
      </p:sp>
      <p:sp>
        <p:nvSpPr>
          <p:cNvPr id="7" name="TextBox 6"/>
          <p:cNvSpPr txBox="1"/>
          <p:nvPr/>
        </p:nvSpPr>
        <p:spPr>
          <a:xfrm>
            <a:off x="4286248" y="3357562"/>
            <a:ext cx="1500198" cy="156966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800" dirty="0" smtClean="0"/>
              <a:t> </a:t>
            </a:r>
            <a:r>
              <a:rPr lang="el-GR" sz="4800" dirty="0" smtClean="0"/>
              <a:t>Ι</a:t>
            </a:r>
            <a:r>
              <a:rPr lang="uk-UA" sz="4800" dirty="0" smtClean="0"/>
              <a:t/>
            </a:r>
            <a:br>
              <a:rPr lang="uk-UA" sz="4800" dirty="0" smtClean="0"/>
            </a:br>
            <a:r>
              <a:rPr lang="uk-UA" sz="4800" dirty="0" smtClean="0"/>
              <a:t>СН</a:t>
            </a:r>
            <a:r>
              <a:rPr lang="uk-UA" sz="4800" baseline="-25000" dirty="0" smtClean="0"/>
              <a:t>3</a:t>
            </a:r>
            <a:endParaRPr lang="uk-UA" sz="4800" baseline="-2500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71472" y="785794"/>
            <a:ext cx="80724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chemeClr val="bg1"/>
                </a:solidFill>
              </a:rPr>
              <a:t> Головний ланцюг  </a:t>
            </a:r>
            <a:r>
              <a:rPr lang="uk-UA" sz="3600" dirty="0" smtClean="0">
                <a:solidFill>
                  <a:srgbClr val="FFFF00"/>
                </a:solidFill>
              </a:rPr>
              <a:t>нумерується </a:t>
            </a:r>
            <a:r>
              <a:rPr lang="uk-UA" sz="3600" dirty="0" smtClean="0">
                <a:solidFill>
                  <a:schemeClr val="bg1"/>
                </a:solidFill>
              </a:rPr>
              <a:t>з того кінця, який ближче й де більше замісників</a:t>
            </a:r>
            <a:endParaRPr lang="uk-UA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57686" y="4357694"/>
            <a:ext cx="1500198" cy="156966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800" dirty="0" smtClean="0"/>
              <a:t> </a:t>
            </a:r>
            <a:r>
              <a:rPr lang="el-GR" sz="4800" dirty="0" smtClean="0"/>
              <a:t>Ι</a:t>
            </a:r>
            <a:r>
              <a:rPr lang="uk-UA" sz="4800" dirty="0" smtClean="0"/>
              <a:t/>
            </a:r>
            <a:br>
              <a:rPr lang="uk-UA" sz="4800" dirty="0" smtClean="0"/>
            </a:br>
            <a:r>
              <a:rPr lang="uk-UA" sz="4800" dirty="0" smtClean="0"/>
              <a:t>СН</a:t>
            </a:r>
            <a:r>
              <a:rPr lang="uk-UA" sz="4800" baseline="-25000" dirty="0" smtClean="0"/>
              <a:t>3</a:t>
            </a:r>
            <a:endParaRPr lang="uk-UA" sz="4800" baseline="-25000" dirty="0"/>
          </a:p>
        </p:txBody>
      </p:sp>
      <p:sp>
        <p:nvSpPr>
          <p:cNvPr id="6" name="TextBox 5"/>
          <p:cNvSpPr txBox="1"/>
          <p:nvPr/>
        </p:nvSpPr>
        <p:spPr>
          <a:xfrm>
            <a:off x="1428728" y="3643314"/>
            <a:ext cx="5929354" cy="83099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800" dirty="0" smtClean="0"/>
              <a:t>СН</a:t>
            </a:r>
            <a:r>
              <a:rPr lang="uk-UA" sz="4800" baseline="-25000" dirty="0" smtClean="0"/>
              <a:t>3 </a:t>
            </a:r>
            <a:r>
              <a:rPr lang="uk-UA" sz="4800" dirty="0" smtClean="0"/>
              <a:t> ̶ СН  ̶ СН</a:t>
            </a:r>
            <a:r>
              <a:rPr lang="uk-UA" sz="4800" baseline="-25000" dirty="0" smtClean="0"/>
              <a:t>2 </a:t>
            </a:r>
            <a:r>
              <a:rPr lang="uk-UA" sz="4800" dirty="0" smtClean="0"/>
              <a:t> ̶ СН</a:t>
            </a:r>
            <a:r>
              <a:rPr lang="uk-UA" sz="4800" baseline="-25000" dirty="0" smtClean="0"/>
              <a:t>3</a:t>
            </a:r>
            <a:endParaRPr lang="uk-UA" sz="4800" baseline="-25000" dirty="0"/>
          </a:p>
        </p:txBody>
      </p:sp>
      <p:sp>
        <p:nvSpPr>
          <p:cNvPr id="8" name="TextBox 7"/>
          <p:cNvSpPr txBox="1"/>
          <p:nvPr/>
        </p:nvSpPr>
        <p:spPr>
          <a:xfrm>
            <a:off x="1428728" y="3143248"/>
            <a:ext cx="5929354" cy="584775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3200" dirty="0" smtClean="0"/>
              <a:t> </a:t>
            </a:r>
            <a:r>
              <a:rPr lang="uk-UA" sz="3200" dirty="0" smtClean="0">
                <a:solidFill>
                  <a:srgbClr val="FF0000"/>
                </a:solidFill>
              </a:rPr>
              <a:t>1       </a:t>
            </a:r>
            <a:r>
              <a:rPr lang="en-US" sz="3200" dirty="0" smtClean="0">
                <a:solidFill>
                  <a:srgbClr val="FF0000"/>
                </a:solidFill>
              </a:rPr>
              <a:t>  </a:t>
            </a:r>
            <a:r>
              <a:rPr lang="uk-UA" sz="3200" dirty="0" smtClean="0">
                <a:solidFill>
                  <a:srgbClr val="FF0000"/>
                </a:solidFill>
              </a:rPr>
              <a:t>   2      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uk-UA" sz="3200" dirty="0" smtClean="0">
                <a:solidFill>
                  <a:srgbClr val="FF0000"/>
                </a:solidFill>
              </a:rPr>
              <a:t>   3        </a:t>
            </a:r>
            <a:r>
              <a:rPr lang="en-US" sz="3200" dirty="0" smtClean="0">
                <a:solidFill>
                  <a:srgbClr val="FF0000"/>
                </a:solidFill>
              </a:rPr>
              <a:t>  </a:t>
            </a:r>
            <a:r>
              <a:rPr lang="uk-UA" sz="3200" dirty="0" smtClean="0">
                <a:solidFill>
                  <a:srgbClr val="FF0000"/>
                </a:solidFill>
              </a:rPr>
              <a:t>  4 </a:t>
            </a:r>
            <a:endParaRPr lang="uk-UA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6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2910" y="357166"/>
            <a:ext cx="79296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chemeClr val="bg1"/>
                </a:solidFill>
              </a:rPr>
              <a:t>   В основу назв і </a:t>
            </a:r>
            <a:r>
              <a:rPr lang="uk-UA" sz="3600" dirty="0" smtClean="0">
                <a:solidFill>
                  <a:srgbClr val="00FFFF"/>
                </a:solidFill>
              </a:rPr>
              <a:t>головного ланцюга </a:t>
            </a:r>
            <a:r>
              <a:rPr lang="uk-UA" sz="3600" dirty="0" smtClean="0">
                <a:solidFill>
                  <a:schemeClr val="bg1"/>
                </a:solidFill>
              </a:rPr>
              <a:t>і </a:t>
            </a:r>
            <a:r>
              <a:rPr lang="uk-UA" sz="3600" dirty="0" smtClean="0">
                <a:solidFill>
                  <a:srgbClr val="FF66CC"/>
                </a:solidFill>
              </a:rPr>
              <a:t>замісників</a:t>
            </a:r>
            <a:r>
              <a:rPr lang="uk-UA" sz="3600" dirty="0" smtClean="0">
                <a:solidFill>
                  <a:schemeClr val="bg1"/>
                </a:solidFill>
              </a:rPr>
              <a:t> покладено </a:t>
            </a:r>
            <a:r>
              <a:rPr lang="uk-UA" sz="3600" dirty="0" smtClean="0">
                <a:solidFill>
                  <a:srgbClr val="FF0000"/>
                </a:solidFill>
              </a:rPr>
              <a:t>корінь</a:t>
            </a:r>
            <a:r>
              <a:rPr lang="uk-UA" sz="3600" dirty="0" smtClean="0">
                <a:solidFill>
                  <a:schemeClr val="bg1"/>
                </a:solidFill>
              </a:rPr>
              <a:t>, що вказує на </a:t>
            </a:r>
            <a:r>
              <a:rPr lang="uk-UA" sz="3600" dirty="0" smtClean="0">
                <a:solidFill>
                  <a:srgbClr val="FFFF00"/>
                </a:solidFill>
              </a:rPr>
              <a:t>кількість атомів Карбону </a:t>
            </a:r>
            <a:r>
              <a:rPr lang="uk-UA" sz="3600" dirty="0" smtClean="0">
                <a:solidFill>
                  <a:schemeClr val="bg1"/>
                </a:solidFill>
              </a:rPr>
              <a:t/>
            </a:r>
            <a:br>
              <a:rPr lang="uk-UA" sz="3600" dirty="0" smtClean="0">
                <a:solidFill>
                  <a:schemeClr val="bg1"/>
                </a:solidFill>
              </a:rPr>
            </a:br>
            <a:r>
              <a:rPr lang="uk-UA" sz="3600" dirty="0" smtClean="0">
                <a:solidFill>
                  <a:schemeClr val="bg1"/>
                </a:solidFill>
              </a:rPr>
              <a:t>в головному ланцюзі:</a:t>
            </a:r>
            <a:endParaRPr lang="uk-UA" sz="36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034" y="2714620"/>
            <a:ext cx="2500330" cy="830997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800" dirty="0" smtClean="0">
                <a:solidFill>
                  <a:prstClr val="black"/>
                </a:solidFill>
              </a:rPr>
              <a:t>С</a:t>
            </a:r>
            <a:r>
              <a:rPr lang="uk-UA" sz="4800" b="1" baseline="-25000" dirty="0" smtClean="0">
                <a:solidFill>
                  <a:srgbClr val="FF0000"/>
                </a:solidFill>
              </a:rPr>
              <a:t>1 </a:t>
            </a:r>
            <a:r>
              <a:rPr lang="uk-UA" sz="4800" dirty="0" smtClean="0">
                <a:solidFill>
                  <a:prstClr val="black"/>
                </a:solidFill>
              </a:rPr>
              <a:t> ̶  </a:t>
            </a:r>
            <a:r>
              <a:rPr lang="uk-UA" sz="4800" dirty="0" err="1" smtClean="0">
                <a:solidFill>
                  <a:srgbClr val="FF0000"/>
                </a:solidFill>
              </a:rPr>
              <a:t>мет</a:t>
            </a:r>
            <a:r>
              <a:rPr lang="uk-UA" sz="4800" dirty="0" smtClean="0">
                <a:solidFill>
                  <a:srgbClr val="FF0000"/>
                </a:solidFill>
              </a:rPr>
              <a:t> </a:t>
            </a:r>
            <a:endParaRPr lang="uk-UA" sz="3600" dirty="0">
              <a:solidFill>
                <a:srgbClr val="7030A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71802" y="2714620"/>
            <a:ext cx="2786082" cy="830997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800" dirty="0" smtClean="0">
                <a:solidFill>
                  <a:prstClr val="black"/>
                </a:solidFill>
              </a:rPr>
              <a:t>С</a:t>
            </a:r>
            <a:r>
              <a:rPr lang="uk-UA" sz="4800" b="1" baseline="-25000" dirty="0" smtClean="0">
                <a:solidFill>
                  <a:srgbClr val="FF0000"/>
                </a:solidFill>
              </a:rPr>
              <a:t>2</a:t>
            </a:r>
            <a:r>
              <a:rPr lang="uk-UA" sz="4800" baseline="-25000" dirty="0" smtClean="0">
                <a:solidFill>
                  <a:prstClr val="black"/>
                </a:solidFill>
              </a:rPr>
              <a:t> </a:t>
            </a:r>
            <a:r>
              <a:rPr lang="uk-UA" sz="4800" dirty="0" smtClean="0">
                <a:solidFill>
                  <a:prstClr val="black"/>
                </a:solidFill>
              </a:rPr>
              <a:t> ̶  </a:t>
            </a:r>
            <a:r>
              <a:rPr lang="uk-UA" sz="4800" dirty="0" err="1" smtClean="0">
                <a:solidFill>
                  <a:srgbClr val="FF0000"/>
                </a:solidFill>
              </a:rPr>
              <a:t>ет</a:t>
            </a:r>
            <a:r>
              <a:rPr lang="uk-UA" sz="4800" dirty="0" smtClean="0">
                <a:solidFill>
                  <a:srgbClr val="FF0000"/>
                </a:solidFill>
              </a:rPr>
              <a:t> </a:t>
            </a:r>
            <a:endParaRPr lang="uk-UA" sz="3600" dirty="0">
              <a:solidFill>
                <a:srgbClr val="7030A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29322" y="2714620"/>
            <a:ext cx="2714644" cy="830997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800" dirty="0" smtClean="0">
                <a:solidFill>
                  <a:prstClr val="black"/>
                </a:solidFill>
              </a:rPr>
              <a:t>С</a:t>
            </a:r>
            <a:r>
              <a:rPr lang="uk-UA" sz="4800" b="1" baseline="-25000" dirty="0" smtClean="0">
                <a:solidFill>
                  <a:srgbClr val="FF0000"/>
                </a:solidFill>
              </a:rPr>
              <a:t>3 </a:t>
            </a:r>
            <a:r>
              <a:rPr lang="uk-UA" sz="4800" dirty="0" smtClean="0">
                <a:solidFill>
                  <a:prstClr val="black"/>
                </a:solidFill>
              </a:rPr>
              <a:t> ̶ </a:t>
            </a:r>
            <a:r>
              <a:rPr lang="uk-UA" sz="4800" dirty="0" err="1" smtClean="0">
                <a:solidFill>
                  <a:srgbClr val="FF0000"/>
                </a:solidFill>
              </a:rPr>
              <a:t>проп</a:t>
            </a:r>
            <a:r>
              <a:rPr lang="uk-UA" sz="4800" dirty="0" smtClean="0">
                <a:solidFill>
                  <a:srgbClr val="FF0000"/>
                </a:solidFill>
              </a:rPr>
              <a:t> </a:t>
            </a:r>
            <a:endParaRPr lang="uk-UA" sz="3600" dirty="0">
              <a:solidFill>
                <a:srgbClr val="7030A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00034" y="3714752"/>
            <a:ext cx="2500330" cy="830997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800" dirty="0" smtClean="0">
                <a:solidFill>
                  <a:prstClr val="black"/>
                </a:solidFill>
              </a:rPr>
              <a:t>С</a:t>
            </a:r>
            <a:r>
              <a:rPr lang="uk-UA" sz="4800" b="1" baseline="-25000" dirty="0" smtClean="0">
                <a:solidFill>
                  <a:srgbClr val="FF0000"/>
                </a:solidFill>
              </a:rPr>
              <a:t>4 </a:t>
            </a:r>
            <a:r>
              <a:rPr lang="uk-UA" sz="4800" dirty="0" smtClean="0">
                <a:solidFill>
                  <a:prstClr val="black"/>
                </a:solidFill>
              </a:rPr>
              <a:t> ̶  </a:t>
            </a:r>
            <a:r>
              <a:rPr lang="uk-UA" sz="4800" dirty="0" smtClean="0">
                <a:solidFill>
                  <a:srgbClr val="FF0000"/>
                </a:solidFill>
              </a:rPr>
              <a:t>бут </a:t>
            </a:r>
            <a:endParaRPr lang="uk-UA" sz="3600" dirty="0">
              <a:solidFill>
                <a:srgbClr val="7030A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71802" y="3714752"/>
            <a:ext cx="2786082" cy="830997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800" dirty="0" smtClean="0">
                <a:solidFill>
                  <a:prstClr val="black"/>
                </a:solidFill>
              </a:rPr>
              <a:t>С</a:t>
            </a:r>
            <a:r>
              <a:rPr lang="uk-UA" sz="4800" b="1" baseline="-25000" dirty="0" smtClean="0">
                <a:solidFill>
                  <a:srgbClr val="FF0000"/>
                </a:solidFill>
              </a:rPr>
              <a:t>5</a:t>
            </a:r>
            <a:r>
              <a:rPr lang="uk-UA" sz="4800" baseline="-25000" dirty="0" smtClean="0">
                <a:solidFill>
                  <a:prstClr val="black"/>
                </a:solidFill>
              </a:rPr>
              <a:t> </a:t>
            </a:r>
            <a:r>
              <a:rPr lang="uk-UA" sz="4800" dirty="0" smtClean="0">
                <a:solidFill>
                  <a:prstClr val="black"/>
                </a:solidFill>
              </a:rPr>
              <a:t> ̶ </a:t>
            </a:r>
            <a:r>
              <a:rPr lang="uk-UA" sz="4800" dirty="0" smtClean="0">
                <a:solidFill>
                  <a:srgbClr val="FF0000"/>
                </a:solidFill>
              </a:rPr>
              <a:t> </a:t>
            </a:r>
            <a:r>
              <a:rPr lang="uk-UA" sz="4800" dirty="0" err="1" smtClean="0">
                <a:solidFill>
                  <a:srgbClr val="FF0000"/>
                </a:solidFill>
              </a:rPr>
              <a:t>пент</a:t>
            </a:r>
            <a:r>
              <a:rPr lang="uk-UA" sz="4800" dirty="0" smtClean="0">
                <a:solidFill>
                  <a:srgbClr val="FF0000"/>
                </a:solidFill>
              </a:rPr>
              <a:t> </a:t>
            </a:r>
            <a:endParaRPr lang="uk-UA" sz="3600" dirty="0">
              <a:solidFill>
                <a:srgbClr val="7030A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29322" y="3714752"/>
            <a:ext cx="2714644" cy="830997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800" dirty="0" smtClean="0">
                <a:solidFill>
                  <a:prstClr val="black"/>
                </a:solidFill>
              </a:rPr>
              <a:t>С</a:t>
            </a:r>
            <a:r>
              <a:rPr lang="uk-UA" sz="4800" b="1" baseline="-25000" dirty="0" smtClean="0">
                <a:solidFill>
                  <a:srgbClr val="FF0000"/>
                </a:solidFill>
              </a:rPr>
              <a:t>6 </a:t>
            </a:r>
            <a:r>
              <a:rPr lang="uk-UA" sz="4800" dirty="0" smtClean="0">
                <a:solidFill>
                  <a:prstClr val="black"/>
                </a:solidFill>
              </a:rPr>
              <a:t> ̶ </a:t>
            </a:r>
            <a:r>
              <a:rPr lang="uk-UA" sz="4800" dirty="0" smtClean="0">
                <a:solidFill>
                  <a:srgbClr val="FF0000"/>
                </a:solidFill>
              </a:rPr>
              <a:t> </a:t>
            </a:r>
            <a:r>
              <a:rPr lang="uk-UA" sz="4800" dirty="0" err="1" smtClean="0">
                <a:solidFill>
                  <a:srgbClr val="FF0000"/>
                </a:solidFill>
              </a:rPr>
              <a:t>гекс</a:t>
            </a:r>
            <a:r>
              <a:rPr lang="uk-UA" sz="4800" dirty="0" smtClean="0">
                <a:solidFill>
                  <a:srgbClr val="FF0000"/>
                </a:solidFill>
              </a:rPr>
              <a:t> </a:t>
            </a:r>
            <a:endParaRPr lang="uk-UA" sz="3600" dirty="0">
              <a:solidFill>
                <a:srgbClr val="7030A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0034" y="4714884"/>
            <a:ext cx="2500330" cy="830997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800" dirty="0" smtClean="0">
                <a:solidFill>
                  <a:prstClr val="black"/>
                </a:solidFill>
              </a:rPr>
              <a:t>С</a:t>
            </a:r>
            <a:r>
              <a:rPr lang="uk-UA" sz="4800" b="1" baseline="-25000" dirty="0" smtClean="0">
                <a:solidFill>
                  <a:srgbClr val="FF0000"/>
                </a:solidFill>
              </a:rPr>
              <a:t>7 </a:t>
            </a:r>
            <a:r>
              <a:rPr lang="uk-UA" sz="4800" dirty="0" smtClean="0">
                <a:solidFill>
                  <a:prstClr val="black"/>
                </a:solidFill>
              </a:rPr>
              <a:t> ̶ </a:t>
            </a:r>
            <a:r>
              <a:rPr lang="uk-UA" sz="4800" dirty="0" err="1" smtClean="0">
                <a:solidFill>
                  <a:srgbClr val="FF0000"/>
                </a:solidFill>
              </a:rPr>
              <a:t>гепт</a:t>
            </a:r>
            <a:r>
              <a:rPr lang="uk-UA" sz="4800" dirty="0" smtClean="0">
                <a:solidFill>
                  <a:srgbClr val="FF0000"/>
                </a:solidFill>
              </a:rPr>
              <a:t> </a:t>
            </a:r>
            <a:endParaRPr lang="uk-UA" sz="3600" dirty="0">
              <a:solidFill>
                <a:srgbClr val="7030A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071802" y="4714884"/>
            <a:ext cx="2786082" cy="830997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800" dirty="0" smtClean="0">
                <a:solidFill>
                  <a:prstClr val="black"/>
                </a:solidFill>
              </a:rPr>
              <a:t>С</a:t>
            </a:r>
            <a:r>
              <a:rPr lang="uk-UA" sz="4800" b="1" baseline="-25000" dirty="0" smtClean="0">
                <a:solidFill>
                  <a:srgbClr val="FF0000"/>
                </a:solidFill>
              </a:rPr>
              <a:t>8 </a:t>
            </a:r>
            <a:r>
              <a:rPr lang="uk-UA" sz="4800" dirty="0" smtClean="0">
                <a:solidFill>
                  <a:prstClr val="black"/>
                </a:solidFill>
              </a:rPr>
              <a:t> ̶ </a:t>
            </a:r>
            <a:r>
              <a:rPr lang="uk-UA" sz="4800" dirty="0" smtClean="0">
                <a:solidFill>
                  <a:srgbClr val="FF0000"/>
                </a:solidFill>
              </a:rPr>
              <a:t> </a:t>
            </a:r>
            <a:r>
              <a:rPr lang="uk-UA" sz="4800" dirty="0" err="1" smtClean="0">
                <a:solidFill>
                  <a:srgbClr val="FF0000"/>
                </a:solidFill>
              </a:rPr>
              <a:t>окт</a:t>
            </a:r>
            <a:r>
              <a:rPr lang="uk-UA" sz="4800" dirty="0" smtClean="0">
                <a:solidFill>
                  <a:srgbClr val="FF0000"/>
                </a:solidFill>
              </a:rPr>
              <a:t> </a:t>
            </a:r>
            <a:endParaRPr lang="uk-UA" sz="3600" dirty="0">
              <a:solidFill>
                <a:srgbClr val="7030A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929322" y="4714884"/>
            <a:ext cx="2714644" cy="830997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800" dirty="0" smtClean="0">
                <a:solidFill>
                  <a:prstClr val="black"/>
                </a:solidFill>
              </a:rPr>
              <a:t>С</a:t>
            </a:r>
            <a:r>
              <a:rPr lang="uk-UA" sz="4800" b="1" baseline="-25000" dirty="0" smtClean="0">
                <a:solidFill>
                  <a:srgbClr val="FF0000"/>
                </a:solidFill>
              </a:rPr>
              <a:t>9 </a:t>
            </a:r>
            <a:r>
              <a:rPr lang="uk-UA" sz="4800" dirty="0" smtClean="0">
                <a:solidFill>
                  <a:prstClr val="black"/>
                </a:solidFill>
              </a:rPr>
              <a:t> ̶ </a:t>
            </a:r>
            <a:r>
              <a:rPr lang="uk-UA" sz="4800" dirty="0" smtClean="0">
                <a:solidFill>
                  <a:srgbClr val="FF0000"/>
                </a:solidFill>
              </a:rPr>
              <a:t> нон </a:t>
            </a:r>
            <a:endParaRPr lang="uk-UA" sz="3600" dirty="0">
              <a:solidFill>
                <a:srgbClr val="7030A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929322" y="5643578"/>
            <a:ext cx="2714644" cy="830997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800" dirty="0" smtClean="0">
                <a:solidFill>
                  <a:prstClr val="black"/>
                </a:solidFill>
              </a:rPr>
              <a:t>С</a:t>
            </a:r>
            <a:r>
              <a:rPr lang="uk-UA" sz="4800" b="1" baseline="-25000" dirty="0" smtClean="0">
                <a:solidFill>
                  <a:srgbClr val="FF0000"/>
                </a:solidFill>
              </a:rPr>
              <a:t>10 </a:t>
            </a:r>
            <a:r>
              <a:rPr lang="uk-UA" sz="4800" dirty="0" smtClean="0">
                <a:solidFill>
                  <a:prstClr val="black"/>
                </a:solidFill>
              </a:rPr>
              <a:t> ̶ </a:t>
            </a:r>
            <a:r>
              <a:rPr lang="uk-UA" sz="4800" dirty="0" smtClean="0">
                <a:solidFill>
                  <a:srgbClr val="FF0000"/>
                </a:solidFill>
              </a:rPr>
              <a:t> дек </a:t>
            </a:r>
            <a:endParaRPr lang="uk-UA" sz="36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71472" y="500042"/>
            <a:ext cx="79296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chemeClr val="bg1"/>
                </a:solidFill>
              </a:rPr>
              <a:t>   У назві </a:t>
            </a:r>
            <a:r>
              <a:rPr lang="uk-UA" sz="3600" dirty="0" smtClean="0">
                <a:solidFill>
                  <a:srgbClr val="00FFFF"/>
                </a:solidFill>
              </a:rPr>
              <a:t>головного ланцюга </a:t>
            </a:r>
            <a:r>
              <a:rPr lang="uk-UA" sz="3600" dirty="0" smtClean="0">
                <a:solidFill>
                  <a:srgbClr val="FFFF00"/>
                </a:solidFill>
              </a:rPr>
              <a:t>алканів</a:t>
            </a:r>
            <a:r>
              <a:rPr lang="uk-UA" sz="3600" dirty="0" smtClean="0">
                <a:solidFill>
                  <a:schemeClr val="bg1"/>
                </a:solidFill>
              </a:rPr>
              <a:t> до </a:t>
            </a:r>
            <a:r>
              <a:rPr lang="uk-UA" sz="3600" dirty="0" smtClean="0">
                <a:solidFill>
                  <a:srgbClr val="FF0000"/>
                </a:solidFill>
              </a:rPr>
              <a:t>кореня</a:t>
            </a:r>
            <a:r>
              <a:rPr lang="uk-UA" sz="3600" dirty="0" smtClean="0">
                <a:solidFill>
                  <a:schemeClr val="bg1"/>
                </a:solidFill>
              </a:rPr>
              <a:t> додається суфікс  ̶ </a:t>
            </a:r>
            <a:r>
              <a:rPr lang="uk-UA" sz="3600" dirty="0" smtClean="0">
                <a:solidFill>
                  <a:srgbClr val="FF0000"/>
                </a:solidFill>
              </a:rPr>
              <a:t> </a:t>
            </a:r>
            <a:endParaRPr lang="uk-UA" sz="36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1472" y="3500438"/>
            <a:ext cx="80724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chemeClr val="bg1"/>
                </a:solidFill>
              </a:rPr>
              <a:t> У назві </a:t>
            </a:r>
            <a:r>
              <a:rPr lang="uk-UA" sz="3600" dirty="0" smtClean="0">
                <a:solidFill>
                  <a:srgbClr val="FF66CC"/>
                </a:solidFill>
              </a:rPr>
              <a:t>вуглеводних замісників </a:t>
            </a:r>
            <a:br>
              <a:rPr lang="uk-UA" sz="3600" dirty="0" smtClean="0">
                <a:solidFill>
                  <a:srgbClr val="FF66CC"/>
                </a:solidFill>
              </a:rPr>
            </a:br>
            <a:r>
              <a:rPr lang="uk-UA" sz="3600" dirty="0" smtClean="0">
                <a:solidFill>
                  <a:schemeClr val="bg1"/>
                </a:solidFill>
              </a:rPr>
              <a:t>до </a:t>
            </a:r>
            <a:r>
              <a:rPr lang="uk-UA" sz="3600" dirty="0" smtClean="0">
                <a:solidFill>
                  <a:srgbClr val="FF0000"/>
                </a:solidFill>
              </a:rPr>
              <a:t>кореня</a:t>
            </a:r>
            <a:r>
              <a:rPr lang="uk-UA" sz="3600" dirty="0" smtClean="0">
                <a:solidFill>
                  <a:schemeClr val="bg1"/>
                </a:solidFill>
              </a:rPr>
              <a:t> додається суфікс   ̶ </a:t>
            </a:r>
            <a:endParaRPr lang="uk-UA" sz="36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72330" y="928670"/>
            <a:ext cx="1357290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800" dirty="0" smtClean="0"/>
              <a:t> </a:t>
            </a:r>
            <a:r>
              <a:rPr lang="uk-UA" sz="4800" dirty="0" err="1" smtClean="0">
                <a:solidFill>
                  <a:srgbClr val="11EFA5"/>
                </a:solidFill>
              </a:rPr>
              <a:t>ан</a:t>
            </a:r>
            <a:endParaRPr lang="uk-UA" sz="4800" baseline="-25000" dirty="0">
              <a:solidFill>
                <a:srgbClr val="11EFA5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0034" y="2214554"/>
            <a:ext cx="1857388" cy="83099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800" dirty="0" err="1" smtClean="0">
                <a:solidFill>
                  <a:srgbClr val="FF0000"/>
                </a:solidFill>
              </a:rPr>
              <a:t>мет</a:t>
            </a:r>
            <a:r>
              <a:rPr lang="uk-UA" sz="4800" dirty="0" smtClean="0">
                <a:solidFill>
                  <a:srgbClr val="FF0000"/>
                </a:solidFill>
              </a:rPr>
              <a:t> </a:t>
            </a:r>
            <a:endParaRPr lang="uk-UA" sz="3600" dirty="0">
              <a:solidFill>
                <a:srgbClr val="7030A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57290" y="2214554"/>
            <a:ext cx="1071570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800" dirty="0" smtClean="0"/>
              <a:t> </a:t>
            </a:r>
            <a:r>
              <a:rPr lang="uk-UA" sz="4800" dirty="0" err="1" smtClean="0">
                <a:solidFill>
                  <a:srgbClr val="002060"/>
                </a:solidFill>
              </a:rPr>
              <a:t>ан</a:t>
            </a:r>
            <a:endParaRPr lang="uk-UA" sz="4800" baseline="-25000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71736" y="2214554"/>
            <a:ext cx="1643074" cy="830997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800" dirty="0" smtClean="0">
                <a:solidFill>
                  <a:srgbClr val="FF0000"/>
                </a:solidFill>
              </a:rPr>
              <a:t>ет</a:t>
            </a:r>
            <a:r>
              <a:rPr lang="uk-UA" sz="4800" dirty="0" smtClean="0">
                <a:solidFill>
                  <a:srgbClr val="7030A0"/>
                </a:solidFill>
              </a:rPr>
              <a:t>ан</a:t>
            </a:r>
            <a:endParaRPr lang="uk-UA" sz="4800" dirty="0">
              <a:solidFill>
                <a:srgbClr val="7030A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57686" y="2214554"/>
            <a:ext cx="2286016" cy="830997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800" dirty="0" smtClean="0">
                <a:solidFill>
                  <a:srgbClr val="FF0000"/>
                </a:solidFill>
              </a:rPr>
              <a:t>проп</a:t>
            </a:r>
            <a:r>
              <a:rPr lang="uk-UA" sz="4800" dirty="0" smtClean="0">
                <a:solidFill>
                  <a:srgbClr val="7030A0"/>
                </a:solidFill>
              </a:rPr>
              <a:t>ан</a:t>
            </a:r>
            <a:endParaRPr lang="uk-UA" sz="4800" dirty="0">
              <a:solidFill>
                <a:srgbClr val="7030A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786578" y="2214554"/>
            <a:ext cx="1857388" cy="830997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800" dirty="0" smtClean="0">
                <a:solidFill>
                  <a:srgbClr val="FF0000"/>
                </a:solidFill>
              </a:rPr>
              <a:t>бут</a:t>
            </a:r>
            <a:r>
              <a:rPr lang="uk-UA" sz="4800" dirty="0" smtClean="0">
                <a:solidFill>
                  <a:srgbClr val="7030A0"/>
                </a:solidFill>
              </a:rPr>
              <a:t>ан</a:t>
            </a:r>
            <a:endParaRPr lang="uk-UA" sz="4800" dirty="0">
              <a:solidFill>
                <a:srgbClr val="7030A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143768" y="3929066"/>
            <a:ext cx="1357290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800" dirty="0" smtClean="0"/>
              <a:t> </a:t>
            </a:r>
            <a:r>
              <a:rPr lang="uk-UA" sz="4800" dirty="0" err="1" smtClean="0">
                <a:solidFill>
                  <a:srgbClr val="11EFA5"/>
                </a:solidFill>
              </a:rPr>
              <a:t>ил</a:t>
            </a:r>
            <a:endParaRPr lang="uk-UA" sz="4800" baseline="-25000" dirty="0">
              <a:solidFill>
                <a:srgbClr val="11EFA5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1472" y="5072074"/>
            <a:ext cx="1857388" cy="830997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800" dirty="0" err="1" smtClean="0">
                <a:solidFill>
                  <a:srgbClr val="FF0000"/>
                </a:solidFill>
              </a:rPr>
              <a:t>мет</a:t>
            </a:r>
            <a:r>
              <a:rPr lang="uk-UA" sz="4800" dirty="0" smtClean="0">
                <a:solidFill>
                  <a:srgbClr val="FF0000"/>
                </a:solidFill>
              </a:rPr>
              <a:t> </a:t>
            </a:r>
            <a:endParaRPr lang="uk-UA" sz="3600" dirty="0">
              <a:solidFill>
                <a:srgbClr val="7030A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28728" y="5072074"/>
            <a:ext cx="1071570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800" dirty="0" smtClean="0"/>
              <a:t> </a:t>
            </a:r>
            <a:r>
              <a:rPr lang="uk-UA" sz="4800" dirty="0" err="1" smtClean="0">
                <a:solidFill>
                  <a:srgbClr val="002060"/>
                </a:solidFill>
              </a:rPr>
              <a:t>ил</a:t>
            </a:r>
            <a:endParaRPr lang="uk-UA" sz="4800" baseline="-25000" dirty="0">
              <a:solidFill>
                <a:srgbClr val="00206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643174" y="5072074"/>
            <a:ext cx="1500198" cy="830997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800" dirty="0" smtClean="0">
                <a:solidFill>
                  <a:srgbClr val="FF0000"/>
                </a:solidFill>
              </a:rPr>
              <a:t>ет</a:t>
            </a:r>
            <a:r>
              <a:rPr lang="uk-UA" sz="4800" dirty="0" smtClean="0">
                <a:solidFill>
                  <a:srgbClr val="2C195B"/>
                </a:solidFill>
              </a:rPr>
              <a:t>ил</a:t>
            </a:r>
            <a:endParaRPr lang="uk-UA" sz="4800" dirty="0">
              <a:solidFill>
                <a:srgbClr val="2C195B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357686" y="5072074"/>
            <a:ext cx="2286016" cy="830997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800" dirty="0" smtClean="0">
                <a:solidFill>
                  <a:srgbClr val="FF0000"/>
                </a:solidFill>
              </a:rPr>
              <a:t>проп</a:t>
            </a:r>
            <a:r>
              <a:rPr lang="uk-UA" sz="4800" dirty="0" smtClean="0">
                <a:solidFill>
                  <a:srgbClr val="7030A0"/>
                </a:solidFill>
              </a:rPr>
              <a:t>ил</a:t>
            </a:r>
            <a:endParaRPr lang="uk-UA" sz="4800" dirty="0">
              <a:solidFill>
                <a:srgbClr val="7030A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786578" y="5072074"/>
            <a:ext cx="1857388" cy="830997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800" dirty="0" smtClean="0">
                <a:solidFill>
                  <a:srgbClr val="FF0000"/>
                </a:solidFill>
              </a:rPr>
              <a:t>бут</a:t>
            </a:r>
            <a:r>
              <a:rPr lang="uk-UA" sz="4800" dirty="0" smtClean="0">
                <a:solidFill>
                  <a:srgbClr val="7030A0"/>
                </a:solidFill>
              </a:rPr>
              <a:t>ил</a:t>
            </a:r>
            <a:endParaRPr lang="uk-UA" sz="48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 animBg="1"/>
      <p:bldP spid="8" grpId="0"/>
      <p:bldP spid="9" grpId="0" animBg="1"/>
      <p:bldP spid="10" grpId="0" animBg="1"/>
      <p:bldP spid="11" grpId="0" animBg="1"/>
      <p:bldP spid="12" grpId="0"/>
      <p:bldP spid="13" grpId="0" animBg="1"/>
      <p:bldP spid="14" grpId="0"/>
      <p:bldP spid="15" grpId="0" animBg="1"/>
      <p:bldP spid="16" grpId="0" animBg="1"/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86314" y="285728"/>
            <a:ext cx="2214578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rgbClr val="00FFFF"/>
                </a:solidFill>
              </a:rPr>
              <a:t> </a:t>
            </a:r>
            <a:r>
              <a:rPr lang="uk-UA" sz="3600" dirty="0" smtClean="0">
                <a:solidFill>
                  <a:sysClr val="windowText" lastClr="000000"/>
                </a:solidFill>
              </a:rPr>
              <a:t>замісник    </a:t>
            </a:r>
            <a:endParaRPr lang="uk-UA" sz="3600" dirty="0">
              <a:solidFill>
                <a:sysClr val="windowText" lastClr="0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28794" y="1285860"/>
            <a:ext cx="1928826" cy="646331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rgbClr val="FF0000"/>
                </a:solidFill>
              </a:rPr>
              <a:t>мет</a:t>
            </a:r>
            <a:r>
              <a:rPr lang="uk-UA" sz="3600" dirty="0" smtClean="0">
                <a:solidFill>
                  <a:srgbClr val="7030A0"/>
                </a:solidFill>
              </a:rPr>
              <a:t>ан</a:t>
            </a:r>
            <a:endParaRPr lang="uk-UA" sz="3600" dirty="0">
              <a:solidFill>
                <a:srgbClr val="7030A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28794" y="2143116"/>
            <a:ext cx="1928826" cy="646331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rgbClr val="FF0000"/>
                </a:solidFill>
              </a:rPr>
              <a:t>ет</a:t>
            </a:r>
            <a:r>
              <a:rPr lang="uk-UA" sz="3600" dirty="0" smtClean="0">
                <a:solidFill>
                  <a:srgbClr val="7030A0"/>
                </a:solidFill>
              </a:rPr>
              <a:t>ан</a:t>
            </a:r>
            <a:endParaRPr lang="uk-UA" sz="3600" dirty="0">
              <a:solidFill>
                <a:srgbClr val="7030A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28794" y="3071810"/>
            <a:ext cx="1928826" cy="646331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rgbClr val="FF0000"/>
                </a:solidFill>
              </a:rPr>
              <a:t>проп</a:t>
            </a:r>
            <a:r>
              <a:rPr lang="uk-UA" sz="3600" dirty="0" smtClean="0">
                <a:solidFill>
                  <a:srgbClr val="7030A0"/>
                </a:solidFill>
              </a:rPr>
              <a:t>ан</a:t>
            </a:r>
            <a:endParaRPr lang="uk-UA" sz="3600" dirty="0">
              <a:solidFill>
                <a:srgbClr val="7030A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28794" y="3997115"/>
            <a:ext cx="1928826" cy="646331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rgbClr val="FF0000"/>
                </a:solidFill>
              </a:rPr>
              <a:t>бут</a:t>
            </a:r>
            <a:r>
              <a:rPr lang="uk-UA" sz="3600" dirty="0" smtClean="0">
                <a:solidFill>
                  <a:srgbClr val="7030A0"/>
                </a:solidFill>
              </a:rPr>
              <a:t>ан</a:t>
            </a:r>
            <a:endParaRPr lang="uk-UA" sz="3600" dirty="0">
              <a:solidFill>
                <a:srgbClr val="7030A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28794" y="4929198"/>
            <a:ext cx="1928826" cy="646331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rgbClr val="FF0000"/>
                </a:solidFill>
              </a:rPr>
              <a:t>пент</a:t>
            </a:r>
            <a:r>
              <a:rPr lang="uk-UA" sz="3600" dirty="0" smtClean="0">
                <a:solidFill>
                  <a:srgbClr val="7030A0"/>
                </a:solidFill>
              </a:rPr>
              <a:t>ан</a:t>
            </a:r>
            <a:endParaRPr lang="uk-UA" sz="3600" dirty="0">
              <a:solidFill>
                <a:srgbClr val="7030A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5720" y="4929198"/>
            <a:ext cx="1500198" cy="64633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3600" dirty="0" smtClean="0"/>
              <a:t>С</a:t>
            </a:r>
            <a:r>
              <a:rPr lang="uk-UA" sz="3600" baseline="-25000" dirty="0" smtClean="0">
                <a:solidFill>
                  <a:srgbClr val="FF0000"/>
                </a:solidFill>
              </a:rPr>
              <a:t>5</a:t>
            </a:r>
            <a:r>
              <a:rPr lang="uk-UA" sz="3600" dirty="0" smtClean="0"/>
              <a:t>Н</a:t>
            </a:r>
            <a:r>
              <a:rPr lang="uk-UA" sz="3600" baseline="-25000" dirty="0" smtClean="0"/>
              <a:t>12</a:t>
            </a:r>
            <a:endParaRPr lang="uk-UA" sz="3600" baseline="-25000" dirty="0"/>
          </a:p>
        </p:txBody>
      </p:sp>
      <p:sp>
        <p:nvSpPr>
          <p:cNvPr id="14" name="TextBox 13"/>
          <p:cNvSpPr txBox="1"/>
          <p:nvPr/>
        </p:nvSpPr>
        <p:spPr>
          <a:xfrm>
            <a:off x="285720" y="5857892"/>
            <a:ext cx="1500198" cy="64633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3600" dirty="0" smtClean="0"/>
              <a:t>С</a:t>
            </a:r>
            <a:r>
              <a:rPr lang="uk-UA" sz="3600" baseline="-25000" dirty="0" smtClean="0">
                <a:solidFill>
                  <a:srgbClr val="FF0000"/>
                </a:solidFill>
              </a:rPr>
              <a:t>6</a:t>
            </a:r>
            <a:r>
              <a:rPr lang="uk-UA" sz="3600" dirty="0" smtClean="0"/>
              <a:t>Н</a:t>
            </a:r>
            <a:r>
              <a:rPr lang="uk-UA" sz="3600" baseline="-25000" dirty="0" smtClean="0"/>
              <a:t>14</a:t>
            </a:r>
            <a:endParaRPr lang="uk-UA" sz="3600" baseline="-25000" dirty="0"/>
          </a:p>
        </p:txBody>
      </p:sp>
      <p:sp>
        <p:nvSpPr>
          <p:cNvPr id="15" name="TextBox 14"/>
          <p:cNvSpPr txBox="1"/>
          <p:nvPr/>
        </p:nvSpPr>
        <p:spPr>
          <a:xfrm>
            <a:off x="357158" y="1214422"/>
            <a:ext cx="1428760" cy="707886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000" dirty="0" smtClean="0"/>
              <a:t>СН</a:t>
            </a:r>
            <a:r>
              <a:rPr lang="uk-UA" sz="4000" baseline="-25000" dirty="0" smtClean="0"/>
              <a:t>4</a:t>
            </a:r>
            <a:endParaRPr lang="uk-UA" sz="4000" baseline="-25000" dirty="0"/>
          </a:p>
        </p:txBody>
      </p:sp>
      <p:sp>
        <p:nvSpPr>
          <p:cNvPr id="16" name="TextBox 15"/>
          <p:cNvSpPr txBox="1"/>
          <p:nvPr/>
        </p:nvSpPr>
        <p:spPr>
          <a:xfrm>
            <a:off x="357158" y="2143116"/>
            <a:ext cx="1428760" cy="64633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3600" dirty="0" smtClean="0"/>
              <a:t>С</a:t>
            </a:r>
            <a:r>
              <a:rPr lang="uk-UA" sz="3600" baseline="-25000" dirty="0" smtClean="0">
                <a:solidFill>
                  <a:srgbClr val="FF0000"/>
                </a:solidFill>
              </a:rPr>
              <a:t>2</a:t>
            </a:r>
            <a:r>
              <a:rPr lang="uk-UA" sz="3600" dirty="0" smtClean="0"/>
              <a:t>Н</a:t>
            </a:r>
            <a:r>
              <a:rPr lang="uk-UA" sz="3600" baseline="-25000" dirty="0" smtClean="0"/>
              <a:t>6</a:t>
            </a:r>
            <a:endParaRPr lang="uk-UA" sz="3600" baseline="-25000" dirty="0"/>
          </a:p>
        </p:txBody>
      </p:sp>
      <p:sp>
        <p:nvSpPr>
          <p:cNvPr id="17" name="TextBox 16"/>
          <p:cNvSpPr txBox="1"/>
          <p:nvPr/>
        </p:nvSpPr>
        <p:spPr>
          <a:xfrm>
            <a:off x="357158" y="3071810"/>
            <a:ext cx="1428760" cy="64633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3600" dirty="0" smtClean="0"/>
              <a:t>С</a:t>
            </a:r>
            <a:r>
              <a:rPr lang="uk-UA" sz="3600" baseline="-25000" dirty="0" smtClean="0">
                <a:solidFill>
                  <a:srgbClr val="FF0000"/>
                </a:solidFill>
              </a:rPr>
              <a:t>3</a:t>
            </a:r>
            <a:r>
              <a:rPr lang="uk-UA" sz="3600" dirty="0" smtClean="0"/>
              <a:t>Н</a:t>
            </a:r>
            <a:r>
              <a:rPr lang="uk-UA" sz="3600" baseline="-25000" dirty="0" smtClean="0"/>
              <a:t>8</a:t>
            </a:r>
            <a:endParaRPr lang="uk-UA" sz="3600" baseline="-25000" dirty="0"/>
          </a:p>
        </p:txBody>
      </p:sp>
      <p:sp>
        <p:nvSpPr>
          <p:cNvPr id="18" name="TextBox 17"/>
          <p:cNvSpPr txBox="1"/>
          <p:nvPr/>
        </p:nvSpPr>
        <p:spPr>
          <a:xfrm>
            <a:off x="285720" y="4000504"/>
            <a:ext cx="1500198" cy="64633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3600" dirty="0" smtClean="0"/>
              <a:t>С</a:t>
            </a:r>
            <a:r>
              <a:rPr lang="uk-UA" sz="3600" baseline="-25000" dirty="0" smtClean="0">
                <a:solidFill>
                  <a:srgbClr val="FF0000"/>
                </a:solidFill>
              </a:rPr>
              <a:t>4</a:t>
            </a:r>
            <a:r>
              <a:rPr lang="uk-UA" sz="3600" dirty="0" smtClean="0"/>
              <a:t>Н</a:t>
            </a:r>
            <a:r>
              <a:rPr lang="uk-UA" sz="3600" baseline="-25000" dirty="0" smtClean="0"/>
              <a:t>10</a:t>
            </a:r>
            <a:endParaRPr lang="uk-UA" sz="3600" baseline="-25000" dirty="0"/>
          </a:p>
        </p:txBody>
      </p:sp>
      <p:sp>
        <p:nvSpPr>
          <p:cNvPr id="19" name="TextBox 18"/>
          <p:cNvSpPr txBox="1"/>
          <p:nvPr/>
        </p:nvSpPr>
        <p:spPr>
          <a:xfrm>
            <a:off x="1928794" y="5857892"/>
            <a:ext cx="1928826" cy="646331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rgbClr val="FF0000"/>
                </a:solidFill>
              </a:rPr>
              <a:t>гекс</a:t>
            </a:r>
            <a:r>
              <a:rPr lang="uk-UA" sz="3600" dirty="0" smtClean="0">
                <a:solidFill>
                  <a:srgbClr val="7030A0"/>
                </a:solidFill>
              </a:rPr>
              <a:t>ан</a:t>
            </a:r>
            <a:endParaRPr lang="uk-UA" sz="3600" dirty="0">
              <a:solidFill>
                <a:srgbClr val="7030A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786314" y="1214422"/>
            <a:ext cx="1571636" cy="707886"/>
          </a:xfrm>
          <a:prstGeom prst="rect">
            <a:avLst/>
          </a:prstGeom>
          <a:solidFill>
            <a:srgbClr val="00FFFF"/>
          </a:solidFill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000" dirty="0" smtClean="0"/>
              <a:t>СН</a:t>
            </a:r>
            <a:r>
              <a:rPr lang="uk-UA" sz="4000" baseline="-25000" dirty="0" smtClean="0"/>
              <a:t>3</a:t>
            </a:r>
            <a:endParaRPr lang="uk-UA" sz="4000" baseline="-25000" dirty="0"/>
          </a:p>
        </p:txBody>
      </p:sp>
      <p:sp>
        <p:nvSpPr>
          <p:cNvPr id="21" name="TextBox 20"/>
          <p:cNvSpPr txBox="1"/>
          <p:nvPr/>
        </p:nvSpPr>
        <p:spPr>
          <a:xfrm>
            <a:off x="6572264" y="1285860"/>
            <a:ext cx="2000264" cy="64633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rgbClr val="FF0000"/>
                </a:solidFill>
              </a:rPr>
              <a:t>мет</a:t>
            </a:r>
            <a:r>
              <a:rPr lang="uk-UA" sz="3600" dirty="0" smtClean="0">
                <a:solidFill>
                  <a:srgbClr val="0070C0"/>
                </a:solidFill>
              </a:rPr>
              <a:t>ил</a:t>
            </a:r>
            <a:endParaRPr lang="uk-UA" sz="3600" dirty="0">
              <a:solidFill>
                <a:srgbClr val="0070C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57158" y="285728"/>
            <a:ext cx="2214578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rgbClr val="00FFFF"/>
                </a:solidFill>
              </a:rPr>
              <a:t> </a:t>
            </a:r>
            <a:r>
              <a:rPr lang="uk-UA" sz="3600" dirty="0" smtClean="0">
                <a:solidFill>
                  <a:sysClr val="windowText" lastClr="000000"/>
                </a:solidFill>
              </a:rPr>
              <a:t> гомолог </a:t>
            </a:r>
            <a:endParaRPr lang="uk-UA" sz="3600" dirty="0">
              <a:solidFill>
                <a:sysClr val="windowText" lastClr="00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786314" y="2143116"/>
            <a:ext cx="1571636" cy="64633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3600" dirty="0" smtClean="0"/>
              <a:t>С</a:t>
            </a:r>
            <a:r>
              <a:rPr lang="uk-UA" sz="3600" baseline="-25000" dirty="0" smtClean="0">
                <a:solidFill>
                  <a:srgbClr val="FF0000"/>
                </a:solidFill>
              </a:rPr>
              <a:t>2</a:t>
            </a:r>
            <a:r>
              <a:rPr lang="uk-UA" sz="3600" dirty="0" smtClean="0"/>
              <a:t>Н</a:t>
            </a:r>
            <a:r>
              <a:rPr lang="uk-UA" sz="3600" baseline="-25000" dirty="0" smtClean="0"/>
              <a:t>5</a:t>
            </a:r>
            <a:endParaRPr lang="uk-UA" sz="3600" baseline="-25000" dirty="0"/>
          </a:p>
        </p:txBody>
      </p:sp>
      <p:sp>
        <p:nvSpPr>
          <p:cNvPr id="24" name="TextBox 23"/>
          <p:cNvSpPr txBox="1"/>
          <p:nvPr/>
        </p:nvSpPr>
        <p:spPr>
          <a:xfrm>
            <a:off x="6572264" y="2143116"/>
            <a:ext cx="2000264" cy="64633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rgbClr val="FF0000"/>
                </a:solidFill>
              </a:rPr>
              <a:t>ет</a:t>
            </a:r>
            <a:r>
              <a:rPr lang="uk-UA" sz="3600" dirty="0" smtClean="0">
                <a:solidFill>
                  <a:srgbClr val="7030A0"/>
                </a:solidFill>
              </a:rPr>
              <a:t>ил</a:t>
            </a:r>
            <a:endParaRPr lang="uk-UA" sz="3600" dirty="0">
              <a:solidFill>
                <a:srgbClr val="7030A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786314" y="3071810"/>
            <a:ext cx="1571636" cy="64633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3600" dirty="0" smtClean="0"/>
              <a:t>С</a:t>
            </a:r>
            <a:r>
              <a:rPr lang="uk-UA" sz="3600" baseline="-25000" dirty="0" smtClean="0">
                <a:solidFill>
                  <a:srgbClr val="FF0000"/>
                </a:solidFill>
              </a:rPr>
              <a:t>3</a:t>
            </a:r>
            <a:r>
              <a:rPr lang="uk-UA" sz="3600" dirty="0" smtClean="0"/>
              <a:t>Н</a:t>
            </a:r>
            <a:r>
              <a:rPr lang="uk-UA" sz="3600" baseline="-25000" dirty="0" smtClean="0"/>
              <a:t>7</a:t>
            </a:r>
            <a:endParaRPr lang="uk-UA" sz="3600" baseline="-25000" dirty="0"/>
          </a:p>
        </p:txBody>
      </p:sp>
      <p:sp>
        <p:nvSpPr>
          <p:cNvPr id="26" name="TextBox 25"/>
          <p:cNvSpPr txBox="1"/>
          <p:nvPr/>
        </p:nvSpPr>
        <p:spPr>
          <a:xfrm>
            <a:off x="6572264" y="3071810"/>
            <a:ext cx="2000264" cy="646331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rgbClr val="FF0000"/>
                </a:solidFill>
              </a:rPr>
              <a:t>проп</a:t>
            </a:r>
            <a:r>
              <a:rPr lang="uk-UA" sz="3600" dirty="0" smtClean="0">
                <a:solidFill>
                  <a:srgbClr val="7030A0"/>
                </a:solidFill>
              </a:rPr>
              <a:t>ил</a:t>
            </a:r>
            <a:endParaRPr lang="uk-UA" sz="3600" dirty="0">
              <a:solidFill>
                <a:srgbClr val="7030A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786314" y="4000504"/>
            <a:ext cx="1571636" cy="64633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3600" dirty="0" smtClean="0"/>
              <a:t>С</a:t>
            </a:r>
            <a:r>
              <a:rPr lang="uk-UA" sz="3600" baseline="-25000" dirty="0" smtClean="0">
                <a:solidFill>
                  <a:srgbClr val="FF0000"/>
                </a:solidFill>
              </a:rPr>
              <a:t>4</a:t>
            </a:r>
            <a:r>
              <a:rPr lang="uk-UA" sz="3600" dirty="0" smtClean="0"/>
              <a:t>Н</a:t>
            </a:r>
            <a:r>
              <a:rPr lang="uk-UA" sz="3600" baseline="-25000" dirty="0" smtClean="0"/>
              <a:t>9</a:t>
            </a:r>
            <a:endParaRPr lang="uk-UA" sz="3600" baseline="-25000" dirty="0"/>
          </a:p>
        </p:txBody>
      </p:sp>
      <p:sp>
        <p:nvSpPr>
          <p:cNvPr id="28" name="TextBox 27"/>
          <p:cNvSpPr txBox="1"/>
          <p:nvPr/>
        </p:nvSpPr>
        <p:spPr>
          <a:xfrm>
            <a:off x="6643702" y="4071942"/>
            <a:ext cx="1928826" cy="64633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rgbClr val="FF0000"/>
                </a:solidFill>
              </a:rPr>
              <a:t>бут</a:t>
            </a:r>
            <a:r>
              <a:rPr lang="uk-UA" sz="3600" dirty="0" smtClean="0">
                <a:solidFill>
                  <a:srgbClr val="7030A0"/>
                </a:solidFill>
              </a:rPr>
              <a:t>ил</a:t>
            </a:r>
            <a:endParaRPr lang="uk-UA" sz="3600" dirty="0">
              <a:solidFill>
                <a:srgbClr val="7030A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786314" y="5000636"/>
            <a:ext cx="1571636" cy="64633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3600" dirty="0" smtClean="0"/>
              <a:t>С</a:t>
            </a:r>
            <a:r>
              <a:rPr lang="uk-UA" sz="3600" baseline="-25000" dirty="0" smtClean="0">
                <a:solidFill>
                  <a:srgbClr val="FF0000"/>
                </a:solidFill>
              </a:rPr>
              <a:t>5</a:t>
            </a:r>
            <a:r>
              <a:rPr lang="uk-UA" sz="3600" dirty="0" smtClean="0"/>
              <a:t>Н</a:t>
            </a:r>
            <a:r>
              <a:rPr lang="uk-UA" sz="3600" baseline="-25000" dirty="0" smtClean="0"/>
              <a:t>11</a:t>
            </a:r>
            <a:endParaRPr lang="uk-UA" sz="3600" baseline="-25000" dirty="0"/>
          </a:p>
        </p:txBody>
      </p:sp>
      <p:sp>
        <p:nvSpPr>
          <p:cNvPr id="30" name="TextBox 29"/>
          <p:cNvSpPr txBox="1"/>
          <p:nvPr/>
        </p:nvSpPr>
        <p:spPr>
          <a:xfrm>
            <a:off x="6572264" y="5072074"/>
            <a:ext cx="1928826" cy="64633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3600" dirty="0" err="1" smtClean="0">
                <a:solidFill>
                  <a:srgbClr val="FF0000"/>
                </a:solidFill>
              </a:rPr>
              <a:t>пен</a:t>
            </a:r>
            <a:r>
              <a:rPr lang="uk-UA" sz="3600" dirty="0" err="1" smtClean="0">
                <a:solidFill>
                  <a:srgbClr val="5400A8"/>
                </a:solidFill>
              </a:rPr>
              <a:t>ил</a:t>
            </a:r>
            <a:endParaRPr lang="uk-UA" sz="3600" dirty="0">
              <a:solidFill>
                <a:srgbClr val="5400A8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786314" y="5857892"/>
            <a:ext cx="1643074" cy="64633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3600" dirty="0" smtClean="0"/>
              <a:t>С</a:t>
            </a:r>
            <a:r>
              <a:rPr lang="uk-UA" sz="3600" baseline="-25000" dirty="0" smtClean="0">
                <a:solidFill>
                  <a:srgbClr val="FF0000"/>
                </a:solidFill>
              </a:rPr>
              <a:t>6</a:t>
            </a:r>
            <a:r>
              <a:rPr lang="uk-UA" sz="3600" dirty="0" smtClean="0"/>
              <a:t>Н</a:t>
            </a:r>
            <a:r>
              <a:rPr lang="uk-UA" sz="3600" baseline="-25000" dirty="0" smtClean="0"/>
              <a:t>14</a:t>
            </a:r>
            <a:endParaRPr lang="uk-UA" sz="3600" baseline="-25000" dirty="0"/>
          </a:p>
        </p:txBody>
      </p:sp>
      <p:sp>
        <p:nvSpPr>
          <p:cNvPr id="32" name="TextBox 31"/>
          <p:cNvSpPr txBox="1"/>
          <p:nvPr/>
        </p:nvSpPr>
        <p:spPr>
          <a:xfrm>
            <a:off x="6572264" y="5857892"/>
            <a:ext cx="1928826" cy="64633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rgbClr val="FF0000"/>
                </a:solidFill>
              </a:rPr>
              <a:t>гекс</a:t>
            </a:r>
            <a:r>
              <a:rPr lang="uk-UA" sz="3600" dirty="0" smtClean="0">
                <a:solidFill>
                  <a:srgbClr val="7030A0"/>
                </a:solidFill>
              </a:rPr>
              <a:t>ил</a:t>
            </a:r>
            <a:endParaRPr lang="uk-UA" sz="3600" dirty="0">
              <a:solidFill>
                <a:srgbClr val="7030A0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786050" y="285728"/>
            <a:ext cx="1000132" cy="646331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chemeClr val="tx1"/>
                </a:solidFill>
              </a:rPr>
              <a:t> </a:t>
            </a:r>
            <a:r>
              <a:rPr lang="uk-UA" sz="3600" dirty="0" err="1" smtClean="0">
                <a:solidFill>
                  <a:schemeClr val="tx1"/>
                </a:solidFill>
              </a:rPr>
              <a:t>ан</a:t>
            </a:r>
            <a:endParaRPr lang="uk-UA" sz="3600" baseline="-25000" dirty="0">
              <a:solidFill>
                <a:schemeClr val="tx1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7286644" y="285728"/>
            <a:ext cx="1071570" cy="646331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ysClr val="windowText" lastClr="000000"/>
                </a:solidFill>
              </a:rPr>
              <a:t> </a:t>
            </a:r>
            <a:r>
              <a:rPr lang="uk-UA" sz="3600" dirty="0" err="1" smtClean="0">
                <a:solidFill>
                  <a:sysClr val="windowText" lastClr="000000"/>
                </a:solidFill>
              </a:rPr>
              <a:t>ил</a:t>
            </a:r>
            <a:endParaRPr lang="uk-UA" sz="3600" baseline="-25000" dirty="0"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28596" y="4286256"/>
            <a:ext cx="45005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rgbClr val="00FFFF"/>
                </a:solidFill>
              </a:rPr>
              <a:t>головний ланцюг  </a:t>
            </a:r>
            <a:r>
              <a:rPr lang="uk-UA" sz="3600" dirty="0" smtClean="0">
                <a:solidFill>
                  <a:schemeClr val="bg1"/>
                </a:solidFill>
              </a:rPr>
              <a:t>̶    </a:t>
            </a:r>
            <a:endParaRPr lang="uk-UA" sz="3600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357166"/>
            <a:ext cx="806342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ru-RU" sz="4000" b="1" cap="none" spc="0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назва</a:t>
            </a:r>
            <a:r>
              <a:rPr lang="ru-RU" sz="40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ru-RU" sz="4000" b="1" cap="none" spc="0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насиченого</a:t>
            </a:r>
            <a:r>
              <a:rPr lang="ru-RU" sz="40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ru-RU" sz="4000" b="1" cap="none" spc="0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вуглеводню</a:t>
            </a:r>
            <a:endParaRPr lang="ru-RU" sz="40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0034" y="1857364"/>
            <a:ext cx="5857916" cy="83099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800" dirty="0" smtClean="0"/>
              <a:t>СН</a:t>
            </a:r>
            <a:r>
              <a:rPr lang="uk-UA" sz="4800" baseline="-25000" dirty="0" smtClean="0"/>
              <a:t>3 </a:t>
            </a:r>
            <a:r>
              <a:rPr lang="uk-UA" sz="4800" dirty="0" smtClean="0"/>
              <a:t> ̶ СН  ̶ СН</a:t>
            </a:r>
            <a:r>
              <a:rPr lang="uk-UA" sz="4800" baseline="-25000" dirty="0" smtClean="0"/>
              <a:t>2 </a:t>
            </a:r>
            <a:r>
              <a:rPr lang="uk-UA" sz="4800" dirty="0" smtClean="0"/>
              <a:t> ̶ СН</a:t>
            </a:r>
            <a:r>
              <a:rPr lang="uk-UA" sz="4800" baseline="-25000" dirty="0" smtClean="0"/>
              <a:t>3</a:t>
            </a:r>
            <a:endParaRPr lang="uk-UA" sz="4800" baseline="-25000" dirty="0"/>
          </a:p>
        </p:txBody>
      </p:sp>
      <p:sp>
        <p:nvSpPr>
          <p:cNvPr id="8" name="TextBox 7"/>
          <p:cNvSpPr txBox="1"/>
          <p:nvPr/>
        </p:nvSpPr>
        <p:spPr>
          <a:xfrm>
            <a:off x="2071670" y="2571744"/>
            <a:ext cx="1500198" cy="156966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800" dirty="0" smtClean="0"/>
              <a:t> </a:t>
            </a:r>
            <a:r>
              <a:rPr lang="el-GR" sz="4800" dirty="0" smtClean="0"/>
              <a:t>Ι</a:t>
            </a:r>
            <a:r>
              <a:rPr lang="uk-UA" sz="4800" dirty="0" smtClean="0"/>
              <a:t/>
            </a:r>
            <a:br>
              <a:rPr lang="uk-UA" sz="4800" dirty="0" smtClean="0"/>
            </a:br>
            <a:r>
              <a:rPr lang="uk-UA" sz="4800" dirty="0" smtClean="0"/>
              <a:t>СН</a:t>
            </a:r>
            <a:r>
              <a:rPr lang="uk-UA" sz="4800" baseline="-25000" dirty="0" smtClean="0"/>
              <a:t>3</a:t>
            </a:r>
            <a:endParaRPr lang="uk-UA" sz="4800" baseline="-25000" dirty="0"/>
          </a:p>
        </p:txBody>
      </p:sp>
      <p:sp>
        <p:nvSpPr>
          <p:cNvPr id="9" name="TextBox 8"/>
          <p:cNvSpPr txBox="1"/>
          <p:nvPr/>
        </p:nvSpPr>
        <p:spPr>
          <a:xfrm>
            <a:off x="4500562" y="4214818"/>
            <a:ext cx="4000528" cy="70788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000" dirty="0" err="1" smtClean="0">
                <a:solidFill>
                  <a:srgbClr val="FF0000"/>
                </a:solidFill>
              </a:rPr>
              <a:t>Бут+</a:t>
            </a:r>
            <a:r>
              <a:rPr lang="uk-UA" sz="4000" dirty="0" smtClean="0">
                <a:solidFill>
                  <a:srgbClr val="FF0000"/>
                </a:solidFill>
              </a:rPr>
              <a:t> </a:t>
            </a:r>
            <a:r>
              <a:rPr lang="uk-UA" sz="4000" dirty="0" err="1" smtClean="0">
                <a:solidFill>
                  <a:srgbClr val="7030A0"/>
                </a:solidFill>
              </a:rPr>
              <a:t>ан</a:t>
            </a:r>
            <a:r>
              <a:rPr lang="uk-UA" sz="4000" dirty="0" smtClean="0">
                <a:solidFill>
                  <a:srgbClr val="7030A0"/>
                </a:solidFill>
              </a:rPr>
              <a:t> = бутан</a:t>
            </a:r>
            <a:endParaRPr lang="uk-UA" sz="4000" dirty="0">
              <a:solidFill>
                <a:srgbClr val="7030A0"/>
              </a:solidFill>
            </a:endParaRPr>
          </a:p>
        </p:txBody>
      </p:sp>
      <p:sp>
        <p:nvSpPr>
          <p:cNvPr id="10" name="Выноска со стрелкой влево 9"/>
          <p:cNvSpPr/>
          <p:nvPr/>
        </p:nvSpPr>
        <p:spPr>
          <a:xfrm>
            <a:off x="6000760" y="1643050"/>
            <a:ext cx="2643206" cy="1071570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82096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200" b="1" dirty="0" smtClean="0">
                <a:solidFill>
                  <a:schemeClr val="tx1"/>
                </a:solidFill>
              </a:rPr>
              <a:t>Головний ланцюг</a:t>
            </a:r>
            <a:endParaRPr lang="uk-UA" sz="3200" b="1" dirty="0">
              <a:solidFill>
                <a:schemeClr val="tx1"/>
              </a:solidFill>
            </a:endParaRPr>
          </a:p>
        </p:txBody>
      </p:sp>
      <p:sp>
        <p:nvSpPr>
          <p:cNvPr id="11" name="Выноска со стрелкой влево 10"/>
          <p:cNvSpPr/>
          <p:nvPr/>
        </p:nvSpPr>
        <p:spPr>
          <a:xfrm>
            <a:off x="3428992" y="3286124"/>
            <a:ext cx="2643206" cy="642942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82096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200" b="1" dirty="0" smtClean="0">
                <a:solidFill>
                  <a:schemeClr val="tx1"/>
                </a:solidFill>
              </a:rPr>
              <a:t> замісник</a:t>
            </a:r>
            <a:endParaRPr lang="uk-UA" sz="3200" b="1" dirty="0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5720" y="5143512"/>
            <a:ext cx="32861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rgbClr val="00FFFF"/>
                </a:solidFill>
              </a:rPr>
              <a:t> замісник   </a:t>
            </a:r>
            <a:r>
              <a:rPr lang="uk-UA" sz="3600" dirty="0" smtClean="0">
                <a:solidFill>
                  <a:schemeClr val="bg1"/>
                </a:solidFill>
              </a:rPr>
              <a:t>̶    </a:t>
            </a:r>
            <a:endParaRPr lang="uk-UA" sz="3600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500562" y="5143512"/>
            <a:ext cx="4000528" cy="70788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000" dirty="0" err="1" smtClean="0">
                <a:solidFill>
                  <a:srgbClr val="FF0000"/>
                </a:solidFill>
              </a:rPr>
              <a:t>мет+</a:t>
            </a:r>
            <a:r>
              <a:rPr lang="uk-UA" sz="4000" dirty="0" err="1" smtClean="0">
                <a:solidFill>
                  <a:srgbClr val="7030A0"/>
                </a:solidFill>
              </a:rPr>
              <a:t>ил</a:t>
            </a:r>
            <a:r>
              <a:rPr lang="uk-UA" sz="4000" dirty="0" smtClean="0">
                <a:solidFill>
                  <a:srgbClr val="7030A0"/>
                </a:solidFill>
              </a:rPr>
              <a:t> = метил</a:t>
            </a:r>
            <a:endParaRPr lang="uk-UA" sz="4000" dirty="0">
              <a:solidFill>
                <a:srgbClr val="7030A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0034" y="1142984"/>
            <a:ext cx="5857916" cy="646331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3600" dirty="0" smtClean="0"/>
              <a:t> </a:t>
            </a:r>
            <a:r>
              <a:rPr lang="uk-UA" sz="3600" dirty="0" smtClean="0">
                <a:solidFill>
                  <a:srgbClr val="FF0000"/>
                </a:solidFill>
              </a:rPr>
              <a:t>1          2         3           4 </a:t>
            </a:r>
            <a:endParaRPr lang="uk-UA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  <p:bldP spid="8" grpId="0" animBg="1"/>
      <p:bldP spid="9" grpId="0" animBg="1"/>
      <p:bldP spid="12" grpId="0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928794" y="1714488"/>
            <a:ext cx="1571636" cy="1323439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000" dirty="0" smtClean="0"/>
              <a:t> </a:t>
            </a:r>
            <a:r>
              <a:rPr lang="el-GR" sz="4000" dirty="0" smtClean="0"/>
              <a:t>Ι</a:t>
            </a:r>
            <a:r>
              <a:rPr lang="uk-UA" sz="4000" dirty="0" smtClean="0"/>
              <a:t/>
            </a:r>
            <a:br>
              <a:rPr lang="uk-UA" sz="4000" dirty="0" smtClean="0"/>
            </a:br>
            <a:r>
              <a:rPr lang="uk-UA" sz="4000" dirty="0" smtClean="0"/>
              <a:t>СН</a:t>
            </a:r>
            <a:r>
              <a:rPr lang="uk-UA" sz="4000" baseline="-25000" dirty="0" smtClean="0"/>
              <a:t>3</a:t>
            </a:r>
            <a:endParaRPr lang="uk-UA" sz="4000" baseline="-25000" dirty="0"/>
          </a:p>
        </p:txBody>
      </p:sp>
      <p:sp>
        <p:nvSpPr>
          <p:cNvPr id="3" name="TextBox 2"/>
          <p:cNvSpPr txBox="1"/>
          <p:nvPr/>
        </p:nvSpPr>
        <p:spPr>
          <a:xfrm>
            <a:off x="1071538" y="4143380"/>
            <a:ext cx="69294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>
                <a:solidFill>
                  <a:schemeClr val="bg1"/>
                </a:solidFill>
              </a:rPr>
              <a:t> номер атома головного ланцюга, </a:t>
            </a:r>
            <a:br>
              <a:rPr lang="uk-UA" sz="3200" dirty="0" smtClean="0">
                <a:solidFill>
                  <a:schemeClr val="bg1"/>
                </a:solidFill>
              </a:rPr>
            </a:br>
            <a:r>
              <a:rPr lang="uk-UA" sz="3200" dirty="0" smtClean="0">
                <a:solidFill>
                  <a:schemeClr val="bg1"/>
                </a:solidFill>
              </a:rPr>
              <a:t>біля якого є замісник   </a:t>
            </a:r>
            <a:endParaRPr lang="uk-UA" sz="32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1472" y="928670"/>
            <a:ext cx="5500726" cy="769441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400" dirty="0" smtClean="0"/>
              <a:t>СН</a:t>
            </a:r>
            <a:r>
              <a:rPr lang="uk-UA" sz="4400" baseline="-25000" dirty="0" smtClean="0"/>
              <a:t>3 </a:t>
            </a:r>
            <a:r>
              <a:rPr lang="uk-UA" sz="4400" dirty="0" smtClean="0"/>
              <a:t> ̶ СН  ̶ СН</a:t>
            </a:r>
            <a:r>
              <a:rPr lang="uk-UA" sz="4400" baseline="-25000" dirty="0" smtClean="0"/>
              <a:t>2 </a:t>
            </a:r>
            <a:r>
              <a:rPr lang="uk-UA" sz="4400" dirty="0" smtClean="0"/>
              <a:t> ̶ СН</a:t>
            </a:r>
            <a:r>
              <a:rPr lang="uk-UA" sz="4400" baseline="-25000" dirty="0" smtClean="0"/>
              <a:t>3</a:t>
            </a:r>
            <a:endParaRPr lang="uk-UA" sz="4400" baseline="-25000" dirty="0"/>
          </a:p>
        </p:txBody>
      </p:sp>
      <p:sp>
        <p:nvSpPr>
          <p:cNvPr id="9" name="TextBox 8"/>
          <p:cNvSpPr txBox="1"/>
          <p:nvPr/>
        </p:nvSpPr>
        <p:spPr>
          <a:xfrm>
            <a:off x="6643702" y="1428736"/>
            <a:ext cx="1857388" cy="707886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000" i="1" dirty="0" smtClean="0">
                <a:solidFill>
                  <a:srgbClr val="7030A0"/>
                </a:solidFill>
              </a:rPr>
              <a:t>бутан</a:t>
            </a:r>
            <a:endParaRPr lang="uk-UA" sz="4000" i="1" dirty="0">
              <a:solidFill>
                <a:srgbClr val="7030A0"/>
              </a:solidFill>
            </a:endParaRPr>
          </a:p>
        </p:txBody>
      </p:sp>
      <p:sp>
        <p:nvSpPr>
          <p:cNvPr id="10" name="Выноска со стрелкой влево 9"/>
          <p:cNvSpPr/>
          <p:nvPr/>
        </p:nvSpPr>
        <p:spPr>
          <a:xfrm>
            <a:off x="6000760" y="428604"/>
            <a:ext cx="2643206" cy="928694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82096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2800" b="1" dirty="0" smtClean="0">
                <a:solidFill>
                  <a:schemeClr val="tx1"/>
                </a:solidFill>
              </a:rPr>
              <a:t>Головний ланцюг</a:t>
            </a:r>
            <a:endParaRPr lang="uk-UA" sz="2800" b="1" dirty="0">
              <a:solidFill>
                <a:schemeClr val="tx1"/>
              </a:solidFill>
            </a:endParaRPr>
          </a:p>
        </p:txBody>
      </p:sp>
      <p:sp>
        <p:nvSpPr>
          <p:cNvPr id="11" name="Выноска со стрелкой влево 10"/>
          <p:cNvSpPr/>
          <p:nvPr/>
        </p:nvSpPr>
        <p:spPr>
          <a:xfrm>
            <a:off x="3357554" y="1643050"/>
            <a:ext cx="2643206" cy="500066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82096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200" b="1" dirty="0" smtClean="0">
                <a:solidFill>
                  <a:schemeClr val="tx1"/>
                </a:solidFill>
              </a:rPr>
              <a:t> замісник</a:t>
            </a:r>
            <a:endParaRPr lang="uk-UA" sz="3200" b="1" dirty="0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57620" y="2285992"/>
            <a:ext cx="2143140" cy="707886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4000" i="1" dirty="0" smtClean="0">
                <a:solidFill>
                  <a:srgbClr val="7030A0"/>
                </a:solidFill>
              </a:rPr>
              <a:t>метил</a:t>
            </a:r>
            <a:endParaRPr lang="uk-UA" sz="4000" i="1" dirty="0">
              <a:solidFill>
                <a:srgbClr val="7030A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1472" y="357166"/>
            <a:ext cx="5429288" cy="584775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3200" dirty="0" smtClean="0"/>
              <a:t> </a:t>
            </a:r>
            <a:r>
              <a:rPr lang="uk-UA" sz="3200" dirty="0" smtClean="0">
                <a:solidFill>
                  <a:srgbClr val="FF0000"/>
                </a:solidFill>
              </a:rPr>
              <a:t>1         2           3           4 </a:t>
            </a:r>
            <a:endParaRPr lang="uk-UA" sz="32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57224" y="3429000"/>
            <a:ext cx="857256" cy="707886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000" i="1" dirty="0" smtClean="0">
                <a:solidFill>
                  <a:srgbClr val="FF0000"/>
                </a:solidFill>
              </a:rPr>
              <a:t> 2</a:t>
            </a:r>
            <a:r>
              <a:rPr lang="uk-UA" sz="4000" dirty="0" smtClean="0">
                <a:solidFill>
                  <a:srgbClr val="FF0000"/>
                </a:solidFill>
              </a:rPr>
              <a:t>- </a:t>
            </a:r>
            <a:endParaRPr lang="uk-UA" sz="400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00100" y="5214950"/>
            <a:ext cx="38576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>
                <a:solidFill>
                  <a:schemeClr val="bg1"/>
                </a:solidFill>
              </a:rPr>
              <a:t> назва замісника </a:t>
            </a:r>
            <a:endParaRPr lang="uk-UA" sz="3200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00100" y="5786454"/>
            <a:ext cx="56436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 smtClean="0">
                <a:solidFill>
                  <a:schemeClr val="bg1"/>
                </a:solidFill>
              </a:rPr>
              <a:t> назва  головного ланцюга</a:t>
            </a:r>
            <a:endParaRPr lang="uk-UA" sz="3200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857884" y="2928934"/>
            <a:ext cx="26432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пишемо</a:t>
            </a:r>
            <a:endParaRPr lang="uk-UA" sz="4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714480" y="3429000"/>
            <a:ext cx="2143140" cy="707886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4000" i="1" dirty="0" smtClean="0">
                <a:solidFill>
                  <a:srgbClr val="7030A0"/>
                </a:solidFill>
              </a:rPr>
              <a:t>метил</a:t>
            </a:r>
            <a:endParaRPr lang="uk-UA" sz="4000" i="1" dirty="0">
              <a:solidFill>
                <a:srgbClr val="7030A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786182" y="3429000"/>
            <a:ext cx="1857388" cy="707886"/>
          </a:xfrm>
          <a:prstGeom prst="rect">
            <a:avLst/>
          </a:prstGeom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000" i="1" dirty="0" smtClean="0">
                <a:solidFill>
                  <a:srgbClr val="7030A0"/>
                </a:solidFill>
              </a:rPr>
              <a:t>бутан</a:t>
            </a:r>
            <a:endParaRPr lang="uk-UA" sz="4000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 animBg="1"/>
      <p:bldP spid="10" grpId="0" animBg="1"/>
      <p:bldP spid="11" grpId="0" animBg="1"/>
      <p:bldP spid="13" grpId="0" animBg="1"/>
      <p:bldP spid="14" grpId="0" animBg="1"/>
      <p:bldP spid="15" grpId="0" animBg="1"/>
      <p:bldP spid="16" grpId="0"/>
      <p:bldP spid="18" grpId="0"/>
      <p:bldP spid="17" grpId="0"/>
      <p:bldP spid="19" grpId="0" animBg="1"/>
      <p:bldP spid="2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00034" y="928670"/>
            <a:ext cx="6286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chemeClr val="bg1"/>
                </a:solidFill>
              </a:rPr>
              <a:t>Пишемо</a:t>
            </a:r>
            <a:r>
              <a:rPr lang="uk-UA" sz="3600" dirty="0" smtClean="0">
                <a:solidFill>
                  <a:srgbClr val="00FFFF"/>
                </a:solidFill>
              </a:rPr>
              <a:t>  головний ланцюг </a:t>
            </a:r>
            <a:r>
              <a:rPr lang="uk-UA" sz="3600" dirty="0" smtClean="0">
                <a:solidFill>
                  <a:schemeClr val="bg1"/>
                </a:solidFill>
              </a:rPr>
              <a:t>    </a:t>
            </a:r>
            <a:endParaRPr lang="uk-UA" sz="36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00166" y="2285992"/>
            <a:ext cx="7072362" cy="83099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800" dirty="0" smtClean="0"/>
              <a:t>С     ̶ </a:t>
            </a:r>
            <a:r>
              <a:rPr lang="uk-UA" sz="4800" dirty="0" err="1" smtClean="0"/>
              <a:t>С</a:t>
            </a:r>
            <a:r>
              <a:rPr lang="uk-UA" sz="4800" dirty="0" smtClean="0"/>
              <a:t>     ̶ </a:t>
            </a:r>
            <a:r>
              <a:rPr lang="uk-UA" sz="4800" dirty="0" err="1" smtClean="0"/>
              <a:t>С</a:t>
            </a:r>
            <a:r>
              <a:rPr lang="uk-UA" sz="4800" dirty="0" smtClean="0"/>
              <a:t>    ̶ </a:t>
            </a:r>
            <a:r>
              <a:rPr lang="uk-UA" sz="4800" dirty="0" err="1" smtClean="0"/>
              <a:t>С</a:t>
            </a:r>
            <a:r>
              <a:rPr lang="uk-UA" sz="4800" dirty="0" smtClean="0"/>
              <a:t>     ̶ </a:t>
            </a:r>
            <a:r>
              <a:rPr lang="uk-UA" sz="4800" dirty="0" err="1" smtClean="0"/>
              <a:t>С</a:t>
            </a:r>
            <a:endParaRPr lang="uk-UA" sz="4800" baseline="-25000" dirty="0"/>
          </a:p>
        </p:txBody>
      </p:sp>
      <p:sp>
        <p:nvSpPr>
          <p:cNvPr id="8" name="TextBox 7"/>
          <p:cNvSpPr txBox="1"/>
          <p:nvPr/>
        </p:nvSpPr>
        <p:spPr>
          <a:xfrm>
            <a:off x="4429124" y="3000372"/>
            <a:ext cx="1214446" cy="156966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800" dirty="0" smtClean="0"/>
              <a:t> </a:t>
            </a:r>
            <a:r>
              <a:rPr lang="el-GR" sz="4800" dirty="0" smtClean="0"/>
              <a:t>Ι</a:t>
            </a:r>
            <a:r>
              <a:rPr lang="uk-UA" sz="4800" dirty="0" smtClean="0"/>
              <a:t/>
            </a:r>
            <a:br>
              <a:rPr lang="uk-UA" sz="4800" dirty="0" smtClean="0"/>
            </a:br>
            <a:r>
              <a:rPr lang="uk-UA" sz="4800" dirty="0" smtClean="0"/>
              <a:t>С</a:t>
            </a:r>
            <a:endParaRPr lang="uk-UA" sz="4800" baseline="-25000" dirty="0"/>
          </a:p>
        </p:txBody>
      </p:sp>
      <p:sp>
        <p:nvSpPr>
          <p:cNvPr id="11" name="Выноска со стрелкой влево 10"/>
          <p:cNvSpPr/>
          <p:nvPr/>
        </p:nvSpPr>
        <p:spPr>
          <a:xfrm>
            <a:off x="5643570" y="3786190"/>
            <a:ext cx="2643206" cy="642942"/>
          </a:xfrm>
          <a:prstGeom prst="leftArrowCallout">
            <a:avLst>
              <a:gd name="adj1" fmla="val 25000"/>
              <a:gd name="adj2" fmla="val 25000"/>
              <a:gd name="adj3" fmla="val 25000"/>
              <a:gd name="adj4" fmla="val 82096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200" b="1" dirty="0" smtClean="0">
                <a:solidFill>
                  <a:schemeClr val="tx1"/>
                </a:solidFill>
              </a:rPr>
              <a:t> замісник</a:t>
            </a:r>
            <a:endParaRPr lang="uk-UA" sz="3200" b="1" dirty="0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1472" y="3286124"/>
            <a:ext cx="3500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rgbClr val="00FFFF"/>
                </a:solidFill>
              </a:rPr>
              <a:t> </a:t>
            </a:r>
            <a:r>
              <a:rPr lang="uk-UA" sz="3600" dirty="0" smtClean="0">
                <a:solidFill>
                  <a:schemeClr val="bg1"/>
                </a:solidFill>
              </a:rPr>
              <a:t>пронумеруємо    </a:t>
            </a:r>
            <a:endParaRPr lang="uk-UA" sz="360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00166" y="1714489"/>
            <a:ext cx="7072362" cy="642942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3600" dirty="0" smtClean="0"/>
              <a:t> </a:t>
            </a:r>
            <a:r>
              <a:rPr lang="uk-UA" sz="3600" dirty="0" smtClean="0">
                <a:solidFill>
                  <a:srgbClr val="FF0000"/>
                </a:solidFill>
              </a:rPr>
              <a:t>1         2      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uk-UA" sz="3600" dirty="0" smtClean="0">
                <a:solidFill>
                  <a:srgbClr val="FF0000"/>
                </a:solidFill>
              </a:rPr>
              <a:t>  3        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uk-UA" sz="3600" dirty="0" smtClean="0">
                <a:solidFill>
                  <a:srgbClr val="FF0000"/>
                </a:solidFill>
              </a:rPr>
              <a:t> 4         5 </a:t>
            </a:r>
            <a:endParaRPr lang="uk-UA" sz="36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7158" y="500042"/>
            <a:ext cx="8501122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2400" b="1" dirty="0" smtClean="0">
                <a:solidFill>
                  <a:srgbClr val="FF0000"/>
                </a:solidFill>
              </a:rPr>
              <a:t>Завдання: </a:t>
            </a:r>
            <a:r>
              <a:rPr lang="uk-UA" sz="2400" b="1" dirty="0" smtClean="0"/>
              <a:t>складіть формулу речовини за назвою</a:t>
            </a:r>
            <a:endParaRPr lang="uk-UA" sz="2400" b="1" dirty="0">
              <a:solidFill>
                <a:srgbClr val="7030A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857884" y="428604"/>
            <a:ext cx="2928958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2800" b="1" dirty="0" smtClean="0">
                <a:solidFill>
                  <a:srgbClr val="7030A0"/>
                </a:solidFill>
              </a:rPr>
              <a:t>3-метил</a:t>
            </a:r>
            <a:r>
              <a:rPr lang="uk-UA" sz="2800" b="1" dirty="0" smtClean="0">
                <a:solidFill>
                  <a:srgbClr val="FF0000"/>
                </a:solidFill>
              </a:rPr>
              <a:t>пентан</a:t>
            </a:r>
            <a:endParaRPr lang="uk-UA" sz="2800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928794" y="2285992"/>
            <a:ext cx="857256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800" dirty="0" smtClean="0">
                <a:solidFill>
                  <a:srgbClr val="5400A8"/>
                </a:solidFill>
              </a:rPr>
              <a:t>Н</a:t>
            </a:r>
            <a:r>
              <a:rPr lang="uk-UA" sz="4800" baseline="-25000" dirty="0" smtClean="0">
                <a:solidFill>
                  <a:srgbClr val="5400A8"/>
                </a:solidFill>
              </a:rPr>
              <a:t>3</a:t>
            </a:r>
            <a:endParaRPr lang="uk-UA" sz="4800" baseline="-25000" dirty="0">
              <a:solidFill>
                <a:srgbClr val="5400A8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357554" y="2285992"/>
            <a:ext cx="928694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800" dirty="0" smtClean="0">
                <a:solidFill>
                  <a:srgbClr val="5400A8"/>
                </a:solidFill>
              </a:rPr>
              <a:t>Н</a:t>
            </a:r>
            <a:r>
              <a:rPr lang="uk-UA" sz="4800" baseline="-25000" dirty="0" smtClean="0">
                <a:solidFill>
                  <a:srgbClr val="5400A8"/>
                </a:solidFill>
              </a:rPr>
              <a:t>2</a:t>
            </a:r>
            <a:endParaRPr lang="uk-UA" sz="4800" baseline="-25000" dirty="0">
              <a:solidFill>
                <a:srgbClr val="5400A8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857752" y="2285992"/>
            <a:ext cx="857256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800" dirty="0" smtClean="0">
                <a:solidFill>
                  <a:srgbClr val="5400A8"/>
                </a:solidFill>
              </a:rPr>
              <a:t>Н</a:t>
            </a:r>
            <a:endParaRPr lang="uk-UA" sz="4800" baseline="-25000" dirty="0">
              <a:solidFill>
                <a:srgbClr val="5400A8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71472" y="4000504"/>
            <a:ext cx="30718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dirty="0" smtClean="0">
                <a:solidFill>
                  <a:srgbClr val="00FFFF"/>
                </a:solidFill>
              </a:rPr>
              <a:t> </a:t>
            </a:r>
            <a:r>
              <a:rPr lang="uk-UA" sz="3600" dirty="0" smtClean="0">
                <a:solidFill>
                  <a:schemeClr val="bg1"/>
                </a:solidFill>
              </a:rPr>
              <a:t>приєднуємо </a:t>
            </a:r>
            <a:r>
              <a:rPr lang="uk-UA" sz="3600" b="1" dirty="0" smtClean="0">
                <a:solidFill>
                  <a:srgbClr val="FF66CC"/>
                </a:solidFill>
              </a:rPr>
              <a:t>замісник</a:t>
            </a:r>
            <a:r>
              <a:rPr lang="uk-UA" sz="3600" dirty="0" smtClean="0">
                <a:solidFill>
                  <a:srgbClr val="FF66CC"/>
                </a:solidFill>
              </a:rPr>
              <a:t>  </a:t>
            </a:r>
            <a:r>
              <a:rPr lang="uk-UA" sz="3600" dirty="0" smtClean="0">
                <a:solidFill>
                  <a:schemeClr val="bg1"/>
                </a:solidFill>
              </a:rPr>
              <a:t>  </a:t>
            </a:r>
            <a:endParaRPr lang="uk-UA" sz="3600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71472" y="5214950"/>
            <a:ext cx="37147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chemeClr val="bg1"/>
                </a:solidFill>
              </a:rPr>
              <a:t> дописуємо атоми Гідрогену  </a:t>
            </a:r>
            <a:endParaRPr lang="uk-UA" sz="3600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143636" y="2285992"/>
            <a:ext cx="928694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800" dirty="0" smtClean="0">
                <a:solidFill>
                  <a:srgbClr val="5400A8"/>
                </a:solidFill>
              </a:rPr>
              <a:t>Н</a:t>
            </a:r>
            <a:r>
              <a:rPr lang="uk-UA" sz="4800" baseline="-25000" dirty="0" smtClean="0">
                <a:solidFill>
                  <a:srgbClr val="5400A8"/>
                </a:solidFill>
              </a:rPr>
              <a:t>2</a:t>
            </a:r>
            <a:endParaRPr lang="uk-UA" sz="4800" baseline="-25000" dirty="0">
              <a:solidFill>
                <a:srgbClr val="5400A8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643834" y="2285992"/>
            <a:ext cx="857256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800" dirty="0" smtClean="0">
                <a:solidFill>
                  <a:srgbClr val="5400A8"/>
                </a:solidFill>
              </a:rPr>
              <a:t>Н</a:t>
            </a:r>
            <a:r>
              <a:rPr lang="uk-UA" sz="4800" baseline="-25000" dirty="0" smtClean="0">
                <a:solidFill>
                  <a:srgbClr val="5400A8"/>
                </a:solidFill>
              </a:rPr>
              <a:t>3</a:t>
            </a:r>
            <a:endParaRPr lang="uk-UA" sz="4800" baseline="-25000" dirty="0">
              <a:solidFill>
                <a:srgbClr val="5400A8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857752" y="3714752"/>
            <a:ext cx="857256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800" dirty="0" smtClean="0">
                <a:solidFill>
                  <a:srgbClr val="5400A8"/>
                </a:solidFill>
              </a:rPr>
              <a:t>Н</a:t>
            </a:r>
            <a:r>
              <a:rPr lang="uk-UA" sz="4800" baseline="-25000" dirty="0" smtClean="0">
                <a:solidFill>
                  <a:srgbClr val="5400A8"/>
                </a:solidFill>
              </a:rPr>
              <a:t>3</a:t>
            </a:r>
            <a:endParaRPr lang="uk-UA" sz="4800" baseline="-25000" dirty="0">
              <a:solidFill>
                <a:srgbClr val="5400A8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357686" y="5214950"/>
            <a:ext cx="35004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rgbClr val="FFFF00"/>
                </a:solidFill>
              </a:rPr>
              <a:t>валентність Карбону  ̶   </a:t>
            </a:r>
            <a:r>
              <a:rPr lang="en-US" sz="3600" dirty="0" smtClean="0">
                <a:solidFill>
                  <a:srgbClr val="FFFF00"/>
                </a:solidFill>
              </a:rPr>
              <a:t>IV</a:t>
            </a:r>
            <a:r>
              <a:rPr lang="uk-UA" sz="3600" dirty="0" smtClean="0">
                <a:solidFill>
                  <a:srgbClr val="FFFF00"/>
                </a:solidFill>
              </a:rPr>
              <a:t>  </a:t>
            </a:r>
            <a:endParaRPr lang="uk-UA" sz="3600" dirty="0">
              <a:solidFill>
                <a:srgbClr val="FFFF0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357950" y="1000108"/>
            <a:ext cx="776294" cy="642942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3600" dirty="0" smtClean="0"/>
              <a:t> </a:t>
            </a:r>
            <a:r>
              <a:rPr lang="uk-UA" sz="3600" dirty="0" smtClean="0">
                <a:solidFill>
                  <a:srgbClr val="FF0000"/>
                </a:solidFill>
              </a:rPr>
              <a:t>1</a:t>
            </a:r>
            <a:endParaRPr lang="uk-UA" sz="3600" dirty="0">
              <a:solidFill>
                <a:srgbClr val="FF00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643834" y="1000108"/>
            <a:ext cx="776294" cy="642942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3600" dirty="0" smtClean="0"/>
              <a:t> </a:t>
            </a:r>
            <a:r>
              <a:rPr lang="en-US" sz="3600" dirty="0" smtClean="0">
                <a:solidFill>
                  <a:srgbClr val="FF0000"/>
                </a:solidFill>
              </a:rPr>
              <a:t>5</a:t>
            </a:r>
            <a:endParaRPr lang="uk-UA" sz="3600" dirty="0">
              <a:solidFill>
                <a:srgbClr val="FF0000"/>
              </a:solidFill>
            </a:endParaRPr>
          </a:p>
        </p:txBody>
      </p:sp>
      <p:pic>
        <p:nvPicPr>
          <p:cNvPr id="29" name="Picture 2" descr="C:\Users\Олександр\Desktop\Image 13.png"/>
          <p:cNvPicPr>
            <a:picLocks noChangeAspect="1" noChangeArrowheads="1"/>
          </p:cNvPicPr>
          <p:nvPr/>
        </p:nvPicPr>
        <p:blipFill>
          <a:blip r:embed="rId3"/>
          <a:srcRect l="18750" t="21753" r="21875" b="23864"/>
          <a:stretch>
            <a:fillRect/>
          </a:stretch>
        </p:blipFill>
        <p:spPr bwMode="auto">
          <a:xfrm>
            <a:off x="7500958" y="5143512"/>
            <a:ext cx="1214446" cy="1278364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 animBg="1"/>
      <p:bldP spid="8" grpId="0" animBg="1"/>
      <p:bldP spid="11" grpId="0" animBg="1"/>
      <p:bldP spid="12" grpId="0"/>
      <p:bldP spid="14" grpId="0" animBg="1"/>
      <p:bldP spid="15" grpId="0" animBg="1"/>
      <p:bldP spid="16" grpId="0" animBg="1"/>
      <p:bldP spid="17" grpId="0"/>
      <p:bldP spid="18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 animBg="1"/>
      <p:bldP spid="2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81B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14480" y="0"/>
            <a:ext cx="44978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Ключова</a:t>
            </a:r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54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ідея</a:t>
            </a:r>
            <a:endParaRPr lang="ru-RU" sz="5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142984"/>
            <a:ext cx="9144000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68288" indent="177800"/>
            <a:r>
              <a:rPr lang="uk-UA" sz="3600" dirty="0" smtClean="0"/>
              <a:t>Для кожного класу органічних сполук характерний свій гомологічний ряд. Склад сполук цього класу відображає загальна формула</a:t>
            </a:r>
            <a:endParaRPr lang="uk-UA" sz="3600" dirty="0"/>
          </a:p>
        </p:txBody>
      </p:sp>
      <p:sp>
        <p:nvSpPr>
          <p:cNvPr id="4" name="TextBox 3"/>
          <p:cNvSpPr txBox="1"/>
          <p:nvPr/>
        </p:nvSpPr>
        <p:spPr>
          <a:xfrm>
            <a:off x="0" y="4000504"/>
            <a:ext cx="914400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3600" dirty="0" smtClean="0"/>
              <a:t>Напишіть загальну формулу для алк</a:t>
            </a:r>
            <a:r>
              <a:rPr lang="uk-UA" sz="3600" dirty="0" smtClean="0">
                <a:solidFill>
                  <a:srgbClr val="FF0000"/>
                </a:solidFill>
              </a:rPr>
              <a:t>ан</a:t>
            </a:r>
            <a:r>
              <a:rPr lang="uk-UA" sz="3600" dirty="0" smtClean="0"/>
              <a:t>ів</a:t>
            </a:r>
            <a:endParaRPr lang="uk-UA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5429256" y="5286388"/>
            <a:ext cx="3214710" cy="1107996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6600" dirty="0" smtClean="0"/>
              <a:t>С</a:t>
            </a:r>
            <a:r>
              <a:rPr lang="en-US" sz="6600" baseline="-25000" dirty="0" smtClean="0">
                <a:solidFill>
                  <a:srgbClr val="FF0000"/>
                </a:solidFill>
              </a:rPr>
              <a:t>n</a:t>
            </a:r>
            <a:r>
              <a:rPr lang="uk-UA" sz="6600" dirty="0" smtClean="0"/>
              <a:t>Н</a:t>
            </a:r>
            <a:r>
              <a:rPr lang="en-US" sz="6600" baseline="-25000" dirty="0" smtClean="0">
                <a:solidFill>
                  <a:srgbClr val="FF0000"/>
                </a:solidFill>
              </a:rPr>
              <a:t>2n+2</a:t>
            </a:r>
            <a:endParaRPr lang="uk-UA" sz="6600" baseline="-25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ordArt 6"/>
          <p:cNvSpPr>
            <a:spLocks noChangeArrowheads="1" noChangeShapeType="1" noTextEdit="1"/>
          </p:cNvSpPr>
          <p:nvPr/>
        </p:nvSpPr>
        <p:spPr bwMode="auto">
          <a:xfrm>
            <a:off x="857224" y="0"/>
            <a:ext cx="7429552" cy="70487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uk-UA" sz="3600" kern="10" dirty="0">
                <a:ln w="9525">
                  <a:noFill/>
                  <a:round/>
                  <a:headEnd/>
                  <a:tailEnd/>
                </a:ln>
                <a:solidFill>
                  <a:srgbClr val="3305B3"/>
                </a:solidFill>
                <a:effectLst>
                  <a:outerShdw dist="45791" dir="2021404" algn="ctr" rotWithShape="0">
                    <a:srgbClr val="CCECFF"/>
                  </a:outerShdw>
                </a:effectLst>
                <a:latin typeface="Segoe Script"/>
              </a:rPr>
              <a:t>Домашнє</a:t>
            </a:r>
            <a:r>
              <a:rPr lang="uk-UA" sz="3600" kern="10" dirty="0">
                <a:ln w="9525">
                  <a:noFill/>
                  <a:round/>
                  <a:headEnd/>
                  <a:tailEnd/>
                </a:ln>
                <a:solidFill>
                  <a:srgbClr val="0033CC"/>
                </a:solidFill>
                <a:effectLst>
                  <a:outerShdw dist="45791" dir="2021404" algn="ctr" rotWithShape="0">
                    <a:srgbClr val="CCECFF"/>
                  </a:outerShdw>
                </a:effectLst>
                <a:latin typeface="Segoe Script"/>
              </a:rPr>
              <a:t> </a:t>
            </a:r>
            <a:r>
              <a:rPr lang="uk-UA" sz="3600" kern="10" dirty="0">
                <a:ln w="9525">
                  <a:noFill/>
                  <a:round/>
                  <a:headEnd/>
                  <a:tailEnd/>
                </a:ln>
                <a:solidFill>
                  <a:srgbClr val="3305B3"/>
                </a:solidFill>
                <a:effectLst>
                  <a:outerShdw dist="45791" dir="2021404" algn="ctr" rotWithShape="0">
                    <a:srgbClr val="CCECFF"/>
                  </a:outerShdw>
                </a:effectLst>
                <a:latin typeface="Segoe Script"/>
              </a:rPr>
              <a:t>завдання</a:t>
            </a:r>
          </a:p>
        </p:txBody>
      </p:sp>
      <p:pic>
        <p:nvPicPr>
          <p:cNvPr id="1026" name="Picture 2" descr="C:\Users\Олександр\Desktop\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357298"/>
            <a:ext cx="3071834" cy="192882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85720" y="4286256"/>
            <a:ext cx="3500462" cy="646331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3600" b="1" dirty="0" smtClean="0"/>
              <a:t>СН</a:t>
            </a:r>
            <a:r>
              <a:rPr lang="uk-UA" sz="3600" b="1" baseline="-25000" dirty="0" smtClean="0"/>
              <a:t>3 </a:t>
            </a:r>
            <a:r>
              <a:rPr lang="uk-UA" sz="3600" b="1" dirty="0" smtClean="0"/>
              <a:t> ̶ СН</a:t>
            </a:r>
            <a:r>
              <a:rPr lang="uk-UA" sz="3600" b="1" baseline="-25000" dirty="0" smtClean="0"/>
              <a:t>2 </a:t>
            </a:r>
            <a:r>
              <a:rPr lang="uk-UA" sz="3600" b="1" dirty="0" smtClean="0"/>
              <a:t> ̶ СН</a:t>
            </a:r>
            <a:r>
              <a:rPr lang="uk-UA" sz="3600" b="1" baseline="-25000" dirty="0" smtClean="0"/>
              <a:t>3</a:t>
            </a:r>
            <a:endParaRPr lang="uk-UA" sz="3600" b="1" baseline="-25000" dirty="0"/>
          </a:p>
        </p:txBody>
      </p:sp>
      <p:sp>
        <p:nvSpPr>
          <p:cNvPr id="8" name="TextBox 7"/>
          <p:cNvSpPr txBox="1"/>
          <p:nvPr/>
        </p:nvSpPr>
        <p:spPr>
          <a:xfrm>
            <a:off x="500034" y="5929330"/>
            <a:ext cx="2286016" cy="830997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800" dirty="0" smtClean="0">
                <a:solidFill>
                  <a:srgbClr val="FF0000"/>
                </a:solidFill>
              </a:rPr>
              <a:t>проп</a:t>
            </a:r>
            <a:r>
              <a:rPr lang="uk-UA" sz="4800" dirty="0" smtClean="0">
                <a:solidFill>
                  <a:srgbClr val="7030A0"/>
                </a:solidFill>
              </a:rPr>
              <a:t>ан</a:t>
            </a:r>
            <a:endParaRPr lang="uk-UA" sz="4800" dirty="0">
              <a:solidFill>
                <a:srgbClr val="7030A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5720" y="3571876"/>
            <a:ext cx="3500462" cy="646331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3600" dirty="0" smtClean="0"/>
              <a:t> </a:t>
            </a:r>
            <a:r>
              <a:rPr lang="uk-UA" sz="3600" dirty="0" smtClean="0">
                <a:solidFill>
                  <a:srgbClr val="FF0000"/>
                </a:solidFill>
              </a:rPr>
              <a:t>1       2        3    </a:t>
            </a:r>
            <a:endParaRPr lang="uk-UA" sz="36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034" y="5000636"/>
            <a:ext cx="2286016" cy="83099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800" dirty="0" smtClean="0"/>
              <a:t>С</a:t>
            </a:r>
            <a:r>
              <a:rPr lang="uk-UA" sz="4800" baseline="-25000" dirty="0" smtClean="0">
                <a:solidFill>
                  <a:srgbClr val="FF0000"/>
                </a:solidFill>
              </a:rPr>
              <a:t>3</a:t>
            </a:r>
            <a:r>
              <a:rPr lang="uk-UA" sz="4800" dirty="0" smtClean="0"/>
              <a:t>Н</a:t>
            </a:r>
            <a:r>
              <a:rPr lang="uk-UA" sz="4800" baseline="-25000" dirty="0" smtClean="0"/>
              <a:t>8</a:t>
            </a:r>
            <a:endParaRPr lang="uk-UA" sz="4800" baseline="-25000" dirty="0"/>
          </a:p>
        </p:txBody>
      </p:sp>
      <p:pic>
        <p:nvPicPr>
          <p:cNvPr id="11" name="Picture 2" descr="C:\Users\Олександр\Desktop\Image 13.png"/>
          <p:cNvPicPr>
            <a:picLocks noChangeAspect="1" noChangeArrowheads="1"/>
          </p:cNvPicPr>
          <p:nvPr/>
        </p:nvPicPr>
        <p:blipFill>
          <a:blip r:embed="rId3"/>
          <a:srcRect r="21875"/>
          <a:stretch>
            <a:fillRect/>
          </a:stretch>
        </p:blipFill>
        <p:spPr bwMode="auto">
          <a:xfrm>
            <a:off x="4214810" y="1357298"/>
            <a:ext cx="1428792" cy="2000264"/>
          </a:xfrm>
          <a:prstGeom prst="rect">
            <a:avLst/>
          </a:prstGeom>
          <a:noFill/>
        </p:spPr>
      </p:pic>
      <p:pic>
        <p:nvPicPr>
          <p:cNvPr id="12" name="Picture 3" descr="C:\Users\Олександр\Desktop\Image1 4.png"/>
          <p:cNvPicPr>
            <a:picLocks noChangeAspect="1" noChangeArrowheads="1"/>
          </p:cNvPicPr>
          <p:nvPr/>
        </p:nvPicPr>
        <p:blipFill>
          <a:blip r:embed="rId4"/>
          <a:srcRect l="9649"/>
          <a:stretch>
            <a:fillRect/>
          </a:stretch>
        </p:blipFill>
        <p:spPr bwMode="auto">
          <a:xfrm>
            <a:off x="5643570" y="1357298"/>
            <a:ext cx="519105" cy="2000264"/>
          </a:xfrm>
          <a:prstGeom prst="rect">
            <a:avLst/>
          </a:prstGeom>
          <a:noFill/>
        </p:spPr>
      </p:pic>
      <p:pic>
        <p:nvPicPr>
          <p:cNvPr id="13" name="Picture 2" descr="C:\Users\Олександр\Desktop\Image 13.png"/>
          <p:cNvPicPr>
            <a:picLocks noChangeAspect="1" noChangeArrowheads="1"/>
          </p:cNvPicPr>
          <p:nvPr/>
        </p:nvPicPr>
        <p:blipFill>
          <a:blip r:embed="rId3"/>
          <a:srcRect l="18751" r="38281"/>
          <a:stretch>
            <a:fillRect/>
          </a:stretch>
        </p:blipFill>
        <p:spPr bwMode="auto">
          <a:xfrm>
            <a:off x="6143636" y="1357298"/>
            <a:ext cx="785818" cy="2000263"/>
          </a:xfrm>
          <a:prstGeom prst="rect">
            <a:avLst/>
          </a:prstGeom>
          <a:noFill/>
        </p:spPr>
      </p:pic>
      <p:pic>
        <p:nvPicPr>
          <p:cNvPr id="14" name="Picture 2" descr="C:\Users\Олександр\Desktop\Image 13.png"/>
          <p:cNvPicPr>
            <a:picLocks noChangeAspect="1" noChangeArrowheads="1"/>
          </p:cNvPicPr>
          <p:nvPr/>
        </p:nvPicPr>
        <p:blipFill>
          <a:blip r:embed="rId3"/>
          <a:srcRect l="18751"/>
          <a:stretch>
            <a:fillRect/>
          </a:stretch>
        </p:blipFill>
        <p:spPr bwMode="auto">
          <a:xfrm>
            <a:off x="6929454" y="1357298"/>
            <a:ext cx="1485918" cy="2000264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4071934" y="4286256"/>
            <a:ext cx="4572032" cy="646331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3600" b="1" dirty="0" smtClean="0"/>
              <a:t>СН</a:t>
            </a:r>
            <a:r>
              <a:rPr lang="uk-UA" sz="3600" b="1" baseline="-25000" dirty="0" smtClean="0"/>
              <a:t>3 </a:t>
            </a:r>
            <a:r>
              <a:rPr lang="uk-UA" sz="3600" b="1" dirty="0" smtClean="0"/>
              <a:t> ̶ СН</a:t>
            </a:r>
            <a:r>
              <a:rPr lang="uk-UA" sz="3600" b="1" baseline="-25000" dirty="0" smtClean="0"/>
              <a:t>2 </a:t>
            </a:r>
            <a:r>
              <a:rPr lang="uk-UA" sz="3600" b="1" dirty="0" smtClean="0"/>
              <a:t> ̶ </a:t>
            </a:r>
            <a:r>
              <a:rPr lang="uk-UA" sz="3600" b="1" dirty="0" err="1" smtClean="0"/>
              <a:t>СН</a:t>
            </a:r>
            <a:r>
              <a:rPr lang="uk-UA" sz="3600" b="1" baseline="-25000" dirty="0" err="1" smtClean="0"/>
              <a:t>2</a:t>
            </a:r>
            <a:r>
              <a:rPr lang="uk-UA" sz="3600" b="1" baseline="-25000" dirty="0" smtClean="0"/>
              <a:t> </a:t>
            </a:r>
            <a:r>
              <a:rPr lang="uk-UA" sz="3600" b="1" dirty="0" smtClean="0"/>
              <a:t> ̶ СН</a:t>
            </a:r>
            <a:r>
              <a:rPr lang="uk-UA" sz="3600" b="1" baseline="-25000" dirty="0" smtClean="0"/>
              <a:t>3</a:t>
            </a:r>
            <a:endParaRPr lang="uk-UA" sz="3600" b="1" baseline="-25000" dirty="0"/>
          </a:p>
        </p:txBody>
      </p:sp>
      <p:sp>
        <p:nvSpPr>
          <p:cNvPr id="17" name="TextBox 16"/>
          <p:cNvSpPr txBox="1"/>
          <p:nvPr/>
        </p:nvSpPr>
        <p:spPr>
          <a:xfrm>
            <a:off x="4071934" y="3571876"/>
            <a:ext cx="4572032" cy="646331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3600" dirty="0" smtClean="0"/>
              <a:t> </a:t>
            </a:r>
            <a:r>
              <a:rPr lang="uk-UA" sz="3600" dirty="0" smtClean="0">
                <a:solidFill>
                  <a:srgbClr val="FF0000"/>
                </a:solidFill>
              </a:rPr>
              <a:t>1       2        3       4    </a:t>
            </a:r>
            <a:endParaRPr lang="uk-UA" sz="360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357818" y="5072074"/>
            <a:ext cx="1785950" cy="83099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800" dirty="0" smtClean="0"/>
              <a:t>С</a:t>
            </a:r>
            <a:r>
              <a:rPr lang="uk-UA" sz="4800" baseline="-25000" dirty="0" smtClean="0">
                <a:solidFill>
                  <a:srgbClr val="FF0000"/>
                </a:solidFill>
              </a:rPr>
              <a:t>4</a:t>
            </a:r>
            <a:r>
              <a:rPr lang="uk-UA" sz="4800" dirty="0" smtClean="0"/>
              <a:t>Н</a:t>
            </a:r>
            <a:r>
              <a:rPr lang="uk-UA" sz="4800" baseline="-25000" dirty="0" smtClean="0"/>
              <a:t>10</a:t>
            </a:r>
            <a:endParaRPr lang="uk-UA" sz="4800" baseline="-25000" dirty="0"/>
          </a:p>
        </p:txBody>
      </p:sp>
      <p:sp>
        <p:nvSpPr>
          <p:cNvPr id="19" name="TextBox 18"/>
          <p:cNvSpPr txBox="1"/>
          <p:nvPr/>
        </p:nvSpPr>
        <p:spPr>
          <a:xfrm>
            <a:off x="5357818" y="5997379"/>
            <a:ext cx="1785950" cy="769441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4400" dirty="0" smtClean="0">
                <a:solidFill>
                  <a:srgbClr val="FF0000"/>
                </a:solidFill>
              </a:rPr>
              <a:t>бут</a:t>
            </a:r>
            <a:r>
              <a:rPr lang="uk-UA" sz="4400" dirty="0" smtClean="0">
                <a:solidFill>
                  <a:srgbClr val="7030A0"/>
                </a:solidFill>
              </a:rPr>
              <a:t>ан</a:t>
            </a:r>
            <a:endParaRPr lang="uk-UA" sz="4400" dirty="0">
              <a:solidFill>
                <a:srgbClr val="7030A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714356"/>
            <a:ext cx="9144000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 </a:t>
            </a:r>
            <a:r>
              <a:rPr lang="uk-UA" sz="2800" dirty="0" smtClean="0"/>
              <a:t>Назвіть речовину за структурними формулами   </a:t>
            </a:r>
            <a:endParaRPr lang="uk-UA" sz="280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  <p:bldP spid="8" grpId="0" animBg="1"/>
      <p:bldP spid="9" grpId="0" animBg="1"/>
      <p:bldP spid="10" grpId="0" animBg="1"/>
      <p:bldP spid="15" grpId="0" animBg="1"/>
      <p:bldP spid="17" grpId="0" animBg="1"/>
      <p:bldP spid="18" grpId="0" animBg="1"/>
      <p:bldP spid="19" grpId="0" animBg="1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81B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285728"/>
            <a:ext cx="8286776" cy="138499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2800" dirty="0" smtClean="0"/>
              <a:t>Найпростіші органічні речовин</a:t>
            </a:r>
            <a:r>
              <a:rPr lang="en-US" sz="2800" dirty="0" smtClean="0"/>
              <a:t> </a:t>
            </a:r>
            <a:r>
              <a:rPr lang="uk-UA" sz="2800" dirty="0" smtClean="0"/>
              <a:t> </a:t>
            </a:r>
            <a:r>
              <a:rPr lang="uk-UA" sz="2800" dirty="0" smtClean="0">
                <a:latin typeface="Arial"/>
                <a:cs typeface="Arial"/>
              </a:rPr>
              <a:t>̶  </a:t>
            </a:r>
            <a:r>
              <a:rPr lang="uk-UA" sz="2800" i="1" dirty="0" smtClean="0">
                <a:solidFill>
                  <a:srgbClr val="FF0000"/>
                </a:solidFill>
              </a:rPr>
              <a:t>вуглеводні, </a:t>
            </a:r>
            <a:r>
              <a:rPr lang="uk-UA" sz="2800" i="1" dirty="0" smtClean="0">
                <a:solidFill>
                  <a:srgbClr val="FFFF00"/>
                </a:solidFill>
              </a:rPr>
              <a:t> </a:t>
            </a:r>
            <a:r>
              <a:rPr lang="uk-UA" sz="2800" dirty="0" smtClean="0"/>
              <a:t>які складаються з атомів тільки двох елементів:</a:t>
            </a:r>
            <a:r>
              <a:rPr lang="uk-UA" sz="2800" i="1" dirty="0" smtClean="0"/>
              <a:t> </a:t>
            </a:r>
            <a:r>
              <a:rPr lang="uk-UA" sz="2800" i="1" dirty="0" smtClean="0">
                <a:solidFill>
                  <a:srgbClr val="FF0000"/>
                </a:solidFill>
              </a:rPr>
              <a:t>Карбону і Гідрогену</a:t>
            </a:r>
            <a:endParaRPr lang="uk-UA" sz="2800" i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7158" y="2000240"/>
            <a:ext cx="8358246" cy="95410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2800" dirty="0" smtClean="0">
                <a:solidFill>
                  <a:schemeClr val="bg1"/>
                </a:solidFill>
              </a:rPr>
              <a:t> </a:t>
            </a:r>
            <a:r>
              <a:rPr lang="uk-UA" sz="2800" dirty="0" smtClean="0"/>
              <a:t>Серед вуглеводнів найпростішими сполуками є </a:t>
            </a:r>
            <a:r>
              <a:rPr lang="uk-UA" sz="2800" i="1" dirty="0" smtClean="0">
                <a:solidFill>
                  <a:srgbClr val="FF0000"/>
                </a:solidFill>
              </a:rPr>
              <a:t>насичені вуглеводні</a:t>
            </a:r>
            <a:r>
              <a:rPr lang="uk-UA" sz="2800" dirty="0" smtClean="0">
                <a:solidFill>
                  <a:srgbClr val="FF0000"/>
                </a:solidFill>
              </a:rPr>
              <a:t>,</a:t>
            </a:r>
            <a:r>
              <a:rPr lang="uk-UA" sz="2800" dirty="0" smtClean="0"/>
              <a:t> або</a:t>
            </a:r>
            <a:r>
              <a:rPr lang="uk-UA" sz="2800" dirty="0" smtClean="0">
                <a:solidFill>
                  <a:schemeClr val="bg1"/>
                </a:solidFill>
              </a:rPr>
              <a:t> </a:t>
            </a:r>
            <a:r>
              <a:rPr lang="uk-UA" sz="2800" i="1" dirty="0" smtClean="0">
                <a:solidFill>
                  <a:srgbClr val="FF0000"/>
                </a:solidFill>
              </a:rPr>
              <a:t>алкани</a:t>
            </a:r>
            <a:endParaRPr lang="uk-UA" sz="2800" i="1" dirty="0">
              <a:solidFill>
                <a:srgbClr val="FF0000"/>
              </a:solidFill>
            </a:endParaRPr>
          </a:p>
        </p:txBody>
      </p: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4857752" y="1214422"/>
            <a:ext cx="714380" cy="714380"/>
            <a:chOff x="2109" y="3612"/>
            <a:chExt cx="227" cy="227"/>
          </a:xfrm>
        </p:grpSpPr>
        <p:sp>
          <p:nvSpPr>
            <p:cNvPr id="5" name="Oval 10"/>
            <p:cNvSpPr>
              <a:spLocks noChangeArrowheads="1"/>
            </p:cNvSpPr>
            <p:nvPr/>
          </p:nvSpPr>
          <p:spPr bwMode="gray">
            <a:xfrm>
              <a:off x="2109" y="3612"/>
              <a:ext cx="227" cy="227"/>
            </a:xfrm>
            <a:prstGeom prst="ellipse">
              <a:avLst/>
            </a:prstGeom>
            <a:gradFill rotWithShape="1">
              <a:gsLst>
                <a:gs pos="0">
                  <a:srgbClr val="FDFA6A"/>
                </a:gs>
                <a:gs pos="100000">
                  <a:srgbClr val="F7684B"/>
                </a:gs>
              </a:gsLst>
              <a:path path="shape">
                <a:fillToRect l="50000" t="50000" r="50000" b="50000"/>
              </a:path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6" name="Oval 11"/>
            <p:cNvSpPr>
              <a:spLocks noChangeArrowheads="1"/>
            </p:cNvSpPr>
            <p:nvPr/>
          </p:nvSpPr>
          <p:spPr bwMode="gray">
            <a:xfrm>
              <a:off x="2122" y="3650"/>
              <a:ext cx="141" cy="142"/>
            </a:xfrm>
            <a:prstGeom prst="ellipse">
              <a:avLst/>
            </a:prstGeom>
            <a:solidFill>
              <a:srgbClr val="CCFFFF">
                <a:alpha val="0"/>
              </a:srgbClr>
            </a:soli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de-DE" sz="3600" dirty="0">
                  <a:solidFill>
                    <a:schemeClr val="bg1"/>
                  </a:solidFill>
                </a:rPr>
                <a:t> </a:t>
              </a:r>
              <a:r>
                <a:rPr lang="uk-UA" sz="3600" dirty="0">
                  <a:solidFill>
                    <a:schemeClr val="bg1"/>
                  </a:solidFill>
                </a:rPr>
                <a:t>  </a:t>
              </a:r>
              <a:r>
                <a:rPr lang="de-DE" sz="3600" b="1" dirty="0"/>
                <a:t>H</a:t>
              </a:r>
              <a:endParaRPr lang="uk-UA" sz="3600" b="1" dirty="0"/>
            </a:p>
          </p:txBody>
        </p:sp>
      </p:grpSp>
      <p:grpSp>
        <p:nvGrpSpPr>
          <p:cNvPr id="7" name="Group 18"/>
          <p:cNvGrpSpPr>
            <a:grpSpLocks/>
          </p:cNvGrpSpPr>
          <p:nvPr/>
        </p:nvGrpSpPr>
        <p:grpSpPr bwMode="auto">
          <a:xfrm>
            <a:off x="3929058" y="1214422"/>
            <a:ext cx="785818" cy="714380"/>
            <a:chOff x="2109" y="3612"/>
            <a:chExt cx="227" cy="227"/>
          </a:xfrm>
        </p:grpSpPr>
        <p:sp>
          <p:nvSpPr>
            <p:cNvPr id="8" name="Oval 19"/>
            <p:cNvSpPr>
              <a:spLocks noChangeArrowheads="1"/>
            </p:cNvSpPr>
            <p:nvPr/>
          </p:nvSpPr>
          <p:spPr bwMode="gray">
            <a:xfrm>
              <a:off x="2109" y="3612"/>
              <a:ext cx="227" cy="227"/>
            </a:xfrm>
            <a:prstGeom prst="ellipse">
              <a:avLst/>
            </a:prstGeom>
            <a:gradFill rotWithShape="1">
              <a:gsLst>
                <a:gs pos="0">
                  <a:srgbClr val="FFF90D"/>
                </a:gs>
                <a:gs pos="100000">
                  <a:srgbClr val="00FF00"/>
                </a:gs>
              </a:gsLst>
              <a:path path="shape">
                <a:fillToRect l="50000" t="50000" r="50000" b="50000"/>
              </a:path>
            </a:gra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9" name="Oval 20"/>
            <p:cNvSpPr>
              <a:spLocks noChangeArrowheads="1"/>
            </p:cNvSpPr>
            <p:nvPr/>
          </p:nvSpPr>
          <p:spPr bwMode="gray">
            <a:xfrm>
              <a:off x="2130" y="3657"/>
              <a:ext cx="141" cy="142"/>
            </a:xfrm>
            <a:prstGeom prst="ellipse">
              <a:avLst/>
            </a:prstGeom>
            <a:solidFill>
              <a:srgbClr val="00CEFE">
                <a:alpha val="0"/>
              </a:srgbClr>
            </a:solidFill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uk-UA" sz="2800" b="1" dirty="0">
                  <a:solidFill>
                    <a:schemeClr val="bg1"/>
                  </a:solidFill>
                </a:rPr>
                <a:t>  </a:t>
              </a:r>
              <a:r>
                <a:rPr lang="de-DE" sz="2800" b="1" dirty="0">
                  <a:solidFill>
                    <a:schemeClr val="bg1"/>
                  </a:solidFill>
                </a:rPr>
                <a:t> </a:t>
              </a:r>
              <a:r>
                <a:rPr lang="uk-UA" sz="4000" b="1" dirty="0"/>
                <a:t>С</a:t>
              </a:r>
              <a:endParaRPr lang="uk-UA" sz="4000" b="1" baseline="-25000" dirty="0"/>
            </a:p>
          </p:txBody>
        </p:sp>
      </p:grpSp>
      <p:sp>
        <p:nvSpPr>
          <p:cNvPr id="10" name="TextBox 9"/>
          <p:cNvSpPr txBox="1"/>
          <p:nvPr/>
        </p:nvSpPr>
        <p:spPr>
          <a:xfrm>
            <a:off x="357158" y="3258451"/>
            <a:ext cx="8358246" cy="138499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2800" dirty="0" smtClean="0"/>
              <a:t> У молекулах алканів </a:t>
            </a:r>
            <a:r>
              <a:rPr lang="uk-UA" sz="2800" i="1" dirty="0" smtClean="0">
                <a:solidFill>
                  <a:srgbClr val="FF0000"/>
                </a:solidFill>
              </a:rPr>
              <a:t>атоми</a:t>
            </a:r>
            <a:r>
              <a:rPr lang="uk-UA" sz="2800" dirty="0" smtClean="0"/>
              <a:t> </a:t>
            </a:r>
            <a:r>
              <a:rPr lang="uk-UA" sz="2800" dirty="0" smtClean="0">
                <a:solidFill>
                  <a:srgbClr val="FF0000"/>
                </a:solidFill>
              </a:rPr>
              <a:t>Карбону</a:t>
            </a:r>
            <a:r>
              <a:rPr lang="uk-UA" sz="2800" dirty="0" smtClean="0">
                <a:solidFill>
                  <a:schemeClr val="bg1"/>
                </a:solidFill>
              </a:rPr>
              <a:t> </a:t>
            </a:r>
            <a:r>
              <a:rPr lang="uk-UA" sz="2800" dirty="0" smtClean="0"/>
              <a:t>зв’язані  між собою</a:t>
            </a:r>
            <a:r>
              <a:rPr lang="uk-UA" sz="2800" dirty="0" smtClean="0">
                <a:solidFill>
                  <a:schemeClr val="bg1"/>
                </a:solidFill>
              </a:rPr>
              <a:t> </a:t>
            </a:r>
            <a:r>
              <a:rPr lang="uk-UA" sz="2800" dirty="0" smtClean="0">
                <a:solidFill>
                  <a:srgbClr val="FF0000"/>
                </a:solidFill>
              </a:rPr>
              <a:t>одинарними</a:t>
            </a:r>
            <a:r>
              <a:rPr lang="uk-UA" sz="2800" dirty="0" smtClean="0">
                <a:solidFill>
                  <a:schemeClr val="bg1"/>
                </a:solidFill>
              </a:rPr>
              <a:t> </a:t>
            </a:r>
            <a:r>
              <a:rPr lang="uk-UA" sz="2800" dirty="0" smtClean="0"/>
              <a:t>зв'язками, а всі інші валентност</a:t>
            </a:r>
            <a:r>
              <a:rPr lang="uk-UA" sz="2800" dirty="0" smtClean="0">
                <a:solidFill>
                  <a:schemeClr val="tx1"/>
                </a:solidFill>
              </a:rPr>
              <a:t>і </a:t>
            </a:r>
            <a:r>
              <a:rPr lang="uk-UA" sz="2800" i="1" dirty="0" smtClean="0">
                <a:solidFill>
                  <a:srgbClr val="FF0000"/>
                </a:solidFill>
              </a:rPr>
              <a:t>насичен</a:t>
            </a:r>
            <a:r>
              <a:rPr lang="uk-UA" sz="2800" dirty="0" smtClean="0">
                <a:solidFill>
                  <a:srgbClr val="FF0000"/>
                </a:solidFill>
              </a:rPr>
              <a:t>і </a:t>
            </a:r>
            <a:r>
              <a:rPr lang="uk-UA" sz="2800" dirty="0" smtClean="0"/>
              <a:t>атомами </a:t>
            </a:r>
            <a:r>
              <a:rPr lang="uk-UA" sz="2800" dirty="0" smtClean="0">
                <a:solidFill>
                  <a:srgbClr val="FF0000"/>
                </a:solidFill>
              </a:rPr>
              <a:t>Гідрогену </a:t>
            </a:r>
            <a:endParaRPr lang="uk-UA" sz="2800" i="1" dirty="0">
              <a:solidFill>
                <a:srgbClr val="FF0000"/>
              </a:solidFill>
            </a:endParaRPr>
          </a:p>
        </p:txBody>
      </p:sp>
      <p:pic>
        <p:nvPicPr>
          <p:cNvPr id="11" name="Picture 4" descr="C:\Users\Олександр\Desktop\Image 8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86050" y="4929198"/>
            <a:ext cx="2428875" cy="1685925"/>
          </a:xfrm>
          <a:prstGeom prst="rect">
            <a:avLst/>
          </a:prstGeom>
          <a:noFill/>
        </p:spPr>
      </p:pic>
      <p:pic>
        <p:nvPicPr>
          <p:cNvPr id="13" name="Picture 2" descr="C:\Users\Олександр\Desktop\Image 6.png"/>
          <p:cNvPicPr>
            <a:picLocks noChangeAspect="1" noChangeArrowheads="1"/>
          </p:cNvPicPr>
          <p:nvPr/>
        </p:nvPicPr>
        <p:blipFill>
          <a:blip r:embed="rId4"/>
          <a:srcRect l="24039" r="42307"/>
          <a:stretch>
            <a:fillRect/>
          </a:stretch>
        </p:blipFill>
        <p:spPr bwMode="auto">
          <a:xfrm>
            <a:off x="642910" y="4857772"/>
            <a:ext cx="1500198" cy="1714500"/>
          </a:xfrm>
          <a:prstGeom prst="rect">
            <a:avLst/>
          </a:prstGeom>
          <a:noFill/>
        </p:spPr>
      </p:pic>
      <p:sp>
        <p:nvSpPr>
          <p:cNvPr id="14" name="AutoShape 2"/>
          <p:cNvSpPr>
            <a:spLocks noChangeArrowheads="1"/>
          </p:cNvSpPr>
          <p:nvPr/>
        </p:nvSpPr>
        <p:spPr bwMode="gray">
          <a:xfrm>
            <a:off x="5429256" y="4429132"/>
            <a:ext cx="2643174" cy="2428868"/>
          </a:xfrm>
          <a:prstGeom prst="irregularSeal1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uk-UA" sz="2400" b="1" dirty="0">
                <a:solidFill>
                  <a:schemeClr val="tx1"/>
                </a:solidFill>
              </a:rPr>
              <a:t> </a:t>
            </a:r>
            <a:r>
              <a:rPr lang="uk-UA" sz="3600" b="1" dirty="0" smtClean="0">
                <a:solidFill>
                  <a:srgbClr val="FF0000"/>
                </a:solidFill>
              </a:rPr>
              <a:t>§24</a:t>
            </a:r>
            <a:br>
              <a:rPr lang="uk-UA" sz="3600" b="1" dirty="0" smtClean="0">
                <a:solidFill>
                  <a:srgbClr val="FF0000"/>
                </a:solidFill>
              </a:rPr>
            </a:br>
            <a:r>
              <a:rPr lang="uk-UA" sz="3600" b="1" dirty="0" smtClean="0">
                <a:solidFill>
                  <a:schemeClr val="tx1"/>
                </a:solidFill>
              </a:rPr>
              <a:t>ст.146</a:t>
            </a:r>
            <a:endParaRPr lang="uk-UA" sz="3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 builtIn="1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10" grpId="0" animBg="1"/>
      <p:bldP spid="14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 algn="ctr"/>
            <a:r>
              <a:rPr kumimoji="0" lang="uk-UA" sz="3600" b="0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uk-UA" sz="3200" b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Запишіть</a:t>
            </a:r>
            <a:r>
              <a:rPr kumimoji="0" lang="uk-UA" sz="3200" b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формули у скороченому вигляді</a:t>
            </a:r>
            <a:endParaRPr kumimoji="0" lang="uk-UA" sz="3600" b="0" u="none" strike="noStrike" kern="0" cap="none" spc="0" normalizeH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pic>
        <p:nvPicPr>
          <p:cNvPr id="4" name="Picture 2" descr="C:\Users\Олександр\Desktop\Image 6.png"/>
          <p:cNvPicPr>
            <a:picLocks noChangeAspect="1" noChangeArrowheads="1"/>
          </p:cNvPicPr>
          <p:nvPr/>
        </p:nvPicPr>
        <p:blipFill>
          <a:blip r:embed="rId2"/>
          <a:srcRect l="24039" r="42307" b="27586"/>
          <a:stretch>
            <a:fillRect/>
          </a:stretch>
        </p:blipFill>
        <p:spPr bwMode="auto">
          <a:xfrm>
            <a:off x="642910" y="1071546"/>
            <a:ext cx="2417003" cy="2000264"/>
          </a:xfrm>
          <a:prstGeom prst="rect">
            <a:avLst/>
          </a:prstGeom>
          <a:noFill/>
        </p:spPr>
      </p:pic>
      <p:pic>
        <p:nvPicPr>
          <p:cNvPr id="5" name="Picture 2" descr="C:\Users\Олександр\Desktop\Image 6.png"/>
          <p:cNvPicPr>
            <a:picLocks noChangeAspect="1" noChangeArrowheads="1"/>
          </p:cNvPicPr>
          <p:nvPr/>
        </p:nvPicPr>
        <p:blipFill>
          <a:blip r:embed="rId2"/>
          <a:srcRect l="57693" b="20833"/>
          <a:stretch>
            <a:fillRect/>
          </a:stretch>
        </p:blipFill>
        <p:spPr bwMode="auto">
          <a:xfrm>
            <a:off x="4643438" y="1142984"/>
            <a:ext cx="2786082" cy="1928826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57158" y="3357562"/>
            <a:ext cx="3071834" cy="83099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800" dirty="0" smtClean="0"/>
              <a:t>СН</a:t>
            </a:r>
            <a:r>
              <a:rPr lang="uk-UA" sz="4800" baseline="-25000" dirty="0" smtClean="0">
                <a:solidFill>
                  <a:srgbClr val="FF0000"/>
                </a:solidFill>
              </a:rPr>
              <a:t>3</a:t>
            </a:r>
            <a:r>
              <a:rPr lang="uk-UA" sz="4800" baseline="-25000" dirty="0" smtClean="0">
                <a:solidFill>
                  <a:schemeClr val="tx1"/>
                </a:solidFill>
              </a:rPr>
              <a:t>  </a:t>
            </a:r>
            <a:r>
              <a:rPr lang="uk-UA" sz="4800" dirty="0" smtClean="0">
                <a:solidFill>
                  <a:schemeClr val="tx1"/>
                </a:solidFill>
                <a:latin typeface="Arial"/>
                <a:cs typeface="Arial"/>
              </a:rPr>
              <a:t>̶  </a:t>
            </a:r>
            <a:r>
              <a:rPr lang="uk-UA" sz="4800" dirty="0" err="1" smtClean="0">
                <a:solidFill>
                  <a:schemeClr val="tx1"/>
                </a:solidFill>
                <a:latin typeface="Arial"/>
                <a:cs typeface="Arial"/>
              </a:rPr>
              <a:t>С</a:t>
            </a:r>
            <a:r>
              <a:rPr lang="uk-UA" sz="4800" dirty="0" err="1" smtClean="0"/>
              <a:t>Н</a:t>
            </a:r>
            <a:r>
              <a:rPr lang="uk-UA" sz="4800" baseline="-25000" dirty="0" err="1" smtClean="0"/>
              <a:t>3</a:t>
            </a:r>
            <a:endParaRPr lang="uk-UA" sz="4800" baseline="-25000" dirty="0"/>
          </a:p>
        </p:txBody>
      </p:sp>
      <p:sp>
        <p:nvSpPr>
          <p:cNvPr id="7" name="TextBox 6"/>
          <p:cNvSpPr txBox="1"/>
          <p:nvPr/>
        </p:nvSpPr>
        <p:spPr>
          <a:xfrm>
            <a:off x="3714744" y="3357562"/>
            <a:ext cx="4500594" cy="83099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800" dirty="0" smtClean="0"/>
              <a:t>СН</a:t>
            </a:r>
            <a:r>
              <a:rPr lang="uk-UA" sz="4800" baseline="-25000" dirty="0" smtClean="0">
                <a:solidFill>
                  <a:srgbClr val="FF0000"/>
                </a:solidFill>
              </a:rPr>
              <a:t>3</a:t>
            </a:r>
            <a:r>
              <a:rPr lang="uk-UA" sz="4800" baseline="-25000" dirty="0" smtClean="0">
                <a:solidFill>
                  <a:schemeClr val="tx1"/>
                </a:solidFill>
              </a:rPr>
              <a:t>  </a:t>
            </a:r>
            <a:r>
              <a:rPr lang="uk-UA" sz="4800" dirty="0" smtClean="0">
                <a:solidFill>
                  <a:schemeClr val="tx1"/>
                </a:solidFill>
                <a:latin typeface="Arial"/>
                <a:cs typeface="Arial"/>
              </a:rPr>
              <a:t>̶ </a:t>
            </a:r>
            <a:r>
              <a:rPr lang="uk-UA" sz="4800" dirty="0" smtClean="0"/>
              <a:t>СН</a:t>
            </a:r>
            <a:r>
              <a:rPr lang="uk-UA" sz="4800" baseline="-25000" dirty="0" smtClean="0">
                <a:solidFill>
                  <a:srgbClr val="FF0000"/>
                </a:solidFill>
              </a:rPr>
              <a:t>2 </a:t>
            </a:r>
            <a:r>
              <a:rPr lang="uk-UA" sz="4800" dirty="0" smtClean="0">
                <a:solidFill>
                  <a:srgbClr val="FF0000"/>
                </a:solidFill>
              </a:rPr>
              <a:t> </a:t>
            </a:r>
            <a:r>
              <a:rPr lang="uk-UA" sz="4800" dirty="0" smtClean="0">
                <a:solidFill>
                  <a:srgbClr val="FF0000"/>
                </a:solidFill>
                <a:latin typeface="Arial"/>
                <a:cs typeface="Arial"/>
              </a:rPr>
              <a:t>̶ </a:t>
            </a:r>
            <a:r>
              <a:rPr lang="uk-UA" sz="4800" baseline="-25000" dirty="0" smtClean="0">
                <a:solidFill>
                  <a:srgbClr val="FF0000"/>
                </a:solidFill>
              </a:rPr>
              <a:t> </a:t>
            </a:r>
            <a:r>
              <a:rPr lang="uk-UA" sz="4800" dirty="0" smtClean="0">
                <a:solidFill>
                  <a:schemeClr val="tx1"/>
                </a:solidFill>
              </a:rPr>
              <a:t>С</a:t>
            </a:r>
            <a:r>
              <a:rPr lang="uk-UA" sz="4800" dirty="0" smtClean="0"/>
              <a:t>Н</a:t>
            </a:r>
            <a:r>
              <a:rPr lang="uk-UA" sz="4800" baseline="-25000" dirty="0" smtClean="0"/>
              <a:t>3</a:t>
            </a:r>
            <a:endParaRPr lang="uk-UA" sz="4800" baseline="-25000" dirty="0"/>
          </a:p>
        </p:txBody>
      </p:sp>
      <p:sp>
        <p:nvSpPr>
          <p:cNvPr id="8" name="TextBox 7"/>
          <p:cNvSpPr txBox="1"/>
          <p:nvPr/>
        </p:nvSpPr>
        <p:spPr>
          <a:xfrm>
            <a:off x="1000100" y="4429132"/>
            <a:ext cx="1643074" cy="646331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rgbClr val="FF0000"/>
                </a:solidFill>
              </a:rPr>
              <a:t>ет</a:t>
            </a:r>
            <a:r>
              <a:rPr lang="uk-UA" sz="3600" dirty="0" smtClean="0">
                <a:solidFill>
                  <a:srgbClr val="7030A0"/>
                </a:solidFill>
              </a:rPr>
              <a:t>ан</a:t>
            </a:r>
            <a:endParaRPr lang="uk-UA" sz="3600" dirty="0">
              <a:solidFill>
                <a:srgbClr val="7030A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214942" y="4429132"/>
            <a:ext cx="1785950" cy="646331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rgbClr val="FF0000"/>
                </a:solidFill>
              </a:rPr>
              <a:t>проп</a:t>
            </a:r>
            <a:r>
              <a:rPr lang="uk-UA" sz="3600" dirty="0" smtClean="0">
                <a:solidFill>
                  <a:srgbClr val="7030A0"/>
                </a:solidFill>
              </a:rPr>
              <a:t>ан</a:t>
            </a:r>
            <a:endParaRPr lang="uk-UA" sz="36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2857488" y="2643182"/>
            <a:ext cx="1643074" cy="1569660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800" dirty="0" smtClean="0"/>
              <a:t> </a:t>
            </a:r>
            <a:r>
              <a:rPr lang="el-GR" sz="4800" dirty="0" smtClean="0"/>
              <a:t>Ι</a:t>
            </a:r>
            <a:endParaRPr lang="uk-UA" sz="4800" dirty="0" smtClean="0"/>
          </a:p>
          <a:p>
            <a:r>
              <a:rPr lang="uk-UA" sz="4800" dirty="0" smtClean="0"/>
              <a:t>С</a:t>
            </a:r>
            <a:r>
              <a:rPr lang="uk-UA" sz="4800" baseline="-25000" dirty="0" smtClean="0">
                <a:solidFill>
                  <a:srgbClr val="FF0000"/>
                </a:solidFill>
              </a:rPr>
              <a:t>2</a:t>
            </a:r>
            <a:r>
              <a:rPr lang="uk-UA" sz="4800" dirty="0" smtClean="0"/>
              <a:t>Н</a:t>
            </a:r>
            <a:r>
              <a:rPr lang="uk-UA" sz="4800" baseline="-25000" dirty="0" smtClean="0"/>
              <a:t>5</a:t>
            </a:r>
            <a:endParaRPr lang="uk-UA" sz="4800" baseline="-25000" dirty="0"/>
          </a:p>
        </p:txBody>
      </p:sp>
      <p:sp>
        <p:nvSpPr>
          <p:cNvPr id="17" name="TextBox 16"/>
          <p:cNvSpPr txBox="1"/>
          <p:nvPr/>
        </p:nvSpPr>
        <p:spPr>
          <a:xfrm>
            <a:off x="0" y="1357298"/>
            <a:ext cx="9144000" cy="646331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3600" dirty="0" smtClean="0"/>
              <a:t> </a:t>
            </a:r>
            <a:r>
              <a:rPr lang="uk-UA" sz="3600" dirty="0" smtClean="0">
                <a:solidFill>
                  <a:srgbClr val="FF0000"/>
                </a:solidFill>
              </a:rPr>
              <a:t>1         2          3        4         5        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uk-UA" sz="3600" dirty="0" smtClean="0">
                <a:solidFill>
                  <a:srgbClr val="FF0000"/>
                </a:solidFill>
              </a:rPr>
              <a:t> 6       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uk-UA" sz="3600" dirty="0" smtClean="0">
                <a:solidFill>
                  <a:srgbClr val="FF0000"/>
                </a:solidFill>
              </a:rPr>
              <a:t>7    </a:t>
            </a:r>
            <a:endParaRPr lang="uk-UA" sz="36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0"/>
            <a:ext cx="9144000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2800" dirty="0" smtClean="0"/>
              <a:t> складіть структурні формулами речовин за назвами   </a:t>
            </a:r>
            <a:endParaRPr lang="uk-UA" sz="2800" dirty="0"/>
          </a:p>
        </p:txBody>
      </p:sp>
      <p:sp>
        <p:nvSpPr>
          <p:cNvPr id="20" name="TextBox 19"/>
          <p:cNvSpPr txBox="1"/>
          <p:nvPr/>
        </p:nvSpPr>
        <p:spPr>
          <a:xfrm>
            <a:off x="3143240" y="642918"/>
            <a:ext cx="2928958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3200" b="1" dirty="0" smtClean="0">
                <a:solidFill>
                  <a:srgbClr val="7030A0"/>
                </a:solidFill>
              </a:rPr>
              <a:t>3-етил</a:t>
            </a:r>
            <a:r>
              <a:rPr lang="uk-UA" sz="3200" b="1" dirty="0" smtClean="0">
                <a:solidFill>
                  <a:srgbClr val="FF0000"/>
                </a:solidFill>
              </a:rPr>
              <a:t>гептан</a:t>
            </a:r>
            <a:endParaRPr lang="uk-UA" sz="3200" b="1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0" y="2000240"/>
            <a:ext cx="9144000" cy="830997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800" dirty="0" smtClean="0"/>
              <a:t>С     ̶ </a:t>
            </a:r>
            <a:r>
              <a:rPr lang="uk-UA" sz="4800" dirty="0" err="1" smtClean="0"/>
              <a:t>С</a:t>
            </a:r>
            <a:r>
              <a:rPr lang="uk-UA" sz="4800" dirty="0" smtClean="0"/>
              <a:t>     ̶ </a:t>
            </a:r>
            <a:r>
              <a:rPr lang="uk-UA" sz="4800" dirty="0" err="1" smtClean="0"/>
              <a:t>С</a:t>
            </a:r>
            <a:r>
              <a:rPr lang="uk-UA" sz="4800" dirty="0" smtClean="0"/>
              <a:t>    ̶ </a:t>
            </a:r>
            <a:r>
              <a:rPr lang="uk-UA" sz="4800" dirty="0" err="1" smtClean="0"/>
              <a:t>С</a:t>
            </a:r>
            <a:r>
              <a:rPr lang="uk-UA" sz="4800" dirty="0" smtClean="0"/>
              <a:t>     ̶ </a:t>
            </a:r>
            <a:r>
              <a:rPr lang="uk-UA" sz="4800" dirty="0" err="1" smtClean="0"/>
              <a:t>С</a:t>
            </a:r>
            <a:r>
              <a:rPr lang="uk-UA" sz="4800" dirty="0" smtClean="0"/>
              <a:t>     ̶ </a:t>
            </a:r>
            <a:r>
              <a:rPr lang="uk-UA" sz="4800" dirty="0" err="1" smtClean="0"/>
              <a:t>С</a:t>
            </a:r>
            <a:r>
              <a:rPr lang="uk-UA" sz="4800" dirty="0" smtClean="0"/>
              <a:t>    ̶ </a:t>
            </a:r>
            <a:r>
              <a:rPr lang="uk-UA" sz="4800" dirty="0" err="1" smtClean="0"/>
              <a:t>С</a:t>
            </a:r>
            <a:endParaRPr lang="uk-UA" sz="4800" baseline="-25000" dirty="0"/>
          </a:p>
        </p:txBody>
      </p:sp>
      <p:sp>
        <p:nvSpPr>
          <p:cNvPr id="22" name="TextBox 21"/>
          <p:cNvSpPr txBox="1"/>
          <p:nvPr/>
        </p:nvSpPr>
        <p:spPr>
          <a:xfrm>
            <a:off x="6929454" y="642918"/>
            <a:ext cx="1857388" cy="584775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3200" dirty="0" smtClean="0">
                <a:solidFill>
                  <a:prstClr val="black"/>
                </a:solidFill>
              </a:rPr>
              <a:t>С</a:t>
            </a:r>
            <a:r>
              <a:rPr lang="uk-UA" sz="3200" b="1" baseline="-25000" dirty="0" smtClean="0">
                <a:solidFill>
                  <a:srgbClr val="FF0000"/>
                </a:solidFill>
              </a:rPr>
              <a:t>7 </a:t>
            </a:r>
            <a:r>
              <a:rPr lang="uk-UA" sz="3200" dirty="0" smtClean="0">
                <a:solidFill>
                  <a:prstClr val="black"/>
                </a:solidFill>
              </a:rPr>
              <a:t> ̶ </a:t>
            </a:r>
            <a:r>
              <a:rPr lang="uk-UA" sz="3200" dirty="0" err="1" smtClean="0">
                <a:solidFill>
                  <a:srgbClr val="FF0000"/>
                </a:solidFill>
              </a:rPr>
              <a:t>гепт</a:t>
            </a:r>
            <a:r>
              <a:rPr lang="uk-UA" sz="3200" dirty="0" smtClean="0">
                <a:solidFill>
                  <a:srgbClr val="FF0000"/>
                </a:solidFill>
              </a:rPr>
              <a:t> </a:t>
            </a:r>
            <a:endParaRPr lang="uk-UA" sz="2000" dirty="0">
              <a:solidFill>
                <a:srgbClr val="7030A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00034" y="3714752"/>
            <a:ext cx="1857388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3200" b="1" dirty="0" smtClean="0">
                <a:solidFill>
                  <a:srgbClr val="7030A0"/>
                </a:solidFill>
              </a:rPr>
              <a:t>3-етил</a:t>
            </a:r>
            <a:endParaRPr lang="uk-UA" sz="3200" b="1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14282" y="642918"/>
            <a:ext cx="1857388" cy="584775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3200" dirty="0" smtClean="0">
                <a:solidFill>
                  <a:prstClr val="black"/>
                </a:solidFill>
              </a:rPr>
              <a:t>С</a:t>
            </a:r>
            <a:r>
              <a:rPr lang="uk-UA" sz="3200" b="1" baseline="-25000" dirty="0" smtClean="0">
                <a:solidFill>
                  <a:srgbClr val="FF0000"/>
                </a:solidFill>
              </a:rPr>
              <a:t>2</a:t>
            </a:r>
            <a:r>
              <a:rPr lang="uk-UA" sz="3200" baseline="-25000" dirty="0" smtClean="0">
                <a:solidFill>
                  <a:prstClr val="black"/>
                </a:solidFill>
              </a:rPr>
              <a:t> </a:t>
            </a:r>
            <a:r>
              <a:rPr lang="uk-UA" sz="3200" dirty="0" smtClean="0">
                <a:solidFill>
                  <a:prstClr val="black"/>
                </a:solidFill>
              </a:rPr>
              <a:t> ̶  </a:t>
            </a:r>
            <a:r>
              <a:rPr lang="uk-UA" sz="3200" dirty="0" err="1" smtClean="0">
                <a:solidFill>
                  <a:srgbClr val="FF0000"/>
                </a:solidFill>
              </a:rPr>
              <a:t>ет</a:t>
            </a:r>
            <a:r>
              <a:rPr lang="uk-UA" sz="3200" dirty="0" smtClean="0">
                <a:solidFill>
                  <a:srgbClr val="FF0000"/>
                </a:solidFill>
              </a:rPr>
              <a:t> </a:t>
            </a:r>
            <a:endParaRPr lang="uk-UA" sz="2000" dirty="0">
              <a:solidFill>
                <a:srgbClr val="7030A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28596" y="2000240"/>
            <a:ext cx="857256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800" dirty="0" smtClean="0">
                <a:solidFill>
                  <a:srgbClr val="5400A8"/>
                </a:solidFill>
              </a:rPr>
              <a:t>Н</a:t>
            </a:r>
            <a:r>
              <a:rPr lang="uk-UA" sz="4800" baseline="-25000" dirty="0" smtClean="0">
                <a:solidFill>
                  <a:srgbClr val="5400A8"/>
                </a:solidFill>
              </a:rPr>
              <a:t>3</a:t>
            </a:r>
            <a:endParaRPr lang="uk-UA" sz="4800" baseline="-25000" dirty="0">
              <a:solidFill>
                <a:srgbClr val="5400A8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857356" y="2000240"/>
            <a:ext cx="928694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800" dirty="0" smtClean="0">
                <a:solidFill>
                  <a:srgbClr val="5400A8"/>
                </a:solidFill>
              </a:rPr>
              <a:t>Н</a:t>
            </a:r>
            <a:r>
              <a:rPr lang="uk-UA" sz="4800" baseline="-25000" dirty="0" smtClean="0">
                <a:solidFill>
                  <a:srgbClr val="5400A8"/>
                </a:solidFill>
              </a:rPr>
              <a:t>2</a:t>
            </a:r>
            <a:endParaRPr lang="uk-UA" sz="4800" baseline="-25000" dirty="0">
              <a:solidFill>
                <a:srgbClr val="5400A8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286116" y="2000240"/>
            <a:ext cx="785818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800" dirty="0" smtClean="0">
                <a:solidFill>
                  <a:srgbClr val="5400A8"/>
                </a:solidFill>
              </a:rPr>
              <a:t>Н</a:t>
            </a:r>
            <a:endParaRPr lang="uk-UA" sz="4800" baseline="-25000" dirty="0">
              <a:solidFill>
                <a:srgbClr val="5400A8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643438" y="2000240"/>
            <a:ext cx="928694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800" dirty="0" smtClean="0">
                <a:solidFill>
                  <a:srgbClr val="5400A8"/>
                </a:solidFill>
              </a:rPr>
              <a:t>Н</a:t>
            </a:r>
            <a:r>
              <a:rPr lang="uk-UA" sz="4800" baseline="-25000" dirty="0" smtClean="0">
                <a:solidFill>
                  <a:srgbClr val="5400A8"/>
                </a:solidFill>
              </a:rPr>
              <a:t>2</a:t>
            </a:r>
            <a:endParaRPr lang="uk-UA" sz="4800" baseline="-25000" dirty="0">
              <a:solidFill>
                <a:srgbClr val="5400A8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072198" y="2000240"/>
            <a:ext cx="928694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800" dirty="0" smtClean="0">
                <a:solidFill>
                  <a:srgbClr val="5400A8"/>
                </a:solidFill>
              </a:rPr>
              <a:t>Н</a:t>
            </a:r>
            <a:r>
              <a:rPr lang="uk-UA" sz="4800" baseline="-25000" dirty="0" smtClean="0">
                <a:solidFill>
                  <a:srgbClr val="5400A8"/>
                </a:solidFill>
              </a:rPr>
              <a:t>2</a:t>
            </a:r>
            <a:endParaRPr lang="uk-UA" sz="4800" baseline="-25000" dirty="0">
              <a:solidFill>
                <a:srgbClr val="5400A8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500958" y="2026499"/>
            <a:ext cx="928694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800" dirty="0" smtClean="0">
                <a:solidFill>
                  <a:srgbClr val="5400A8"/>
                </a:solidFill>
              </a:rPr>
              <a:t>Н</a:t>
            </a:r>
            <a:r>
              <a:rPr lang="uk-UA" sz="4800" baseline="-25000" dirty="0" smtClean="0">
                <a:solidFill>
                  <a:srgbClr val="5400A8"/>
                </a:solidFill>
              </a:rPr>
              <a:t>2</a:t>
            </a:r>
            <a:endParaRPr lang="uk-UA" sz="4800" baseline="-25000" dirty="0">
              <a:solidFill>
                <a:srgbClr val="5400A8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286744" y="2714620"/>
            <a:ext cx="857256" cy="830997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800" dirty="0" smtClean="0">
                <a:solidFill>
                  <a:srgbClr val="5400A8"/>
                </a:solidFill>
              </a:rPr>
              <a:t>Н</a:t>
            </a:r>
            <a:r>
              <a:rPr lang="uk-UA" sz="4800" baseline="-25000" dirty="0" smtClean="0">
                <a:solidFill>
                  <a:srgbClr val="5400A8"/>
                </a:solidFill>
              </a:rPr>
              <a:t>3</a:t>
            </a:r>
            <a:endParaRPr lang="uk-UA" sz="4800" baseline="-25000" dirty="0">
              <a:solidFill>
                <a:srgbClr val="5400A8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14876" y="3000372"/>
            <a:ext cx="3857652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ysClr val="windowText" lastClr="000000"/>
                </a:solidFill>
              </a:rPr>
              <a:t>Пишемо  головний ланцюг     </a:t>
            </a:r>
            <a:endParaRPr lang="uk-UA" sz="3600" dirty="0">
              <a:solidFill>
                <a:sysClr val="windowText" lastClr="00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714876" y="4286256"/>
            <a:ext cx="3786214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ysClr val="windowText" lastClr="000000"/>
                </a:solidFill>
              </a:rPr>
              <a:t> пронумеруємо    </a:t>
            </a:r>
            <a:endParaRPr lang="uk-UA" sz="3600" dirty="0">
              <a:solidFill>
                <a:sysClr val="windowText" lastClr="00000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3357554" y="5072074"/>
            <a:ext cx="5143536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rgbClr val="00FFFF"/>
                </a:solidFill>
              </a:rPr>
              <a:t> </a:t>
            </a:r>
            <a:r>
              <a:rPr lang="uk-UA" sz="3600" dirty="0" smtClean="0">
                <a:solidFill>
                  <a:sysClr val="windowText" lastClr="000000"/>
                </a:solidFill>
              </a:rPr>
              <a:t>приєднуємо</a:t>
            </a:r>
            <a:r>
              <a:rPr lang="uk-UA" sz="3600" dirty="0" smtClean="0">
                <a:solidFill>
                  <a:schemeClr val="bg1"/>
                </a:solidFill>
              </a:rPr>
              <a:t> </a:t>
            </a:r>
            <a:r>
              <a:rPr lang="uk-UA" sz="3600" b="1" dirty="0" smtClean="0">
                <a:solidFill>
                  <a:srgbClr val="FF66CC"/>
                </a:solidFill>
              </a:rPr>
              <a:t>замісник</a:t>
            </a:r>
            <a:r>
              <a:rPr lang="uk-UA" sz="3600" dirty="0" smtClean="0">
                <a:solidFill>
                  <a:srgbClr val="FF66CC"/>
                </a:solidFill>
              </a:rPr>
              <a:t>  </a:t>
            </a:r>
            <a:r>
              <a:rPr lang="uk-UA" sz="3600" dirty="0" smtClean="0">
                <a:solidFill>
                  <a:schemeClr val="bg1"/>
                </a:solidFill>
              </a:rPr>
              <a:t>  </a:t>
            </a:r>
            <a:endParaRPr lang="uk-UA" sz="3600" dirty="0">
              <a:solidFill>
                <a:schemeClr val="bg1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214546" y="5929330"/>
            <a:ext cx="6286544" cy="64633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ysClr val="windowText" lastClr="000000"/>
                </a:solidFill>
              </a:rPr>
              <a:t> дописуємо атоми Гідрогену  </a:t>
            </a:r>
            <a:endParaRPr lang="uk-UA" sz="3600" dirty="0">
              <a:solidFill>
                <a:sysClr val="windowText" lastClr="000000"/>
              </a:solidFill>
            </a:endParaRPr>
          </a:p>
        </p:txBody>
      </p:sp>
      <p:sp>
        <p:nvSpPr>
          <p:cNvPr id="38" name="Стрелка вправо с вырезом 37"/>
          <p:cNvSpPr/>
          <p:nvPr/>
        </p:nvSpPr>
        <p:spPr>
          <a:xfrm>
            <a:off x="6286512" y="785794"/>
            <a:ext cx="571504" cy="428628"/>
          </a:xfrm>
          <a:prstGeom prst="notchedRightArrow">
            <a:avLst/>
          </a:prstGeom>
          <a:gradFill rotWithShape="1">
            <a:gsLst>
              <a:gs pos="0">
                <a:srgbClr val="FF388C">
                  <a:shade val="15000"/>
                  <a:satMod val="180000"/>
                </a:srgbClr>
              </a:gs>
              <a:gs pos="50000">
                <a:srgbClr val="FF388C">
                  <a:shade val="45000"/>
                  <a:satMod val="170000"/>
                </a:srgbClr>
              </a:gs>
              <a:gs pos="70000">
                <a:srgbClr val="FF388C">
                  <a:tint val="99000"/>
                  <a:shade val="65000"/>
                  <a:satMod val="155000"/>
                </a:srgbClr>
              </a:gs>
              <a:gs pos="100000">
                <a:srgbClr val="FF388C">
                  <a:tint val="95500"/>
                  <a:shade val="100000"/>
                  <a:satMod val="155000"/>
                </a:srgbClr>
              </a:gs>
            </a:gsLst>
            <a:lin ang="16200000" scaled="0"/>
          </a:gradFill>
          <a:ln>
            <a:noFill/>
          </a:ln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rgbClr val="FF388C">
                <a:satMod val="300000"/>
              </a:srgbClr>
            </a:contourClr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1" i="0" u="none" strike="noStrike" kern="0" cap="none" spc="300" normalizeH="0" baseline="0" noProof="0" smtClean="0">
              <a:ln w="11430" cmpd="sng">
                <a:solidFill>
                  <a:srgbClr val="FF388C">
                    <a:tint val="10000"/>
                  </a:srgbClr>
                </a:solidFill>
                <a:prstDash val="solid"/>
                <a:miter lim="800000"/>
              </a:ln>
              <a:gradFill>
                <a:gsLst>
                  <a:gs pos="10000">
                    <a:srgbClr val="FF388C">
                      <a:tint val="83000"/>
                      <a:shade val="100000"/>
                      <a:satMod val="200000"/>
                    </a:srgbClr>
                  </a:gs>
                  <a:gs pos="75000">
                    <a:srgbClr val="FF388C">
                      <a:tint val="100000"/>
                      <a:shade val="50000"/>
                      <a:satMod val="150000"/>
                    </a:srgbClr>
                  </a:gs>
                </a:gsLst>
                <a:lin ang="5400000"/>
              </a:gradFill>
              <a:effectLst>
                <a:glow rad="45500">
                  <a:srgbClr val="FF388C">
                    <a:satMod val="220000"/>
                    <a:alpha val="35000"/>
                  </a:srgbClr>
                </a:glow>
              </a:effectLst>
              <a:uLnTx/>
              <a:uFillTx/>
              <a:latin typeface="Lucida Sans Unicode"/>
              <a:ea typeface="+mn-ea"/>
              <a:cs typeface="+mn-cs"/>
            </a:endParaRPr>
          </a:p>
        </p:txBody>
      </p:sp>
      <p:sp>
        <p:nvSpPr>
          <p:cNvPr id="40" name="Стрелка вправо с вырезом 39"/>
          <p:cNvSpPr/>
          <p:nvPr/>
        </p:nvSpPr>
        <p:spPr>
          <a:xfrm flipH="1">
            <a:off x="2285984" y="714356"/>
            <a:ext cx="642942" cy="500066"/>
          </a:xfrm>
          <a:prstGeom prst="notchedRightArrow">
            <a:avLst/>
          </a:prstGeom>
          <a:gradFill rotWithShape="1">
            <a:gsLst>
              <a:gs pos="0">
                <a:srgbClr val="FF388C">
                  <a:shade val="15000"/>
                  <a:satMod val="180000"/>
                </a:srgbClr>
              </a:gs>
              <a:gs pos="50000">
                <a:srgbClr val="FF388C">
                  <a:shade val="45000"/>
                  <a:satMod val="170000"/>
                </a:srgbClr>
              </a:gs>
              <a:gs pos="70000">
                <a:srgbClr val="FF388C">
                  <a:tint val="99000"/>
                  <a:shade val="65000"/>
                  <a:satMod val="155000"/>
                </a:srgbClr>
              </a:gs>
              <a:gs pos="100000">
                <a:srgbClr val="FF388C">
                  <a:tint val="95500"/>
                  <a:shade val="100000"/>
                  <a:satMod val="155000"/>
                </a:srgbClr>
              </a:gs>
            </a:gsLst>
            <a:lin ang="16200000" scaled="0"/>
          </a:gradFill>
          <a:ln>
            <a:noFill/>
          </a:ln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rgbClr val="FF388C">
                <a:satMod val="300000"/>
              </a:srgbClr>
            </a:contourClr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uk-UA" sz="1800" b="1" i="0" u="none" strike="noStrike" kern="0" cap="none" spc="300" normalizeH="0" baseline="0" noProof="0" smtClean="0">
              <a:ln w="11430" cmpd="sng">
                <a:solidFill>
                  <a:srgbClr val="FF388C">
                    <a:tint val="10000"/>
                  </a:srgbClr>
                </a:solidFill>
                <a:prstDash val="solid"/>
                <a:miter lim="800000"/>
              </a:ln>
              <a:gradFill>
                <a:gsLst>
                  <a:gs pos="10000">
                    <a:srgbClr val="FF388C">
                      <a:tint val="83000"/>
                      <a:shade val="100000"/>
                      <a:satMod val="200000"/>
                    </a:srgbClr>
                  </a:gs>
                  <a:gs pos="75000">
                    <a:srgbClr val="FF388C">
                      <a:tint val="100000"/>
                      <a:shade val="50000"/>
                      <a:satMod val="150000"/>
                    </a:srgbClr>
                  </a:gs>
                </a:gsLst>
                <a:lin ang="5400000"/>
              </a:gradFill>
              <a:effectLst>
                <a:glow rad="45500">
                  <a:srgbClr val="FF388C">
                    <a:satMod val="220000"/>
                    <a:alpha val="35000"/>
                  </a:srgbClr>
                </a:glow>
              </a:effectLst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17" grpId="0" animBg="1"/>
      <p:bldP spid="3" grpId="0" animBg="1"/>
      <p:bldP spid="20" grpId="0" animBg="1"/>
      <p:bldP spid="21" grpId="0" animBg="1"/>
      <p:bldP spid="22" grpId="0" animBg="1"/>
      <p:bldP spid="23" grpId="0" animBg="1"/>
      <p:bldP spid="25" grpId="0" animBg="1"/>
      <p:bldP spid="26" grpId="0"/>
      <p:bldP spid="27" grpId="0"/>
      <p:bldP spid="28" grpId="0"/>
      <p:bldP spid="29" grpId="0"/>
      <p:bldP spid="30" grpId="0"/>
      <p:bldP spid="31" grpId="0"/>
      <p:bldP spid="32" grpId="0" animBg="1"/>
      <p:bldP spid="18" grpId="0" animBg="1"/>
      <p:bldP spid="19" grpId="0" animBg="1"/>
      <p:bldP spid="33" grpId="0" animBg="1"/>
      <p:bldP spid="34" grpId="0" animBg="1"/>
      <p:bldP spid="38" grpId="0" animBg="1"/>
      <p:bldP spid="4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Презентації\для презентацій\фон з рамочками\Рисунок1лоплрп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00430" y="500042"/>
            <a:ext cx="5357850" cy="2928958"/>
          </a:xfrm>
          <a:prstGeom prst="rect">
            <a:avLst/>
          </a:prstGeom>
          <a:noFill/>
        </p:spPr>
      </p:pic>
      <p:pic>
        <p:nvPicPr>
          <p:cNvPr id="70660" name="Picture 8" descr="woman_leading_meeting_hg_clr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" y="0"/>
            <a:ext cx="428624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WordArt 6"/>
          <p:cNvSpPr>
            <a:spLocks noChangeArrowheads="1" noChangeShapeType="1" noTextEdit="1"/>
          </p:cNvSpPr>
          <p:nvPr/>
        </p:nvSpPr>
        <p:spPr bwMode="auto">
          <a:xfrm>
            <a:off x="4143372" y="928670"/>
            <a:ext cx="4252938" cy="70487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uk-UA" sz="3600" kern="10" dirty="0">
                <a:ln w="9525">
                  <a:noFill/>
                  <a:round/>
                  <a:headEnd/>
                  <a:tailEnd/>
                </a:ln>
                <a:solidFill>
                  <a:srgbClr val="3305B3"/>
                </a:solidFill>
                <a:effectLst>
                  <a:outerShdw dist="45791" dir="2021404" algn="ctr" rotWithShape="0">
                    <a:srgbClr val="CCECFF"/>
                  </a:outerShdw>
                </a:effectLst>
                <a:latin typeface="Segoe Script"/>
              </a:rPr>
              <a:t>Домашнє</a:t>
            </a:r>
            <a:r>
              <a:rPr lang="uk-UA" sz="3600" kern="10" dirty="0">
                <a:ln w="9525">
                  <a:noFill/>
                  <a:round/>
                  <a:headEnd/>
                  <a:tailEnd/>
                </a:ln>
                <a:solidFill>
                  <a:srgbClr val="0033CC"/>
                </a:solidFill>
                <a:effectLst>
                  <a:outerShdw dist="45791" dir="2021404" algn="ctr" rotWithShape="0">
                    <a:srgbClr val="CCECFF"/>
                  </a:outerShdw>
                </a:effectLst>
                <a:latin typeface="Segoe Script"/>
              </a:rPr>
              <a:t> </a:t>
            </a:r>
            <a:r>
              <a:rPr lang="uk-UA" sz="3600" kern="10" dirty="0">
                <a:ln w="9525">
                  <a:noFill/>
                  <a:round/>
                  <a:headEnd/>
                  <a:tailEnd/>
                </a:ln>
                <a:solidFill>
                  <a:srgbClr val="3305B3"/>
                </a:solidFill>
                <a:effectLst>
                  <a:outerShdw dist="45791" dir="2021404" algn="ctr" rotWithShape="0">
                    <a:srgbClr val="CCECFF"/>
                  </a:outerShdw>
                </a:effectLst>
                <a:latin typeface="Segoe Script"/>
              </a:rPr>
              <a:t>завдання</a:t>
            </a:r>
          </a:p>
        </p:txBody>
      </p:sp>
      <p:pic>
        <p:nvPicPr>
          <p:cNvPr id="7" name="j0214098.wav">
            <a:hlinkClick r:id="" action="ppaction://media"/>
          </p:cNvPr>
          <p:cNvPicPr>
            <a:picLocks noRot="1"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34400" y="6248400"/>
            <a:ext cx="304800" cy="304800"/>
          </a:xfrm>
          <a:prstGeom prst="rect">
            <a:avLst/>
          </a:prstGeom>
        </p:spPr>
      </p:pic>
      <p:pic>
        <p:nvPicPr>
          <p:cNvPr id="9" name="Picture 8" descr="BOOK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42910" y="4572008"/>
            <a:ext cx="2590800" cy="1726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5214942" y="2071678"/>
            <a:ext cx="1785950" cy="83099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FF0000"/>
                </a:solidFill>
              </a:rPr>
              <a:t>  </a:t>
            </a:r>
            <a:r>
              <a:rPr lang="uk-UA" sz="4800" b="1" dirty="0" smtClean="0">
                <a:solidFill>
                  <a:srgbClr val="FF0000"/>
                </a:solidFill>
              </a:rPr>
              <a:t>§24</a:t>
            </a:r>
            <a:endParaRPr lang="uk-UA" sz="480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свиток-прозорий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5536" y="742950"/>
            <a:ext cx="8915038" cy="4800600"/>
          </a:xfrm>
          <a:prstGeom prst="rect">
            <a:avLst/>
          </a:prstGeom>
          <a:noFill/>
        </p:spPr>
      </p:pic>
      <p:pic>
        <p:nvPicPr>
          <p:cNvPr id="6" name="Picture 2" descr="C:\Users\Олександр\Pictures\Матеріалит на Урок\Логотип на урок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57950" y="5511800"/>
            <a:ext cx="2362200" cy="984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WordArt 4"/>
          <p:cNvSpPr>
            <a:spLocks noChangeArrowheads="1" noChangeShapeType="1" noTextEdit="1"/>
          </p:cNvSpPr>
          <p:nvPr/>
        </p:nvSpPr>
        <p:spPr bwMode="gray">
          <a:xfrm>
            <a:off x="2457450" y="228600"/>
            <a:ext cx="4038600" cy="7239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TopLeft"/>
              <a:lightRig rig="legacyFlat3" dir="t"/>
            </a:scene3d>
            <a:sp3d extrusionH="430200" prstMaterial="legacyMetal">
              <a:extrusionClr>
                <a:srgbClr val="65B8E1"/>
              </a:extrusionClr>
            </a:sp3d>
          </a:bodyPr>
          <a:lstStyle/>
          <a:p>
            <a:pPr algn="ctr"/>
            <a:r>
              <a:rPr lang="uk-UA" sz="3600" b="1" kern="10" dirty="0">
                <a:ln w="6350">
                  <a:round/>
                  <a:headEnd/>
                  <a:tailEnd/>
                </a:ln>
                <a:gradFill rotWithShape="1">
                  <a:gsLst>
                    <a:gs pos="0">
                      <a:srgbClr val="241292"/>
                    </a:gs>
                    <a:gs pos="50000">
                      <a:srgbClr val="E5F2FF"/>
                    </a:gs>
                    <a:gs pos="100000">
                      <a:srgbClr val="241292"/>
                    </a:gs>
                  </a:gsLst>
                  <a:lin ang="5400000" scaled="1"/>
                </a:gradFill>
                <a:latin typeface="Palatino Linotype"/>
              </a:rPr>
              <a:t>Джерела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28728" y="1285860"/>
            <a:ext cx="657229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Григорович О.В. Хімія: </a:t>
            </a:r>
            <a:r>
              <a:rPr lang="uk-UA" sz="2400" b="1" dirty="0" err="1" smtClean="0"/>
              <a:t>підруч</a:t>
            </a:r>
            <a:r>
              <a:rPr lang="uk-UA" sz="2400" b="1" dirty="0" smtClean="0"/>
              <a:t>. для 9 класу </a:t>
            </a:r>
            <a:r>
              <a:rPr lang="uk-UA" sz="2400" b="1" dirty="0" err="1" smtClean="0"/>
              <a:t>загальноосвіт</a:t>
            </a:r>
            <a:r>
              <a:rPr lang="uk-UA" sz="2400" b="1" dirty="0" smtClean="0"/>
              <a:t>. </a:t>
            </a:r>
            <a:r>
              <a:rPr lang="uk-UA" sz="2400" b="1" dirty="0" err="1" smtClean="0"/>
              <a:t>навч.закл</a:t>
            </a:r>
            <a:r>
              <a:rPr lang="uk-UA" sz="2400" dirty="0" smtClean="0"/>
              <a:t>./ О.В. Григорович .̶  Харків: Вид-во «Ранок», 2017</a:t>
            </a:r>
          </a:p>
          <a:p>
            <a:endParaRPr lang="uk-UA" sz="2400" dirty="0" smtClean="0"/>
          </a:p>
          <a:p>
            <a:r>
              <a:rPr lang="uk-UA" sz="2400" dirty="0" err="1" smtClean="0"/>
              <a:t>Шаповалов</a:t>
            </a:r>
            <a:r>
              <a:rPr lang="uk-UA" sz="2400" dirty="0" smtClean="0"/>
              <a:t> С.А. </a:t>
            </a:r>
            <a:r>
              <a:rPr lang="uk-UA" sz="2400" b="1" dirty="0" smtClean="0"/>
              <a:t>Хімія.</a:t>
            </a:r>
            <a:r>
              <a:rPr lang="uk-UA" sz="2400" dirty="0" smtClean="0"/>
              <a:t> </a:t>
            </a:r>
            <a:r>
              <a:rPr lang="uk-UA" sz="2400" b="1" dirty="0" smtClean="0"/>
              <a:t>Довідник старшокласника та абітурієнта.</a:t>
            </a:r>
            <a:r>
              <a:rPr lang="uk-UA" sz="2400" dirty="0" smtClean="0"/>
              <a:t> Харків. </a:t>
            </a:r>
            <a:r>
              <a:rPr lang="uk-UA" sz="2400" dirty="0" err="1" smtClean="0"/>
              <a:t>Торсінг</a:t>
            </a:r>
            <a:r>
              <a:rPr lang="uk-UA" sz="2400" dirty="0" smtClean="0"/>
              <a:t>, 2005.</a:t>
            </a:r>
          </a:p>
          <a:p>
            <a:r>
              <a:rPr lang="uk-UA" sz="2400" dirty="0" smtClean="0"/>
              <a:t> </a:t>
            </a:r>
          </a:p>
          <a:p>
            <a:r>
              <a:rPr lang="uk-UA" sz="2400" dirty="0" err="1" smtClean="0"/>
              <a:t>СтроойтоваІ.Ю</a:t>
            </a:r>
            <a:r>
              <a:rPr lang="uk-UA" sz="2400" b="1" dirty="0" smtClean="0"/>
              <a:t>. Усі уроки </a:t>
            </a:r>
            <a:r>
              <a:rPr lang="uk-UA" sz="2400" b="1" dirty="0" err="1" smtClean="0"/>
              <a:t>імії</a:t>
            </a:r>
            <a:r>
              <a:rPr lang="uk-UA" sz="2400" b="1" dirty="0" smtClean="0"/>
              <a:t>. 9 клас  ̶</a:t>
            </a:r>
            <a:r>
              <a:rPr lang="uk-UA" sz="2400" dirty="0" smtClean="0"/>
              <a:t>  Х.: вид. група «Основа», 2009.</a:t>
            </a:r>
            <a:endParaRPr lang="uk-UA" sz="2400" dirty="0"/>
          </a:p>
        </p:txBody>
      </p:sp>
      <p:pic>
        <p:nvPicPr>
          <p:cNvPr id="5" name="Picture 5" descr="Старинний глобуспрозорий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29058" y="3574473"/>
            <a:ext cx="2971800" cy="32835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3251" name="Picture 3" descr="smart_guy_reading_hg_clr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1103313"/>
            <a:ext cx="5600700" cy="57546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81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Олександр\Desktop\Image 1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214546" cy="2500306"/>
          </a:xfrm>
          <a:prstGeom prst="rect">
            <a:avLst/>
          </a:prstGeom>
          <a:noFill/>
        </p:spPr>
      </p:pic>
      <p:pic>
        <p:nvPicPr>
          <p:cNvPr id="18" name="Picture 2" descr="C:\Users\Олександр\Desktop\Image 1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1"/>
            <a:ext cx="2286016" cy="2500306"/>
          </a:xfrm>
          <a:prstGeom prst="rect">
            <a:avLst/>
          </a:prstGeom>
          <a:noFill/>
        </p:spPr>
      </p:pic>
      <p:pic>
        <p:nvPicPr>
          <p:cNvPr id="17" name="Picture 2" descr="C:\Users\Олександр\Desktop\Image 13.png"/>
          <p:cNvPicPr>
            <a:picLocks noChangeAspect="1" noChangeArrowheads="1"/>
          </p:cNvPicPr>
          <p:nvPr/>
        </p:nvPicPr>
        <p:blipFill>
          <a:blip r:embed="rId2"/>
          <a:srcRect l="34375"/>
          <a:stretch>
            <a:fillRect/>
          </a:stretch>
        </p:blipFill>
        <p:spPr bwMode="auto">
          <a:xfrm>
            <a:off x="3857620" y="1"/>
            <a:ext cx="1357322" cy="2500305"/>
          </a:xfrm>
          <a:prstGeom prst="rect">
            <a:avLst/>
          </a:prstGeom>
          <a:noFill/>
        </p:spPr>
      </p:pic>
      <p:pic>
        <p:nvPicPr>
          <p:cNvPr id="19" name="Picture 2" descr="C:\Users\Олександр\Desktop\Image 13.png"/>
          <p:cNvPicPr>
            <a:picLocks noChangeAspect="1" noChangeArrowheads="1"/>
          </p:cNvPicPr>
          <p:nvPr/>
        </p:nvPicPr>
        <p:blipFill>
          <a:blip r:embed="rId2"/>
          <a:srcRect r="21875"/>
          <a:stretch>
            <a:fillRect/>
          </a:stretch>
        </p:blipFill>
        <p:spPr bwMode="auto">
          <a:xfrm>
            <a:off x="5214942" y="1"/>
            <a:ext cx="1785950" cy="2500305"/>
          </a:xfrm>
          <a:prstGeom prst="rect">
            <a:avLst/>
          </a:prstGeom>
          <a:noFill/>
        </p:spPr>
      </p:pic>
      <p:pic>
        <p:nvPicPr>
          <p:cNvPr id="2051" name="Picture 3" descr="C:\Users\Олександр\Desktop\Image1 4.png"/>
          <p:cNvPicPr>
            <a:picLocks noChangeAspect="1" noChangeArrowheads="1"/>
          </p:cNvPicPr>
          <p:nvPr/>
        </p:nvPicPr>
        <p:blipFill>
          <a:blip r:embed="rId3"/>
          <a:srcRect l="9649"/>
          <a:stretch>
            <a:fillRect/>
          </a:stretch>
        </p:blipFill>
        <p:spPr bwMode="auto">
          <a:xfrm>
            <a:off x="6858016" y="0"/>
            <a:ext cx="668913" cy="2500306"/>
          </a:xfrm>
          <a:prstGeom prst="rect">
            <a:avLst/>
          </a:prstGeom>
          <a:noFill/>
        </p:spPr>
      </p:pic>
      <p:pic>
        <p:nvPicPr>
          <p:cNvPr id="22" name="Picture 2" descr="C:\Users\Олександр\Desktop\Image 13.png"/>
          <p:cNvPicPr>
            <a:picLocks noChangeAspect="1" noChangeArrowheads="1"/>
          </p:cNvPicPr>
          <p:nvPr/>
        </p:nvPicPr>
        <p:blipFill>
          <a:blip r:embed="rId2"/>
          <a:srcRect l="21876"/>
          <a:stretch>
            <a:fillRect/>
          </a:stretch>
        </p:blipFill>
        <p:spPr bwMode="auto">
          <a:xfrm>
            <a:off x="7358082" y="0"/>
            <a:ext cx="1785918" cy="2500306"/>
          </a:xfrm>
          <a:prstGeom prst="rect">
            <a:avLst/>
          </a:prstGeom>
          <a:noFill/>
        </p:spPr>
      </p:pic>
      <p:pic>
        <p:nvPicPr>
          <p:cNvPr id="23" name="Picture 2" descr="C:\Users\Олександр\Desktop\Image 13.png"/>
          <p:cNvPicPr>
            <a:picLocks noChangeAspect="1" noChangeArrowheads="1"/>
          </p:cNvPicPr>
          <p:nvPr/>
        </p:nvPicPr>
        <p:blipFill>
          <a:blip r:embed="rId2"/>
          <a:srcRect r="21875"/>
          <a:stretch>
            <a:fillRect/>
          </a:stretch>
        </p:blipFill>
        <p:spPr bwMode="auto">
          <a:xfrm>
            <a:off x="60534" y="3500438"/>
            <a:ext cx="1796822" cy="2428892"/>
          </a:xfrm>
          <a:prstGeom prst="rect">
            <a:avLst/>
          </a:prstGeom>
          <a:noFill/>
        </p:spPr>
      </p:pic>
      <p:pic>
        <p:nvPicPr>
          <p:cNvPr id="24" name="Picture 3" descr="C:\Users\Олександр\Desktop\Image1 4.png"/>
          <p:cNvPicPr>
            <a:picLocks noChangeAspect="1" noChangeArrowheads="1"/>
          </p:cNvPicPr>
          <p:nvPr/>
        </p:nvPicPr>
        <p:blipFill>
          <a:blip r:embed="rId3"/>
          <a:srcRect l="9649"/>
          <a:stretch>
            <a:fillRect/>
          </a:stretch>
        </p:blipFill>
        <p:spPr bwMode="auto">
          <a:xfrm>
            <a:off x="1714480" y="3500439"/>
            <a:ext cx="642942" cy="2428892"/>
          </a:xfrm>
          <a:prstGeom prst="rect">
            <a:avLst/>
          </a:prstGeom>
          <a:noFill/>
        </p:spPr>
      </p:pic>
      <p:pic>
        <p:nvPicPr>
          <p:cNvPr id="26" name="Picture 2" descr="C:\Users\Олександр\Desktop\Image 13.png"/>
          <p:cNvPicPr>
            <a:picLocks noChangeAspect="1" noChangeArrowheads="1"/>
          </p:cNvPicPr>
          <p:nvPr/>
        </p:nvPicPr>
        <p:blipFill>
          <a:blip r:embed="rId2"/>
          <a:srcRect l="18751" r="21874"/>
          <a:stretch>
            <a:fillRect/>
          </a:stretch>
        </p:blipFill>
        <p:spPr bwMode="auto">
          <a:xfrm>
            <a:off x="2214546" y="3500438"/>
            <a:ext cx="1357322" cy="2428892"/>
          </a:xfrm>
          <a:prstGeom prst="rect">
            <a:avLst/>
          </a:prstGeom>
          <a:noFill/>
        </p:spPr>
      </p:pic>
      <p:pic>
        <p:nvPicPr>
          <p:cNvPr id="27" name="Picture 2" descr="C:\Users\Олександр\Desktop\Image 13.png"/>
          <p:cNvPicPr>
            <a:picLocks noChangeAspect="1" noChangeArrowheads="1"/>
          </p:cNvPicPr>
          <p:nvPr/>
        </p:nvPicPr>
        <p:blipFill>
          <a:blip r:embed="rId2"/>
          <a:srcRect l="18751"/>
          <a:stretch>
            <a:fillRect/>
          </a:stretch>
        </p:blipFill>
        <p:spPr bwMode="auto">
          <a:xfrm>
            <a:off x="3071802" y="3500438"/>
            <a:ext cx="1857356" cy="242889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000364" y="2571744"/>
            <a:ext cx="1643074" cy="83099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800" dirty="0" smtClean="0"/>
              <a:t>С</a:t>
            </a:r>
            <a:r>
              <a:rPr lang="uk-UA" sz="4800" baseline="-25000" dirty="0" smtClean="0">
                <a:solidFill>
                  <a:srgbClr val="FF0000"/>
                </a:solidFill>
              </a:rPr>
              <a:t>2</a:t>
            </a:r>
            <a:r>
              <a:rPr lang="uk-UA" sz="4800" dirty="0" smtClean="0"/>
              <a:t>Н</a:t>
            </a:r>
            <a:r>
              <a:rPr lang="uk-UA" sz="4800" baseline="-25000" dirty="0" smtClean="0"/>
              <a:t>6</a:t>
            </a:r>
            <a:endParaRPr lang="uk-UA" sz="4800" baseline="-25000" dirty="0"/>
          </a:p>
        </p:txBody>
      </p:sp>
      <p:sp>
        <p:nvSpPr>
          <p:cNvPr id="8" name="TextBox 7"/>
          <p:cNvSpPr txBox="1"/>
          <p:nvPr/>
        </p:nvSpPr>
        <p:spPr>
          <a:xfrm>
            <a:off x="6357950" y="2571744"/>
            <a:ext cx="1643074" cy="83099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800" dirty="0" smtClean="0"/>
              <a:t>С</a:t>
            </a:r>
            <a:r>
              <a:rPr lang="uk-UA" sz="4800" baseline="-25000" dirty="0" smtClean="0">
                <a:solidFill>
                  <a:srgbClr val="FF0000"/>
                </a:solidFill>
              </a:rPr>
              <a:t>3</a:t>
            </a:r>
            <a:r>
              <a:rPr lang="uk-UA" sz="4800" dirty="0" smtClean="0"/>
              <a:t>Н</a:t>
            </a:r>
            <a:r>
              <a:rPr lang="uk-UA" sz="4800" baseline="-25000" dirty="0" smtClean="0"/>
              <a:t>8</a:t>
            </a:r>
            <a:endParaRPr lang="uk-UA" sz="4800" baseline="-25000" dirty="0"/>
          </a:p>
        </p:txBody>
      </p:sp>
      <p:sp>
        <p:nvSpPr>
          <p:cNvPr id="29" name="TextBox 28"/>
          <p:cNvSpPr txBox="1"/>
          <p:nvPr/>
        </p:nvSpPr>
        <p:spPr>
          <a:xfrm>
            <a:off x="1857356" y="6027003"/>
            <a:ext cx="1785950" cy="83099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800" dirty="0" smtClean="0"/>
              <a:t>С</a:t>
            </a:r>
            <a:r>
              <a:rPr lang="uk-UA" sz="4800" baseline="-25000" dirty="0" smtClean="0">
                <a:solidFill>
                  <a:srgbClr val="FF0000"/>
                </a:solidFill>
              </a:rPr>
              <a:t>4</a:t>
            </a:r>
            <a:r>
              <a:rPr lang="uk-UA" sz="4800" dirty="0" smtClean="0"/>
              <a:t>Н</a:t>
            </a:r>
            <a:r>
              <a:rPr lang="uk-UA" sz="4800" baseline="-25000" dirty="0" smtClean="0"/>
              <a:t>10</a:t>
            </a:r>
            <a:endParaRPr lang="uk-UA" sz="4800" baseline="-25000" dirty="0"/>
          </a:p>
        </p:txBody>
      </p:sp>
      <p:sp>
        <p:nvSpPr>
          <p:cNvPr id="30" name="TextBox 29"/>
          <p:cNvSpPr txBox="1"/>
          <p:nvPr/>
        </p:nvSpPr>
        <p:spPr>
          <a:xfrm>
            <a:off x="5429256" y="5429264"/>
            <a:ext cx="3214710" cy="1107996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6600" dirty="0" smtClean="0"/>
              <a:t>С</a:t>
            </a:r>
            <a:r>
              <a:rPr lang="en-US" sz="6600" baseline="-25000" dirty="0" smtClean="0">
                <a:solidFill>
                  <a:srgbClr val="FF0000"/>
                </a:solidFill>
              </a:rPr>
              <a:t>n</a:t>
            </a:r>
            <a:r>
              <a:rPr lang="uk-UA" sz="6600" dirty="0" smtClean="0"/>
              <a:t>Н</a:t>
            </a:r>
            <a:r>
              <a:rPr lang="en-US" sz="6600" baseline="-25000" dirty="0" smtClean="0">
                <a:solidFill>
                  <a:srgbClr val="FF0000"/>
                </a:solidFill>
              </a:rPr>
              <a:t>2n+2</a:t>
            </a:r>
            <a:endParaRPr lang="uk-UA" sz="6600" baseline="-25000" dirty="0">
              <a:solidFill>
                <a:srgbClr val="FF0000"/>
              </a:solidFill>
            </a:endParaRPr>
          </a:p>
        </p:txBody>
      </p:sp>
      <p:sp>
        <p:nvSpPr>
          <p:cNvPr id="31" name="Выноска со стрелкой вниз 30"/>
          <p:cNvSpPr/>
          <p:nvPr/>
        </p:nvSpPr>
        <p:spPr>
          <a:xfrm>
            <a:off x="5786446" y="3857628"/>
            <a:ext cx="2428892" cy="1428760"/>
          </a:xfrm>
          <a:prstGeom prst="downArrowCallou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200" dirty="0" smtClean="0"/>
              <a:t>Загальна формула</a:t>
            </a:r>
            <a:endParaRPr lang="uk-UA" sz="3200" dirty="0"/>
          </a:p>
        </p:txBody>
      </p:sp>
      <p:sp>
        <p:nvSpPr>
          <p:cNvPr id="16" name="TextBox 15"/>
          <p:cNvSpPr txBox="1"/>
          <p:nvPr/>
        </p:nvSpPr>
        <p:spPr>
          <a:xfrm>
            <a:off x="428596" y="2571744"/>
            <a:ext cx="1357290" cy="830997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800" dirty="0" smtClean="0"/>
              <a:t>СН</a:t>
            </a:r>
            <a:r>
              <a:rPr lang="uk-UA" sz="4800" baseline="-25000" dirty="0" smtClean="0"/>
              <a:t>4</a:t>
            </a:r>
            <a:endParaRPr lang="uk-UA" sz="4800" baseline="-250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0" y="0"/>
            <a:ext cx="2214546" cy="250030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5" name="Прямоугольник 24"/>
          <p:cNvSpPr/>
          <p:nvPr/>
        </p:nvSpPr>
        <p:spPr>
          <a:xfrm>
            <a:off x="2285984" y="0"/>
            <a:ext cx="2928958" cy="250030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28" name="Прямоугольник 27"/>
          <p:cNvSpPr/>
          <p:nvPr/>
        </p:nvSpPr>
        <p:spPr>
          <a:xfrm>
            <a:off x="5286380" y="0"/>
            <a:ext cx="3857620" cy="250030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32" name="Прямоугольник 31"/>
          <p:cNvSpPr/>
          <p:nvPr/>
        </p:nvSpPr>
        <p:spPr>
          <a:xfrm>
            <a:off x="71438" y="3500438"/>
            <a:ext cx="4929190" cy="250030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29" grpId="0" animBg="1"/>
      <p:bldP spid="30" grpId="0" animBg="1"/>
      <p:bldP spid="31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81B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138499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87313"/>
            <a:r>
              <a:rPr lang="uk-UA" sz="2800" dirty="0" smtClean="0">
                <a:solidFill>
                  <a:schemeClr val="tx1"/>
                </a:solidFill>
              </a:rPr>
              <a:t>Порівнюючи формули вуглеводнів </a:t>
            </a:r>
            <a:r>
              <a:rPr lang="uk-UA" sz="2800" dirty="0" smtClean="0">
                <a:solidFill>
                  <a:srgbClr val="FF0000"/>
                </a:solidFill>
              </a:rPr>
              <a:t>ряду метану , </a:t>
            </a:r>
            <a:r>
              <a:rPr lang="uk-UA" sz="2800" dirty="0" smtClean="0">
                <a:solidFill>
                  <a:schemeClr val="tx1"/>
                </a:solidFill>
              </a:rPr>
              <a:t>легко помітити, що кожний член ряду відрізняється від свого сусіда на групу атомів СН</a:t>
            </a:r>
            <a:r>
              <a:rPr lang="uk-UA" sz="2800" baseline="-25000" dirty="0" smtClean="0">
                <a:solidFill>
                  <a:schemeClr val="tx1"/>
                </a:solidFill>
              </a:rPr>
              <a:t>2</a:t>
            </a:r>
            <a:endParaRPr lang="uk-UA" sz="2800" baseline="-25000" dirty="0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85852" y="1571612"/>
            <a:ext cx="6143668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3600" dirty="0" smtClean="0"/>
              <a:t>Група </a:t>
            </a:r>
            <a:r>
              <a:rPr lang="uk-UA" sz="3600" kern="0" dirty="0" smtClean="0">
                <a:solidFill>
                  <a:sysClr val="windowText" lastClr="000000"/>
                </a:solidFill>
              </a:rPr>
              <a:t> ̶  СН</a:t>
            </a:r>
            <a:r>
              <a:rPr lang="uk-UA" sz="3600" kern="0" baseline="-25000" dirty="0" smtClean="0">
                <a:solidFill>
                  <a:sysClr val="windowText" lastClr="000000"/>
                </a:solidFill>
              </a:rPr>
              <a:t>2 </a:t>
            </a:r>
            <a:r>
              <a:rPr lang="uk-UA" sz="3600" kern="0" dirty="0" smtClean="0">
                <a:solidFill>
                  <a:sysClr val="windowText" lastClr="000000"/>
                </a:solidFill>
              </a:rPr>
              <a:t>називається </a:t>
            </a:r>
            <a:r>
              <a:rPr lang="uk-UA" sz="3600" i="1" kern="0" dirty="0" smtClean="0">
                <a:solidFill>
                  <a:sysClr val="windowText" lastClr="000000"/>
                </a:solidFill>
              </a:rPr>
              <a:t>гомологічною різницею</a:t>
            </a:r>
            <a:r>
              <a:rPr lang="uk-UA" sz="3600" i="1" dirty="0" smtClean="0"/>
              <a:t> </a:t>
            </a:r>
            <a:endParaRPr lang="uk-UA" sz="3600" i="1" dirty="0"/>
          </a:p>
        </p:txBody>
      </p:sp>
      <p:sp>
        <p:nvSpPr>
          <p:cNvPr id="4" name="TextBox 3"/>
          <p:cNvSpPr txBox="1"/>
          <p:nvPr/>
        </p:nvSpPr>
        <p:spPr>
          <a:xfrm>
            <a:off x="0" y="3071810"/>
            <a:ext cx="9144000" cy="181588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87313"/>
            <a:r>
              <a:rPr lang="uk-UA" sz="2800" dirty="0" smtClean="0">
                <a:solidFill>
                  <a:schemeClr val="tx1"/>
                </a:solidFill>
              </a:rPr>
              <a:t>Якщо від молекули алкану відняти атом Гідрогену, тоді вийде залишок молекули з вільною валентністю (неспареним електроном), що називається  </a:t>
            </a:r>
            <a:r>
              <a:rPr lang="uk-UA" sz="2800" dirty="0" smtClean="0">
                <a:solidFill>
                  <a:srgbClr val="FF0000"/>
                </a:solidFill>
              </a:rPr>
              <a:t>вуглеводним радикалом (</a:t>
            </a:r>
            <a:r>
              <a:rPr lang="en-US" sz="2800" dirty="0" smtClean="0">
                <a:solidFill>
                  <a:srgbClr val="FF0000"/>
                </a:solidFill>
              </a:rPr>
              <a:t>R)</a:t>
            </a:r>
            <a:endParaRPr lang="uk-UA" sz="28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1472" y="5214950"/>
            <a:ext cx="7929618" cy="1200329"/>
          </a:xfrm>
          <a:prstGeom prst="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smtClean="0"/>
              <a:t> </a:t>
            </a:r>
            <a:r>
              <a:rPr lang="uk-UA" sz="3600" dirty="0" smtClean="0"/>
              <a:t>У підручнику радикали названо </a:t>
            </a:r>
            <a:r>
              <a:rPr lang="en-US" sz="3600" dirty="0" smtClean="0"/>
              <a:t> </a:t>
            </a:r>
            <a:r>
              <a:rPr lang="uk-UA" sz="3600" dirty="0" smtClean="0"/>
              <a:t>̶  </a:t>
            </a:r>
            <a:r>
              <a:rPr lang="uk-UA" sz="3600" dirty="0" smtClean="0">
                <a:solidFill>
                  <a:srgbClr val="FF0000"/>
                </a:solidFill>
              </a:rPr>
              <a:t>замісники</a:t>
            </a:r>
            <a:r>
              <a:rPr lang="uk-UA" sz="3600" dirty="0" smtClean="0">
                <a:solidFill>
                  <a:schemeClr val="bg1"/>
                </a:solidFill>
              </a:rPr>
              <a:t>  </a:t>
            </a:r>
            <a:endParaRPr lang="uk-UA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5103674"/>
            <a:ext cx="9144000" cy="175432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ysClr val="windowText" lastClr="000000"/>
                </a:solidFill>
              </a:rPr>
              <a:t>Родоначальником цього гомологічного ряду вважають метан </a:t>
            </a:r>
            <a:r>
              <a:rPr lang="uk-UA" sz="3600" dirty="0" smtClean="0">
                <a:solidFill>
                  <a:srgbClr val="FF0000"/>
                </a:solidFill>
              </a:rPr>
              <a:t>СН</a:t>
            </a:r>
            <a:r>
              <a:rPr lang="uk-UA" sz="3600" baseline="-25000" dirty="0" smtClean="0">
                <a:solidFill>
                  <a:srgbClr val="FF0000"/>
                </a:solidFill>
              </a:rPr>
              <a:t>4</a:t>
            </a:r>
            <a:r>
              <a:rPr lang="uk-UA" sz="3600" dirty="0" smtClean="0">
                <a:solidFill>
                  <a:sysClr val="windowText" lastClr="000000"/>
                </a:solidFill>
              </a:rPr>
              <a:t>, іноді цей ряд так і називають </a:t>
            </a:r>
            <a:r>
              <a:rPr lang="uk-UA" sz="3600" dirty="0" smtClean="0">
                <a:solidFill>
                  <a:srgbClr val="FF0000"/>
                </a:solidFill>
              </a:rPr>
              <a:t>гомологічний ряд метану</a:t>
            </a:r>
            <a:endParaRPr lang="uk-UA" sz="36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2357430"/>
            <a:ext cx="9144000" cy="1200329"/>
          </a:xfrm>
          <a:prstGeom prst="rect">
            <a:avLst/>
          </a:prstGeom>
          <a:gradFill rotWithShape="1">
            <a:gsLst>
              <a:gs pos="0">
                <a:srgbClr val="B3E1B3">
                  <a:tint val="50000"/>
                  <a:satMod val="300000"/>
                </a:srgbClr>
              </a:gs>
              <a:gs pos="35000">
                <a:srgbClr val="B3E1B3">
                  <a:tint val="37000"/>
                  <a:satMod val="300000"/>
                </a:srgbClr>
              </a:gs>
              <a:gs pos="100000">
                <a:srgbClr val="B3E1B3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B3E1B3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Члени </a:t>
            </a:r>
            <a:r>
              <a:rPr kumimoji="0" lang="uk-UA" sz="3600" b="0" i="0" u="none" strike="noStrike" kern="0" cap="none" spc="0" normalizeH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гомологічниого</a:t>
            </a:r>
            <a:r>
              <a:rPr kumimoji="0" lang="uk-UA" sz="36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ряду, називаються </a:t>
            </a:r>
            <a:r>
              <a:rPr kumimoji="0" lang="uk-UA" sz="3600" b="0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гомологами</a:t>
            </a:r>
            <a:endParaRPr kumimoji="0" lang="uk-UA" sz="3600" b="0" i="1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0"/>
            <a:ext cx="9144000" cy="2308324"/>
          </a:xfrm>
          <a:prstGeom prst="rect">
            <a:avLst/>
          </a:prstGeom>
          <a:gradFill rotWithShape="1">
            <a:gsLst>
              <a:gs pos="0">
                <a:srgbClr val="B3E1B3">
                  <a:tint val="50000"/>
                  <a:satMod val="300000"/>
                </a:srgbClr>
              </a:gs>
              <a:gs pos="35000">
                <a:srgbClr val="B3E1B3">
                  <a:tint val="37000"/>
                  <a:satMod val="300000"/>
                </a:srgbClr>
              </a:gs>
              <a:gs pos="100000">
                <a:srgbClr val="B3E1B3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B3E1B3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0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uk-UA" sz="3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Речовини, що  подібні за будовою й відрізняються одна від одної на одну або кілька груп </a:t>
            </a:r>
            <a:r>
              <a:rPr kumimoji="0" lang="uk-UA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33333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uk-UA" sz="3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̶  СН</a:t>
            </a:r>
            <a:r>
              <a:rPr kumimoji="0" lang="uk-UA" sz="3600" b="0" i="0" u="none" strike="noStrike" kern="0" cap="none" spc="0" normalizeH="0" baseline="-2500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  <a:r>
              <a:rPr kumimoji="0" lang="uk-UA" sz="3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, утворюють</a:t>
            </a:r>
            <a:br>
              <a:rPr kumimoji="0" lang="uk-UA" sz="3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uk-UA" sz="3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uk-UA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гомологічні ряди</a:t>
            </a:r>
            <a:endParaRPr kumimoji="0" lang="uk-UA" sz="3600" b="0" i="1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3786190"/>
            <a:ext cx="9144000" cy="1200329"/>
          </a:xfrm>
          <a:prstGeom prst="rect">
            <a:avLst/>
          </a:prstGeom>
          <a:gradFill rotWithShape="1">
            <a:gsLst>
              <a:gs pos="0">
                <a:srgbClr val="B3E1B3">
                  <a:tint val="50000"/>
                  <a:satMod val="300000"/>
                </a:srgbClr>
              </a:gs>
              <a:gs pos="35000">
                <a:srgbClr val="B3E1B3">
                  <a:tint val="37000"/>
                  <a:satMod val="300000"/>
                </a:srgbClr>
              </a:gs>
              <a:gs pos="100000">
                <a:srgbClr val="B3E1B3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B3E1B3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0" i="1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Гомологи  мають подібну будову і подібні </a:t>
            </a:r>
            <a:r>
              <a:rPr kumimoji="0" lang="uk-UA" sz="3600" b="0" i="1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rPr>
              <a:t>влативості</a:t>
            </a:r>
            <a:endParaRPr kumimoji="0" lang="uk-UA" sz="3600" b="0" i="1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AutoShape 2"/>
          <p:cNvSpPr>
            <a:spLocks noChangeArrowheads="1"/>
          </p:cNvSpPr>
          <p:nvPr/>
        </p:nvSpPr>
        <p:spPr bwMode="gray">
          <a:xfrm>
            <a:off x="6929422" y="3500438"/>
            <a:ext cx="2214578" cy="2143116"/>
          </a:xfrm>
          <a:prstGeom prst="irregularSeal1">
            <a:avLst/>
          </a:prstGeom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uk-UA" sz="2400" b="1" dirty="0">
                <a:solidFill>
                  <a:schemeClr val="tx1"/>
                </a:solidFill>
              </a:rPr>
              <a:t> </a:t>
            </a:r>
            <a:r>
              <a:rPr lang="uk-UA" sz="3600" b="1" dirty="0" smtClean="0">
                <a:solidFill>
                  <a:srgbClr val="FF0000"/>
                </a:solidFill>
              </a:rPr>
              <a:t>§24</a:t>
            </a:r>
            <a:br>
              <a:rPr lang="uk-UA" sz="3600" b="1" dirty="0" smtClean="0">
                <a:solidFill>
                  <a:srgbClr val="FF0000"/>
                </a:solidFill>
              </a:rPr>
            </a:br>
            <a:r>
              <a:rPr lang="uk-UA" sz="3600" b="1" dirty="0" smtClean="0">
                <a:solidFill>
                  <a:schemeClr val="tx1"/>
                </a:solidFill>
              </a:rPr>
              <a:t>ст.144</a:t>
            </a:r>
            <a:endParaRPr lang="uk-UA" sz="3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4549676"/>
            <a:ext cx="9144000" cy="230832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0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Гомологія</a:t>
            </a:r>
            <a:r>
              <a:rPr kumimoji="0" lang="uk-UA" sz="3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 ̶  це явище існування подібних за будовою та властивостями органічних речовин, що відрізняються одна від одної на одну або кілька груп  ̶  СН</a:t>
            </a:r>
            <a:r>
              <a:rPr kumimoji="0" lang="uk-UA" sz="3600" b="0" i="0" u="none" strike="noStrike" kern="0" cap="none" spc="0" normalizeH="0" baseline="-2500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0034" y="2857496"/>
            <a:ext cx="6143668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3600" dirty="0" smtClean="0"/>
              <a:t>Група </a:t>
            </a:r>
            <a:r>
              <a:rPr lang="uk-UA" sz="3600" kern="0" dirty="0" smtClean="0">
                <a:solidFill>
                  <a:sysClr val="windowText" lastClr="000000"/>
                </a:solidFill>
              </a:rPr>
              <a:t> ̶  СН</a:t>
            </a:r>
            <a:r>
              <a:rPr lang="uk-UA" sz="3600" kern="0" baseline="-25000" dirty="0" smtClean="0">
                <a:solidFill>
                  <a:sysClr val="windowText" lastClr="000000"/>
                </a:solidFill>
              </a:rPr>
              <a:t>2 </a:t>
            </a:r>
            <a:r>
              <a:rPr lang="uk-UA" sz="3600" kern="0" dirty="0" smtClean="0">
                <a:solidFill>
                  <a:sysClr val="windowText" lastClr="000000"/>
                </a:solidFill>
              </a:rPr>
              <a:t>називається </a:t>
            </a:r>
            <a:r>
              <a:rPr lang="uk-UA" sz="3600" i="1" kern="0" dirty="0" smtClean="0">
                <a:solidFill>
                  <a:sysClr val="windowText" lastClr="000000"/>
                </a:solidFill>
              </a:rPr>
              <a:t>гомологічною різницею</a:t>
            </a:r>
            <a:r>
              <a:rPr lang="uk-UA" sz="3600" i="1" dirty="0" smtClean="0"/>
              <a:t> </a:t>
            </a:r>
            <a:endParaRPr lang="uk-UA" sz="3600" i="1" dirty="0"/>
          </a:p>
        </p:txBody>
      </p:sp>
      <p:sp>
        <p:nvSpPr>
          <p:cNvPr id="7" name="TextBox 6"/>
          <p:cNvSpPr txBox="1"/>
          <p:nvPr/>
        </p:nvSpPr>
        <p:spPr>
          <a:xfrm>
            <a:off x="0" y="0"/>
            <a:ext cx="9144000" cy="230832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lvl="0"/>
            <a:r>
              <a:rPr kumimoji="0" lang="uk-UA" sz="3600" b="0" i="1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lang="uk-UA" sz="3600" kern="0" dirty="0" smtClean="0">
                <a:solidFill>
                  <a:sysClr val="windowText" lastClr="000000"/>
                </a:solidFill>
              </a:rPr>
              <a:t>Р</a:t>
            </a:r>
            <a:r>
              <a:rPr kumimoji="0" lang="uk-UA" sz="3600" b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ечовини</a:t>
            </a:r>
            <a:r>
              <a:rPr kumimoji="0" lang="uk-UA" sz="3600" b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, що  подібні за будовою й відрізняються одна від одної на одну або кілька груп </a:t>
            </a:r>
            <a:r>
              <a:rPr lang="uk-UA" sz="3600" kern="0" dirty="0" smtClean="0">
                <a:solidFill>
                  <a:sysClr val="windowText" lastClr="000000"/>
                </a:solidFill>
              </a:rPr>
              <a:t> ̶  СН</a:t>
            </a:r>
            <a:r>
              <a:rPr lang="uk-UA" sz="3600" kern="0" baseline="-25000" dirty="0" smtClean="0">
                <a:solidFill>
                  <a:sysClr val="windowText" lastClr="000000"/>
                </a:solidFill>
              </a:rPr>
              <a:t>2</a:t>
            </a:r>
            <a:r>
              <a:rPr lang="uk-UA" sz="3600" kern="0" dirty="0" smtClean="0">
                <a:solidFill>
                  <a:sysClr val="windowText" lastClr="000000"/>
                </a:solidFill>
              </a:rPr>
              <a:t>, називаються </a:t>
            </a:r>
            <a:r>
              <a:rPr lang="uk-UA" sz="3600" i="1" kern="0" dirty="0" smtClean="0">
                <a:solidFill>
                  <a:srgbClr val="FF0000"/>
                </a:solidFill>
              </a:rPr>
              <a:t>гомологами </a:t>
            </a:r>
            <a:endParaRPr kumimoji="0" lang="uk-UA" sz="3600" b="0" i="1" u="none" strike="noStrike" kern="0" cap="none" spc="0" normalizeH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pic>
        <p:nvPicPr>
          <p:cNvPr id="8" name="Picture 3" descr="C:\Users\Олександр\Desktop\Image1 4.png"/>
          <p:cNvPicPr>
            <a:picLocks noChangeAspect="1" noChangeArrowheads="1"/>
          </p:cNvPicPr>
          <p:nvPr/>
        </p:nvPicPr>
        <p:blipFill>
          <a:blip r:embed="rId2"/>
          <a:srcRect l="9649"/>
          <a:stretch>
            <a:fillRect/>
          </a:stretch>
        </p:blipFill>
        <p:spPr bwMode="auto">
          <a:xfrm>
            <a:off x="7215206" y="2357430"/>
            <a:ext cx="642942" cy="21699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428604"/>
            <a:ext cx="9144000" cy="3416320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міжнародна</a:t>
            </a:r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Номенклатура  </a:t>
            </a:r>
            <a:r>
              <a:rPr lang="ru-RU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органічних</a:t>
            </a:r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5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сполук</a:t>
            </a:r>
            <a:endParaRPr lang="ru-RU" sz="54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IUPAC</a:t>
            </a:r>
            <a:endParaRPr lang="ru-RU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4214818"/>
            <a:ext cx="9144000" cy="187743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uk-UA" sz="3600" b="1" dirty="0" smtClean="0">
                <a:solidFill>
                  <a:srgbClr val="0A0436"/>
                </a:solidFill>
              </a:rPr>
              <a:t>Номенклатура</a:t>
            </a:r>
            <a:r>
              <a:rPr lang="uk-UA" sz="4400" b="1" dirty="0" smtClean="0">
                <a:solidFill>
                  <a:srgbClr val="0A0436"/>
                </a:solidFill>
              </a:rPr>
              <a:t> ІЮПАК </a:t>
            </a:r>
            <a:r>
              <a:rPr lang="uk-UA" sz="3600" b="1" dirty="0" smtClean="0">
                <a:solidFill>
                  <a:srgbClr val="0A0436"/>
                </a:solidFill>
              </a:rPr>
              <a:t>запропонована Міжнародною спілкою теоретичної і прикладної хімії у 1964 році</a:t>
            </a:r>
            <a:endParaRPr lang="uk-UA" sz="4400" b="1" dirty="0">
              <a:solidFill>
                <a:srgbClr val="0A0436"/>
              </a:solidFill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81B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Олександр\Desktop\Image 6.png"/>
          <p:cNvPicPr>
            <a:picLocks noChangeAspect="1" noChangeArrowheads="1"/>
          </p:cNvPicPr>
          <p:nvPr/>
        </p:nvPicPr>
        <p:blipFill>
          <a:blip r:embed="rId2"/>
          <a:srcRect r="74360"/>
          <a:stretch>
            <a:fillRect/>
          </a:stretch>
        </p:blipFill>
        <p:spPr bwMode="auto">
          <a:xfrm>
            <a:off x="571472" y="0"/>
            <a:ext cx="1142976" cy="1714500"/>
          </a:xfrm>
          <a:prstGeom prst="rect">
            <a:avLst/>
          </a:prstGeom>
          <a:noFill/>
        </p:spPr>
      </p:pic>
      <p:pic>
        <p:nvPicPr>
          <p:cNvPr id="4" name="Picture 2" descr="C:\Users\Олександр\Desktop\Image 6.png"/>
          <p:cNvPicPr>
            <a:picLocks noChangeAspect="1" noChangeArrowheads="1"/>
          </p:cNvPicPr>
          <p:nvPr/>
        </p:nvPicPr>
        <p:blipFill>
          <a:blip r:embed="rId2"/>
          <a:srcRect l="24039" r="42307"/>
          <a:stretch>
            <a:fillRect/>
          </a:stretch>
        </p:blipFill>
        <p:spPr bwMode="auto">
          <a:xfrm>
            <a:off x="2428860" y="0"/>
            <a:ext cx="1500198" cy="1714500"/>
          </a:xfrm>
          <a:prstGeom prst="rect">
            <a:avLst/>
          </a:prstGeom>
          <a:noFill/>
        </p:spPr>
      </p:pic>
      <p:pic>
        <p:nvPicPr>
          <p:cNvPr id="5" name="Picture 2" descr="C:\Users\Олександр\Desktop\Image 6.png"/>
          <p:cNvPicPr>
            <a:picLocks noChangeAspect="1" noChangeArrowheads="1"/>
          </p:cNvPicPr>
          <p:nvPr/>
        </p:nvPicPr>
        <p:blipFill>
          <a:blip r:embed="rId2"/>
          <a:srcRect l="57693"/>
          <a:stretch>
            <a:fillRect/>
          </a:stretch>
        </p:blipFill>
        <p:spPr bwMode="auto">
          <a:xfrm>
            <a:off x="4286248" y="0"/>
            <a:ext cx="1885932" cy="1714500"/>
          </a:xfrm>
          <a:prstGeom prst="rect">
            <a:avLst/>
          </a:prstGeom>
          <a:noFill/>
        </p:spPr>
      </p:pic>
      <p:pic>
        <p:nvPicPr>
          <p:cNvPr id="3076" name="Picture 4" descr="C:\Users\Олександр\Desktop\Image 8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843" y="0"/>
            <a:ext cx="2428875" cy="1685925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57158" y="2000241"/>
            <a:ext cx="1714512" cy="642942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3600" dirty="0" smtClean="0">
                <a:solidFill>
                  <a:srgbClr val="FF0000"/>
                </a:solidFill>
              </a:rPr>
              <a:t>мет</a:t>
            </a:r>
            <a:r>
              <a:rPr lang="uk-UA" sz="3600" dirty="0" smtClean="0">
                <a:solidFill>
                  <a:srgbClr val="7030A0"/>
                </a:solidFill>
              </a:rPr>
              <a:t>ан</a:t>
            </a:r>
            <a:endParaRPr lang="uk-UA" sz="3600" dirty="0">
              <a:solidFill>
                <a:srgbClr val="7030A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00298" y="2000241"/>
            <a:ext cx="1571636" cy="646331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sz="3600" dirty="0" smtClean="0">
                <a:solidFill>
                  <a:srgbClr val="FF0000"/>
                </a:solidFill>
              </a:rPr>
              <a:t>ет</a:t>
            </a:r>
            <a:r>
              <a:rPr lang="uk-UA" sz="3600" dirty="0" smtClean="0">
                <a:solidFill>
                  <a:srgbClr val="7030A0"/>
                </a:solidFill>
              </a:rPr>
              <a:t>ан</a:t>
            </a:r>
            <a:endParaRPr lang="uk-UA" sz="3600" dirty="0">
              <a:solidFill>
                <a:srgbClr val="7030A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57686" y="2000240"/>
            <a:ext cx="1785950" cy="646331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rgbClr val="FF0000"/>
                </a:solidFill>
              </a:rPr>
              <a:t>проп</a:t>
            </a:r>
            <a:r>
              <a:rPr lang="uk-UA" sz="3600" dirty="0" smtClean="0">
                <a:solidFill>
                  <a:srgbClr val="7030A0"/>
                </a:solidFill>
              </a:rPr>
              <a:t>ан</a:t>
            </a:r>
            <a:endParaRPr lang="uk-UA" sz="3600" dirty="0">
              <a:solidFill>
                <a:srgbClr val="7030A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858016" y="2000240"/>
            <a:ext cx="1785950" cy="646331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rgbClr val="FF0000"/>
                </a:solidFill>
              </a:rPr>
              <a:t>бут</a:t>
            </a:r>
            <a:r>
              <a:rPr lang="uk-UA" sz="3600" dirty="0" smtClean="0">
                <a:solidFill>
                  <a:srgbClr val="7030A0"/>
                </a:solidFill>
              </a:rPr>
              <a:t>ан</a:t>
            </a:r>
            <a:endParaRPr lang="uk-UA" sz="3600" dirty="0">
              <a:solidFill>
                <a:srgbClr val="7030A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7158" y="2928934"/>
            <a:ext cx="1785950" cy="83099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800" dirty="0" smtClean="0"/>
              <a:t>С</a:t>
            </a:r>
            <a:r>
              <a:rPr lang="uk-UA" sz="4800" baseline="-25000" dirty="0" smtClean="0">
                <a:solidFill>
                  <a:srgbClr val="FF0000"/>
                </a:solidFill>
              </a:rPr>
              <a:t>5</a:t>
            </a:r>
            <a:r>
              <a:rPr lang="uk-UA" sz="4800" dirty="0" smtClean="0"/>
              <a:t>Н</a:t>
            </a:r>
            <a:r>
              <a:rPr lang="uk-UA" sz="4800" baseline="-25000" dirty="0" smtClean="0"/>
              <a:t>12</a:t>
            </a:r>
            <a:endParaRPr lang="uk-UA" sz="4800" baseline="-25000" dirty="0"/>
          </a:p>
        </p:txBody>
      </p:sp>
      <p:sp>
        <p:nvSpPr>
          <p:cNvPr id="12" name="TextBox 11"/>
          <p:cNvSpPr txBox="1"/>
          <p:nvPr/>
        </p:nvSpPr>
        <p:spPr>
          <a:xfrm>
            <a:off x="428596" y="4000504"/>
            <a:ext cx="1785918" cy="646331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rgbClr val="FF0000"/>
                </a:solidFill>
              </a:rPr>
              <a:t>пент</a:t>
            </a:r>
            <a:r>
              <a:rPr lang="uk-UA" sz="3600" dirty="0" smtClean="0">
                <a:solidFill>
                  <a:srgbClr val="7030A0"/>
                </a:solidFill>
              </a:rPr>
              <a:t>ан</a:t>
            </a:r>
            <a:endParaRPr lang="uk-UA" sz="3600" dirty="0">
              <a:solidFill>
                <a:srgbClr val="7030A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428860" y="2928934"/>
            <a:ext cx="2000264" cy="83099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800" dirty="0" smtClean="0"/>
              <a:t>С</a:t>
            </a:r>
            <a:r>
              <a:rPr lang="uk-UA" sz="4800" baseline="-25000" dirty="0" smtClean="0">
                <a:solidFill>
                  <a:srgbClr val="FF0000"/>
                </a:solidFill>
              </a:rPr>
              <a:t>6</a:t>
            </a:r>
            <a:r>
              <a:rPr lang="uk-UA" sz="4800" dirty="0" smtClean="0"/>
              <a:t>Н</a:t>
            </a:r>
            <a:r>
              <a:rPr lang="uk-UA" sz="4800" baseline="-25000" dirty="0" smtClean="0"/>
              <a:t>14</a:t>
            </a:r>
            <a:endParaRPr lang="uk-UA" sz="4800" baseline="-25000" dirty="0"/>
          </a:p>
        </p:txBody>
      </p:sp>
      <p:sp>
        <p:nvSpPr>
          <p:cNvPr id="14" name="TextBox 13"/>
          <p:cNvSpPr txBox="1"/>
          <p:nvPr/>
        </p:nvSpPr>
        <p:spPr>
          <a:xfrm>
            <a:off x="2500298" y="4000504"/>
            <a:ext cx="1928826" cy="646331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rgbClr val="FF0000"/>
                </a:solidFill>
              </a:rPr>
              <a:t>гекс</a:t>
            </a:r>
            <a:r>
              <a:rPr lang="uk-UA" sz="3600" dirty="0" smtClean="0">
                <a:solidFill>
                  <a:srgbClr val="7030A0"/>
                </a:solidFill>
              </a:rPr>
              <a:t>ан</a:t>
            </a:r>
            <a:endParaRPr lang="uk-UA" sz="3600" dirty="0">
              <a:solidFill>
                <a:srgbClr val="7030A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786314" y="2928934"/>
            <a:ext cx="1785950" cy="83099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800" dirty="0" smtClean="0"/>
              <a:t>С</a:t>
            </a:r>
            <a:r>
              <a:rPr lang="uk-UA" sz="4800" baseline="-25000" dirty="0" smtClean="0">
                <a:solidFill>
                  <a:srgbClr val="FF0000"/>
                </a:solidFill>
              </a:rPr>
              <a:t>7</a:t>
            </a:r>
            <a:r>
              <a:rPr lang="uk-UA" sz="4800" dirty="0" smtClean="0"/>
              <a:t>Н</a:t>
            </a:r>
            <a:r>
              <a:rPr lang="uk-UA" sz="4800" baseline="-25000" dirty="0" smtClean="0"/>
              <a:t>16</a:t>
            </a:r>
            <a:endParaRPr lang="uk-UA" sz="4800" baseline="-25000" dirty="0"/>
          </a:p>
        </p:txBody>
      </p:sp>
      <p:sp>
        <p:nvSpPr>
          <p:cNvPr id="16" name="TextBox 15"/>
          <p:cNvSpPr txBox="1"/>
          <p:nvPr/>
        </p:nvSpPr>
        <p:spPr>
          <a:xfrm>
            <a:off x="4786314" y="4000504"/>
            <a:ext cx="1785918" cy="646331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rgbClr val="FF0000"/>
                </a:solidFill>
              </a:rPr>
              <a:t>гепт</a:t>
            </a:r>
            <a:r>
              <a:rPr lang="uk-UA" sz="3600" dirty="0" smtClean="0">
                <a:solidFill>
                  <a:srgbClr val="7030A0"/>
                </a:solidFill>
              </a:rPr>
              <a:t>ан</a:t>
            </a:r>
            <a:endParaRPr lang="uk-UA" sz="3600" dirty="0">
              <a:solidFill>
                <a:srgbClr val="7030A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858016" y="2928934"/>
            <a:ext cx="1785950" cy="83099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800" dirty="0" smtClean="0"/>
              <a:t>С</a:t>
            </a:r>
            <a:r>
              <a:rPr lang="uk-UA" sz="4800" baseline="-25000" dirty="0" smtClean="0">
                <a:solidFill>
                  <a:srgbClr val="FF0000"/>
                </a:solidFill>
              </a:rPr>
              <a:t>8</a:t>
            </a:r>
            <a:r>
              <a:rPr lang="uk-UA" sz="4800" dirty="0" smtClean="0"/>
              <a:t>Н</a:t>
            </a:r>
            <a:r>
              <a:rPr lang="uk-UA" sz="4800" baseline="-25000" dirty="0" smtClean="0"/>
              <a:t>18</a:t>
            </a:r>
            <a:endParaRPr lang="uk-UA" sz="4800" baseline="-25000" dirty="0"/>
          </a:p>
        </p:txBody>
      </p:sp>
      <p:sp>
        <p:nvSpPr>
          <p:cNvPr id="18" name="TextBox 17"/>
          <p:cNvSpPr txBox="1"/>
          <p:nvPr/>
        </p:nvSpPr>
        <p:spPr>
          <a:xfrm>
            <a:off x="6858016" y="4000504"/>
            <a:ext cx="1785950" cy="646331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rgbClr val="FF0000"/>
                </a:solidFill>
              </a:rPr>
              <a:t>окт</a:t>
            </a:r>
            <a:r>
              <a:rPr lang="uk-UA" sz="3600" dirty="0" smtClean="0">
                <a:solidFill>
                  <a:srgbClr val="7030A0"/>
                </a:solidFill>
              </a:rPr>
              <a:t>ан</a:t>
            </a:r>
            <a:endParaRPr lang="uk-UA" sz="3600" dirty="0">
              <a:solidFill>
                <a:srgbClr val="7030A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7158" y="4857760"/>
            <a:ext cx="1785950" cy="83099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800" dirty="0" smtClean="0"/>
              <a:t>С</a:t>
            </a:r>
            <a:r>
              <a:rPr lang="uk-UA" sz="4800" baseline="-25000" dirty="0" smtClean="0">
                <a:solidFill>
                  <a:srgbClr val="FF0000"/>
                </a:solidFill>
              </a:rPr>
              <a:t>9</a:t>
            </a:r>
            <a:r>
              <a:rPr lang="uk-UA" sz="4800" dirty="0" smtClean="0"/>
              <a:t>Н</a:t>
            </a:r>
            <a:r>
              <a:rPr lang="uk-UA" sz="4800" baseline="-25000" dirty="0" smtClean="0"/>
              <a:t>20</a:t>
            </a:r>
            <a:endParaRPr lang="uk-UA" sz="4800" baseline="-25000" dirty="0"/>
          </a:p>
        </p:txBody>
      </p:sp>
      <p:sp>
        <p:nvSpPr>
          <p:cNvPr id="21" name="TextBox 20"/>
          <p:cNvSpPr txBox="1"/>
          <p:nvPr/>
        </p:nvSpPr>
        <p:spPr>
          <a:xfrm>
            <a:off x="357158" y="5786454"/>
            <a:ext cx="1785950" cy="646331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3600" dirty="0" err="1" smtClean="0">
                <a:solidFill>
                  <a:srgbClr val="FF0000"/>
                </a:solidFill>
              </a:rPr>
              <a:t>нон</a:t>
            </a:r>
            <a:r>
              <a:rPr lang="uk-UA" sz="3600" dirty="0" err="1" smtClean="0">
                <a:solidFill>
                  <a:srgbClr val="7030A0"/>
                </a:solidFill>
              </a:rPr>
              <a:t>ан</a:t>
            </a:r>
            <a:endParaRPr lang="uk-UA" sz="3600" dirty="0">
              <a:solidFill>
                <a:srgbClr val="7030A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500298" y="4857760"/>
            <a:ext cx="2143140" cy="83099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800" dirty="0" smtClean="0"/>
              <a:t>С</a:t>
            </a:r>
            <a:r>
              <a:rPr lang="uk-UA" sz="4800" baseline="-25000" dirty="0" smtClean="0">
                <a:solidFill>
                  <a:srgbClr val="FF0000"/>
                </a:solidFill>
              </a:rPr>
              <a:t>10</a:t>
            </a:r>
            <a:r>
              <a:rPr lang="uk-UA" sz="4800" dirty="0" smtClean="0"/>
              <a:t>Н</a:t>
            </a:r>
            <a:r>
              <a:rPr lang="uk-UA" sz="4800" baseline="-25000" dirty="0" smtClean="0"/>
              <a:t>22</a:t>
            </a:r>
            <a:endParaRPr lang="uk-UA" sz="4800" baseline="-25000" dirty="0"/>
          </a:p>
        </p:txBody>
      </p:sp>
      <p:sp>
        <p:nvSpPr>
          <p:cNvPr id="23" name="TextBox 22"/>
          <p:cNvSpPr txBox="1"/>
          <p:nvPr/>
        </p:nvSpPr>
        <p:spPr>
          <a:xfrm>
            <a:off x="2500298" y="5786454"/>
            <a:ext cx="2143140" cy="646331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rgbClr val="FF0000"/>
                </a:solidFill>
              </a:rPr>
              <a:t>дек</a:t>
            </a:r>
            <a:r>
              <a:rPr lang="uk-UA" sz="3600" dirty="0" smtClean="0">
                <a:solidFill>
                  <a:srgbClr val="7030A0"/>
                </a:solidFill>
              </a:rPr>
              <a:t>ан</a:t>
            </a:r>
            <a:endParaRPr lang="uk-UA" sz="3600" dirty="0">
              <a:solidFill>
                <a:srgbClr val="7030A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57158" y="1071546"/>
            <a:ext cx="1571636" cy="830997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800" dirty="0" smtClean="0"/>
              <a:t>СН</a:t>
            </a:r>
            <a:r>
              <a:rPr lang="uk-UA" sz="4800" baseline="-25000" dirty="0" smtClean="0"/>
              <a:t>4</a:t>
            </a:r>
            <a:endParaRPr lang="uk-UA" sz="4800" baseline="-25000" dirty="0"/>
          </a:p>
        </p:txBody>
      </p:sp>
      <p:sp>
        <p:nvSpPr>
          <p:cNvPr id="25" name="TextBox 24"/>
          <p:cNvSpPr txBox="1"/>
          <p:nvPr/>
        </p:nvSpPr>
        <p:spPr>
          <a:xfrm>
            <a:off x="2357422" y="1071546"/>
            <a:ext cx="1643074" cy="83099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800" dirty="0" smtClean="0"/>
              <a:t>С</a:t>
            </a:r>
            <a:r>
              <a:rPr lang="uk-UA" sz="4800" baseline="-25000" dirty="0" smtClean="0">
                <a:solidFill>
                  <a:srgbClr val="FF0000"/>
                </a:solidFill>
              </a:rPr>
              <a:t>2</a:t>
            </a:r>
            <a:r>
              <a:rPr lang="uk-UA" sz="4800" dirty="0" smtClean="0"/>
              <a:t>Н</a:t>
            </a:r>
            <a:r>
              <a:rPr lang="uk-UA" sz="4800" baseline="-25000" dirty="0" smtClean="0"/>
              <a:t>6</a:t>
            </a:r>
            <a:endParaRPr lang="uk-UA" sz="4800" baseline="-25000" dirty="0"/>
          </a:p>
        </p:txBody>
      </p:sp>
      <p:sp>
        <p:nvSpPr>
          <p:cNvPr id="26" name="TextBox 25"/>
          <p:cNvSpPr txBox="1"/>
          <p:nvPr/>
        </p:nvSpPr>
        <p:spPr>
          <a:xfrm>
            <a:off x="4357686" y="1071546"/>
            <a:ext cx="1785950" cy="83099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800" dirty="0" smtClean="0"/>
              <a:t>С</a:t>
            </a:r>
            <a:r>
              <a:rPr lang="uk-UA" sz="4800" baseline="-25000" dirty="0" smtClean="0">
                <a:solidFill>
                  <a:srgbClr val="FF0000"/>
                </a:solidFill>
              </a:rPr>
              <a:t>3</a:t>
            </a:r>
            <a:r>
              <a:rPr lang="uk-UA" sz="4800" dirty="0" smtClean="0"/>
              <a:t>Н</a:t>
            </a:r>
            <a:r>
              <a:rPr lang="uk-UA" sz="4800" baseline="-25000" dirty="0" smtClean="0"/>
              <a:t>8</a:t>
            </a:r>
            <a:endParaRPr lang="uk-UA" sz="4800" baseline="-25000" dirty="0"/>
          </a:p>
        </p:txBody>
      </p:sp>
      <p:sp>
        <p:nvSpPr>
          <p:cNvPr id="27" name="TextBox 26"/>
          <p:cNvSpPr txBox="1"/>
          <p:nvPr/>
        </p:nvSpPr>
        <p:spPr>
          <a:xfrm>
            <a:off x="6858016" y="1071546"/>
            <a:ext cx="1785950" cy="83099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sz="4800" dirty="0" smtClean="0"/>
              <a:t>С</a:t>
            </a:r>
            <a:r>
              <a:rPr lang="uk-UA" sz="4800" baseline="-25000" dirty="0" smtClean="0">
                <a:solidFill>
                  <a:srgbClr val="FF0000"/>
                </a:solidFill>
              </a:rPr>
              <a:t>4</a:t>
            </a:r>
            <a:r>
              <a:rPr lang="uk-UA" sz="4800" dirty="0" smtClean="0"/>
              <a:t>Н</a:t>
            </a:r>
            <a:r>
              <a:rPr lang="uk-UA" sz="4800" baseline="-25000" dirty="0" smtClean="0"/>
              <a:t>10</a:t>
            </a:r>
            <a:endParaRPr lang="uk-UA" sz="4800" baseline="-25000" dirty="0"/>
          </a:p>
        </p:txBody>
      </p:sp>
      <p:sp>
        <p:nvSpPr>
          <p:cNvPr id="28" name="Выноска со стрелкой влево 27"/>
          <p:cNvSpPr/>
          <p:nvPr/>
        </p:nvSpPr>
        <p:spPr>
          <a:xfrm>
            <a:off x="5072066" y="4857760"/>
            <a:ext cx="3500462" cy="1071570"/>
          </a:xfrm>
          <a:prstGeom prst="leftArrowCallout">
            <a:avLst>
              <a:gd name="adj1" fmla="val 28631"/>
              <a:gd name="adj2" fmla="val 32262"/>
              <a:gd name="adj3" fmla="val 35894"/>
              <a:gd name="adj4" fmla="val 80416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sz="3200" dirty="0" smtClean="0"/>
              <a:t>Гомологічний ряд  алканів</a:t>
            </a:r>
            <a:endParaRPr lang="uk-UA" sz="3200" dirty="0"/>
          </a:p>
        </p:txBody>
      </p:sp>
      <p:sp>
        <p:nvSpPr>
          <p:cNvPr id="29" name="TextBox 28"/>
          <p:cNvSpPr txBox="1"/>
          <p:nvPr/>
        </p:nvSpPr>
        <p:spPr>
          <a:xfrm>
            <a:off x="4500562" y="6215082"/>
            <a:ext cx="4643438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uk-UA" sz="2800" b="1" dirty="0" smtClean="0"/>
              <a:t>гомологічний ряд метану</a:t>
            </a:r>
            <a:endParaRPr lang="uk-UA" sz="2800" b="1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2910" y="357166"/>
            <a:ext cx="79296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 smtClean="0">
                <a:solidFill>
                  <a:schemeClr val="bg1"/>
                </a:solidFill>
              </a:rPr>
              <a:t>  </a:t>
            </a:r>
            <a:endParaRPr lang="uk-UA" sz="3600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1428736"/>
            <a:ext cx="8360046" cy="280076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4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ru-RU" sz="44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ru-RU" sz="4400" b="1" cap="none" spc="0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вчимося</a:t>
            </a:r>
            <a:r>
              <a:rPr lang="ru-RU" sz="44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ru-RU" sz="4400" b="1" cap="none" spc="0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назитвати</a:t>
            </a:r>
            <a:r>
              <a:rPr lang="ru-RU" sz="44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та </a:t>
            </a:r>
            <a:r>
              <a:rPr lang="ru-RU" sz="4400" b="1" cap="none" spc="0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складати</a:t>
            </a:r>
            <a:r>
              <a:rPr lang="ru-RU" sz="44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ru-RU" sz="4400" b="1" cap="none" spc="0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структурні</a:t>
            </a:r>
            <a:r>
              <a:rPr lang="ru-RU" sz="44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ru-RU" sz="4400" b="1" cap="none" spc="0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формули</a:t>
            </a:r>
            <a:endParaRPr lang="ru-RU" sz="4400" b="1" cap="none" spc="0" dirty="0" smtClean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  <a:p>
            <a:pPr algn="ctr"/>
            <a:r>
              <a:rPr lang="ru-RU" sz="44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н</a:t>
            </a:r>
            <a:r>
              <a:rPr lang="ru-RU" sz="44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асичених</a:t>
            </a:r>
            <a:r>
              <a:rPr lang="ru-RU" sz="4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 </a:t>
            </a:r>
            <a:r>
              <a:rPr lang="ru-RU" sz="4400" b="1" dirty="0" err="1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вуглеводнів</a:t>
            </a:r>
            <a:endParaRPr lang="ru-RU" sz="4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Безмятежность">
  <a:themeElements>
    <a:clrScheme name="">
      <a:dk1>
        <a:srgbClr val="333333"/>
      </a:dk1>
      <a:lt1>
        <a:srgbClr val="A9BDA9"/>
      </a:lt1>
      <a:dk2>
        <a:srgbClr val="004C2B"/>
      </a:dk2>
      <a:lt2>
        <a:srgbClr val="578963"/>
      </a:lt2>
      <a:accent1>
        <a:srgbClr val="FFCCCC"/>
      </a:accent1>
      <a:accent2>
        <a:srgbClr val="B3E1B3"/>
      </a:accent2>
      <a:accent3>
        <a:srgbClr val="D1DBD1"/>
      </a:accent3>
      <a:accent4>
        <a:srgbClr val="2A2A2A"/>
      </a:accent4>
      <a:accent5>
        <a:srgbClr val="FFE2E2"/>
      </a:accent5>
      <a:accent6>
        <a:srgbClr val="A2CCA2"/>
      </a:accent6>
      <a:hlink>
        <a:srgbClr val="BDD7E5"/>
      </a:hlink>
      <a:folHlink>
        <a:srgbClr val="D2AAD2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Безмятежность.pot 1">
        <a:dk1>
          <a:srgbClr val="333333"/>
        </a:dk1>
        <a:lt1>
          <a:srgbClr val="A9BDA9"/>
        </a:lt1>
        <a:dk2>
          <a:srgbClr val="004C2B"/>
        </a:dk2>
        <a:lt2>
          <a:srgbClr val="578963"/>
        </a:lt2>
        <a:accent1>
          <a:srgbClr val="E1B7B7"/>
        </a:accent1>
        <a:accent2>
          <a:srgbClr val="B3E1B3"/>
        </a:accent2>
        <a:accent3>
          <a:srgbClr val="D1DBD1"/>
        </a:accent3>
        <a:accent4>
          <a:srgbClr val="2A2A2A"/>
        </a:accent4>
        <a:accent5>
          <a:srgbClr val="EED8D8"/>
        </a:accent5>
        <a:accent6>
          <a:srgbClr val="A2CCA2"/>
        </a:accent6>
        <a:hlink>
          <a:srgbClr val="BDD7E5"/>
        </a:hlink>
        <a:folHlink>
          <a:srgbClr val="D2AAD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Безмятежность.pot 2">
        <a:dk1>
          <a:srgbClr val="333333"/>
        </a:dk1>
        <a:lt1>
          <a:srgbClr val="FFFFFF"/>
        </a:lt1>
        <a:dk2>
          <a:srgbClr val="004C2B"/>
        </a:dk2>
        <a:lt2>
          <a:srgbClr val="578963"/>
        </a:lt2>
        <a:accent1>
          <a:srgbClr val="E1B7B7"/>
        </a:accent1>
        <a:accent2>
          <a:srgbClr val="B3E1B3"/>
        </a:accent2>
        <a:accent3>
          <a:srgbClr val="FFFFFF"/>
        </a:accent3>
        <a:accent4>
          <a:srgbClr val="2A2A2A"/>
        </a:accent4>
        <a:accent5>
          <a:srgbClr val="EED8D8"/>
        </a:accent5>
        <a:accent6>
          <a:srgbClr val="A2CCA2"/>
        </a:accent6>
        <a:hlink>
          <a:srgbClr val="BDD7E5"/>
        </a:hlink>
        <a:folHlink>
          <a:srgbClr val="D2AAD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Безмятежность.pot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37373"/>
        </a:accent6>
        <a:hlink>
          <a:srgbClr val="B2B2B2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1086</TotalTime>
  <Words>773</Words>
  <PresentationFormat>Экран (4:3)</PresentationFormat>
  <Paragraphs>206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23</vt:i4>
      </vt:variant>
    </vt:vector>
  </HeadingPairs>
  <TitlesOfParts>
    <vt:vector size="26" baseType="lpstr">
      <vt:lpstr>Тема Office</vt:lpstr>
      <vt:lpstr>1_Тема Office</vt:lpstr>
      <vt:lpstr>Безмятежность</vt:lpstr>
      <vt:lpstr> гомологічний ряд алканів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Олександр</dc:creator>
  <cp:lastModifiedBy>Олександр</cp:lastModifiedBy>
  <cp:revision>125</cp:revision>
  <dcterms:created xsi:type="dcterms:W3CDTF">2018-01-04T07:20:10Z</dcterms:created>
  <dcterms:modified xsi:type="dcterms:W3CDTF">2018-02-03T09:09:04Z</dcterms:modified>
</cp:coreProperties>
</file>