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72" r:id="rId4"/>
    <p:sldId id="261" r:id="rId5"/>
    <p:sldId id="274" r:id="rId6"/>
    <p:sldId id="262" r:id="rId7"/>
    <p:sldId id="264" r:id="rId8"/>
    <p:sldId id="257" r:id="rId9"/>
    <p:sldId id="258" r:id="rId10"/>
    <p:sldId id="259" r:id="rId11"/>
    <p:sldId id="269" r:id="rId12"/>
    <p:sldId id="268" r:id="rId13"/>
    <p:sldId id="271" r:id="rId14"/>
    <p:sldId id="270" r:id="rId15"/>
    <p:sldId id="263" r:id="rId16"/>
    <p:sldId id="273" r:id="rId17"/>
    <p:sldId id="266" r:id="rId18"/>
    <p:sldId id="277" r:id="rId19"/>
    <p:sldId id="278" r:id="rId20"/>
    <p:sldId id="279" r:id="rId21"/>
    <p:sldId id="280" r:id="rId22"/>
    <p:sldId id="281" r:id="rId23"/>
    <p:sldId id="282" r:id="rId24"/>
    <p:sldId id="276" r:id="rId25"/>
    <p:sldId id="275" r:id="rId2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00FF"/>
    <a:srgbClr val="22406C"/>
    <a:srgbClr val="66CCFF"/>
    <a:srgbClr val="162946"/>
    <a:srgbClr val="00FFFF"/>
    <a:srgbClr val="CDF3FF"/>
    <a:srgbClr val="002E00"/>
    <a:srgbClr val="002600"/>
    <a:srgbClr val="003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296" autoAdjust="0"/>
    <p:restoredTop sz="94660"/>
  </p:normalViewPr>
  <p:slideViewPr>
    <p:cSldViewPr>
      <p:cViewPr>
        <p:scale>
          <a:sx n="53" d="100"/>
          <a:sy n="53" d="100"/>
        </p:scale>
        <p:origin x="-49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A6F2E6-3FDA-4E29-A5DC-FD4327309A94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BEF0268-84C4-4DB0-A1C0-573AF0599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65DE7-C975-4C66-AA94-325AB40277E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ACD03-EB18-473B-9DCA-3136C490E33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E69BD-F331-447B-88EC-0F944EA102A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1A32F-6AB4-4FF1-9980-20E22795A13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456C8-C757-45B1-B78E-689C8597821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BC311-6954-4D35-9526-7E662D36C20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59CF8-CD8D-4338-B523-2E58CBC5368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E3A29-84AF-4FDA-A568-A896099BC4ED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F1FBD-B112-4648-B17E-0171800F089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32B23-87F6-4970-A899-1897317FBE31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AB1B6-292D-4C81-BF98-5B9FE691CDA8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49B93-52A6-4C69-BE79-768FD2DEC41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A1EA7-2107-479D-B627-C1383CD2BAF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297C2-D283-4C0A-A41C-E254988C6C6D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B1BAE-4202-4455-828D-46D70DCF730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A400B-0E56-4D61-BEA4-23A7A02DA1F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6462B-09D9-4BAD-A985-EDFB75BC314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BAFD3-199B-4482-BE60-723D0BB9FF0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3163B-70BC-4FD3-B2F1-F505635426C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05959-9128-44E0-8EA2-A1804D2C77C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9C12F-C24D-4527-BE35-5A8B2ECE270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26E11-63E0-40F0-8607-36BE6525B14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646EC6-8A84-43BC-B183-75040954B7E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E2AE54-B992-4AB8-BE15-2920A9440EBF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2;&#1086;&#1080;%20&#1076;&#1086;&#1082;&#1091;&#1084;&#1077;&#1085;&#1090;&#1099;\&#1052;&#1086;&#1103;%20&#1084;&#1091;&#1079;&#1099;&#1082;&#1072;\&#1056;&#1080;&#1085;&#1075;&#1090;&#1086;&#1085;&#1080;\02%20-%20Ottmar%20Liebert%20-%20Barcelona%20Nights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bin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bin"/><Relationship Id="rId5" Type="http://schemas.openxmlformats.org/officeDocument/2006/relationships/audio" Target="../media/audio5.bin"/><Relationship Id="rId4" Type="http://schemas.openxmlformats.org/officeDocument/2006/relationships/audio" Target="../media/audio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2" Type="http://schemas.openxmlformats.org/officeDocument/2006/relationships/audio" Target="../media/audio12.bin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bin"/><Relationship Id="rId5" Type="http://schemas.openxmlformats.org/officeDocument/2006/relationships/audio" Target="../media/audio11.bin"/><Relationship Id="rId4" Type="http://schemas.openxmlformats.org/officeDocument/2006/relationships/audio" Target="../media/audio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audio" Target="../media/audio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9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4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5.bin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gray">
          <a:xfrm>
            <a:off x="914400" y="990600"/>
            <a:ext cx="75438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2" dir="t"/>
            </a:scene3d>
            <a:sp3d extrusionH="887400" prstMaterial="legacyMatte">
              <a:extrusionClr>
                <a:srgbClr val="BD9D4D"/>
              </a:extrusionClr>
            </a:sp3d>
          </a:bodyPr>
          <a:lstStyle/>
          <a:p>
            <a:pPr algn="ctr"/>
            <a:r>
              <a:rPr lang="uk-UA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ECA7A"/>
                    </a:gs>
                    <a:gs pos="50000">
                      <a:srgbClr val="EDECCE"/>
                    </a:gs>
                    <a:gs pos="100000">
                      <a:srgbClr val="CECA7A"/>
                    </a:gs>
                  </a:gsLst>
                  <a:lin ang="0" scaled="1"/>
                </a:gradFill>
                <a:latin typeface="Arial Narrow"/>
              </a:rPr>
              <a:t>Атоми, молекули,</a:t>
            </a:r>
          </a:p>
          <a:p>
            <a:pPr algn="ctr"/>
            <a:r>
              <a:rPr lang="uk-UA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ECA7A"/>
                    </a:gs>
                    <a:gs pos="50000">
                      <a:srgbClr val="EDECCE"/>
                    </a:gs>
                    <a:gs pos="100000">
                      <a:srgbClr val="CECA7A"/>
                    </a:gs>
                  </a:gsLst>
                  <a:lin ang="0" scaled="1"/>
                </a:gradFill>
                <a:latin typeface="Arial Narrow"/>
              </a:rPr>
              <a:t>йони</a:t>
            </a:r>
            <a:endParaRPr lang="uk-UA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ECA7A"/>
                  </a:gs>
                  <a:gs pos="50000">
                    <a:srgbClr val="EDECCE"/>
                  </a:gs>
                  <a:gs pos="100000">
                    <a:srgbClr val="CECA7A"/>
                  </a:gs>
                </a:gsLst>
                <a:lin ang="0" scaled="1"/>
              </a:gradFill>
              <a:latin typeface="Arial Narrow"/>
            </a:endParaRPr>
          </a:p>
        </p:txBody>
      </p:sp>
      <p:pic>
        <p:nvPicPr>
          <p:cNvPr id="3" name="02 - Ottmar Liebert - Barcelona Nights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3" name="CON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5" name="AutoShape 101"/>
          <p:cNvSpPr>
            <a:spLocks noChangeArrowheads="1"/>
          </p:cNvSpPr>
          <p:nvPr/>
        </p:nvSpPr>
        <p:spPr bwMode="auto">
          <a:xfrm>
            <a:off x="533400" y="1752600"/>
            <a:ext cx="2159000" cy="2376488"/>
          </a:xfrm>
          <a:prstGeom prst="can">
            <a:avLst>
              <a:gd name="adj" fmla="val 41252"/>
            </a:avLst>
          </a:prstGeom>
          <a:gradFill rotWithShape="1">
            <a:gsLst>
              <a:gs pos="0">
                <a:srgbClr val="E7F1FF">
                  <a:alpha val="50000"/>
                </a:srgbClr>
              </a:gs>
              <a:gs pos="100000">
                <a:srgbClr val="B3D2FF">
                  <a:alpha val="50000"/>
                </a:srgbClr>
              </a:gs>
            </a:gsLst>
            <a:lin ang="5400000" scaled="1"/>
          </a:gradFill>
          <a:ln w="9525">
            <a:solidFill>
              <a:srgbClr val="77C1C7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26" name="AutoShape 102"/>
          <p:cNvSpPr>
            <a:spLocks noChangeArrowheads="1"/>
          </p:cNvSpPr>
          <p:nvPr/>
        </p:nvSpPr>
        <p:spPr bwMode="auto">
          <a:xfrm>
            <a:off x="838200" y="3581400"/>
            <a:ext cx="228600" cy="177800"/>
          </a:xfrm>
          <a:prstGeom prst="irregularSeal2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27" name="Freeform 103"/>
          <p:cNvSpPr>
            <a:spLocks/>
          </p:cNvSpPr>
          <p:nvPr/>
        </p:nvSpPr>
        <p:spPr bwMode="auto">
          <a:xfrm>
            <a:off x="533400" y="2057400"/>
            <a:ext cx="533400" cy="1654175"/>
          </a:xfrm>
          <a:custGeom>
            <a:avLst/>
            <a:gdLst>
              <a:gd name="T0" fmla="*/ 533400 w 149"/>
              <a:gd name="T1" fmla="*/ 1654175 h 850"/>
              <a:gd name="T2" fmla="*/ 322188 w 149"/>
              <a:gd name="T3" fmla="*/ 1333071 h 850"/>
              <a:gd name="T4" fmla="*/ 275650 w 149"/>
              <a:gd name="T5" fmla="*/ 1237712 h 850"/>
              <a:gd name="T6" fmla="*/ 82337 w 149"/>
              <a:gd name="T7" fmla="*/ 681131 h 850"/>
              <a:gd name="T8" fmla="*/ 60858 w 149"/>
              <a:gd name="T9" fmla="*/ 0 h 850"/>
              <a:gd name="T10" fmla="*/ 372306 w 149"/>
              <a:gd name="T11" fmla="*/ 40868 h 850"/>
              <a:gd name="T12" fmla="*/ 297129 w 149"/>
              <a:gd name="T13" fmla="*/ 204339 h 850"/>
              <a:gd name="T14" fmla="*/ 250591 w 149"/>
              <a:gd name="T15" fmla="*/ 301644 h 850"/>
              <a:gd name="T16" fmla="*/ 368726 w 149"/>
              <a:gd name="T17" fmla="*/ 807627 h 850"/>
              <a:gd name="T18" fmla="*/ 393785 w 149"/>
              <a:gd name="T19" fmla="*/ 1366154 h 850"/>
              <a:gd name="T20" fmla="*/ 533400 w 149"/>
              <a:gd name="T21" fmla="*/ 1654175 h 8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9"/>
              <a:gd name="T34" fmla="*/ 0 h 850"/>
              <a:gd name="T35" fmla="*/ 149 w 149"/>
              <a:gd name="T36" fmla="*/ 850 h 8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9" h="850">
                <a:moveTo>
                  <a:pt x="149" y="850"/>
                </a:moveTo>
                <a:cubicBezTo>
                  <a:pt x="129" y="799"/>
                  <a:pt x="109" y="738"/>
                  <a:pt x="90" y="685"/>
                </a:cubicBezTo>
                <a:cubicBezTo>
                  <a:pt x="85" y="670"/>
                  <a:pt x="77" y="636"/>
                  <a:pt x="77" y="636"/>
                </a:cubicBezTo>
                <a:cubicBezTo>
                  <a:pt x="71" y="520"/>
                  <a:pt x="72" y="443"/>
                  <a:pt x="23" y="350"/>
                </a:cubicBezTo>
                <a:cubicBezTo>
                  <a:pt x="20" y="265"/>
                  <a:pt x="0" y="88"/>
                  <a:pt x="17" y="0"/>
                </a:cubicBezTo>
                <a:cubicBezTo>
                  <a:pt x="17" y="0"/>
                  <a:pt x="75" y="18"/>
                  <a:pt x="104" y="21"/>
                </a:cubicBezTo>
                <a:cubicBezTo>
                  <a:pt x="85" y="110"/>
                  <a:pt x="111" y="29"/>
                  <a:pt x="83" y="105"/>
                </a:cubicBezTo>
                <a:cubicBezTo>
                  <a:pt x="78" y="121"/>
                  <a:pt x="70" y="155"/>
                  <a:pt x="70" y="155"/>
                </a:cubicBezTo>
                <a:cubicBezTo>
                  <a:pt x="82" y="243"/>
                  <a:pt x="61" y="339"/>
                  <a:pt x="103" y="415"/>
                </a:cubicBezTo>
                <a:cubicBezTo>
                  <a:pt x="128" y="507"/>
                  <a:pt x="130" y="609"/>
                  <a:pt x="110" y="702"/>
                </a:cubicBezTo>
                <a:lnTo>
                  <a:pt x="149" y="850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28" name="Freeform 104"/>
          <p:cNvSpPr>
            <a:spLocks/>
          </p:cNvSpPr>
          <p:nvPr/>
        </p:nvSpPr>
        <p:spPr bwMode="auto">
          <a:xfrm>
            <a:off x="1143000" y="1828800"/>
            <a:ext cx="609600" cy="1774825"/>
          </a:xfrm>
          <a:custGeom>
            <a:avLst/>
            <a:gdLst>
              <a:gd name="T0" fmla="*/ 609600 w 149"/>
              <a:gd name="T1" fmla="*/ 1774825 h 830"/>
              <a:gd name="T2" fmla="*/ 368215 w 149"/>
              <a:gd name="T3" fmla="*/ 1421998 h 830"/>
              <a:gd name="T4" fmla="*/ 315028 w 149"/>
              <a:gd name="T5" fmla="*/ 1317220 h 830"/>
              <a:gd name="T6" fmla="*/ 94099 w 149"/>
              <a:gd name="T7" fmla="*/ 705653 h 830"/>
              <a:gd name="T8" fmla="*/ 69552 w 149"/>
              <a:gd name="T9" fmla="*/ 0 h 830"/>
              <a:gd name="T10" fmla="*/ 437766 w 149"/>
              <a:gd name="T11" fmla="*/ 10692 h 830"/>
              <a:gd name="T12" fmla="*/ 339576 w 149"/>
              <a:gd name="T13" fmla="*/ 181759 h 830"/>
              <a:gd name="T14" fmla="*/ 286389 w 149"/>
              <a:gd name="T15" fmla="*/ 288676 h 830"/>
              <a:gd name="T16" fmla="*/ 421401 w 149"/>
              <a:gd name="T17" fmla="*/ 844646 h 830"/>
              <a:gd name="T18" fmla="*/ 450040 w 149"/>
              <a:gd name="T19" fmla="*/ 1458350 h 830"/>
              <a:gd name="T20" fmla="*/ 609600 w 149"/>
              <a:gd name="T21" fmla="*/ 1774825 h 8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9"/>
              <a:gd name="T34" fmla="*/ 0 h 830"/>
              <a:gd name="T35" fmla="*/ 149 w 149"/>
              <a:gd name="T36" fmla="*/ 830 h 8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9" h="830">
                <a:moveTo>
                  <a:pt x="149" y="830"/>
                </a:moveTo>
                <a:cubicBezTo>
                  <a:pt x="129" y="779"/>
                  <a:pt x="109" y="718"/>
                  <a:pt x="90" y="665"/>
                </a:cubicBezTo>
                <a:cubicBezTo>
                  <a:pt x="85" y="650"/>
                  <a:pt x="77" y="616"/>
                  <a:pt x="77" y="616"/>
                </a:cubicBezTo>
                <a:cubicBezTo>
                  <a:pt x="71" y="500"/>
                  <a:pt x="72" y="423"/>
                  <a:pt x="23" y="330"/>
                </a:cubicBezTo>
                <a:cubicBezTo>
                  <a:pt x="20" y="245"/>
                  <a:pt x="0" y="88"/>
                  <a:pt x="17" y="0"/>
                </a:cubicBezTo>
                <a:cubicBezTo>
                  <a:pt x="17" y="0"/>
                  <a:pt x="78" y="2"/>
                  <a:pt x="107" y="5"/>
                </a:cubicBezTo>
                <a:cubicBezTo>
                  <a:pt x="88" y="94"/>
                  <a:pt x="111" y="9"/>
                  <a:pt x="83" y="85"/>
                </a:cubicBezTo>
                <a:cubicBezTo>
                  <a:pt x="78" y="101"/>
                  <a:pt x="70" y="135"/>
                  <a:pt x="70" y="135"/>
                </a:cubicBezTo>
                <a:cubicBezTo>
                  <a:pt x="82" y="223"/>
                  <a:pt x="61" y="319"/>
                  <a:pt x="103" y="395"/>
                </a:cubicBezTo>
                <a:cubicBezTo>
                  <a:pt x="128" y="487"/>
                  <a:pt x="130" y="589"/>
                  <a:pt x="110" y="682"/>
                </a:cubicBezTo>
                <a:lnTo>
                  <a:pt x="149" y="830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29" name="AutoShape 105"/>
          <p:cNvSpPr>
            <a:spLocks noChangeArrowheads="1"/>
          </p:cNvSpPr>
          <p:nvPr/>
        </p:nvSpPr>
        <p:spPr bwMode="auto">
          <a:xfrm>
            <a:off x="1905000" y="3733800"/>
            <a:ext cx="209550" cy="1444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30" name="AutoShape 106"/>
          <p:cNvSpPr>
            <a:spLocks noChangeArrowheads="1"/>
          </p:cNvSpPr>
          <p:nvPr/>
        </p:nvSpPr>
        <p:spPr bwMode="auto">
          <a:xfrm>
            <a:off x="1219200" y="3733800"/>
            <a:ext cx="209550" cy="1444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31" name="Freeform 107"/>
          <p:cNvSpPr>
            <a:spLocks/>
          </p:cNvSpPr>
          <p:nvPr/>
        </p:nvSpPr>
        <p:spPr bwMode="auto">
          <a:xfrm>
            <a:off x="1600200" y="2133600"/>
            <a:ext cx="457200" cy="1666875"/>
          </a:xfrm>
          <a:custGeom>
            <a:avLst/>
            <a:gdLst>
              <a:gd name="T0" fmla="*/ 457200 w 158"/>
              <a:gd name="T1" fmla="*/ 1666875 h 858"/>
              <a:gd name="T2" fmla="*/ 286473 w 158"/>
              <a:gd name="T3" fmla="*/ 1346322 h 858"/>
              <a:gd name="T4" fmla="*/ 248856 w 158"/>
              <a:gd name="T5" fmla="*/ 1251128 h 858"/>
              <a:gd name="T6" fmla="*/ 92597 w 158"/>
              <a:gd name="T7" fmla="*/ 695503 h 858"/>
              <a:gd name="T8" fmla="*/ 49192 w 158"/>
              <a:gd name="T9" fmla="*/ 23313 h 858"/>
              <a:gd name="T10" fmla="*/ 344347 w 158"/>
              <a:gd name="T11" fmla="*/ 5828 h 858"/>
              <a:gd name="T12" fmla="*/ 266218 w 158"/>
              <a:gd name="T13" fmla="*/ 219530 h 858"/>
              <a:gd name="T14" fmla="*/ 228600 w 158"/>
              <a:gd name="T15" fmla="*/ 316667 h 858"/>
              <a:gd name="T16" fmla="*/ 324091 w 158"/>
              <a:gd name="T17" fmla="*/ 821781 h 858"/>
              <a:gd name="T18" fmla="*/ 344347 w 158"/>
              <a:gd name="T19" fmla="*/ 1379349 h 858"/>
              <a:gd name="T20" fmla="*/ 457200 w 158"/>
              <a:gd name="T21" fmla="*/ 1666875 h 8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"/>
              <a:gd name="T34" fmla="*/ 0 h 858"/>
              <a:gd name="T35" fmla="*/ 158 w 158"/>
              <a:gd name="T36" fmla="*/ 858 h 8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" h="858">
                <a:moveTo>
                  <a:pt x="158" y="858"/>
                </a:moveTo>
                <a:cubicBezTo>
                  <a:pt x="138" y="807"/>
                  <a:pt x="118" y="746"/>
                  <a:pt x="99" y="693"/>
                </a:cubicBezTo>
                <a:cubicBezTo>
                  <a:pt x="94" y="678"/>
                  <a:pt x="86" y="644"/>
                  <a:pt x="86" y="644"/>
                </a:cubicBezTo>
                <a:cubicBezTo>
                  <a:pt x="80" y="528"/>
                  <a:pt x="81" y="451"/>
                  <a:pt x="32" y="358"/>
                </a:cubicBezTo>
                <a:cubicBezTo>
                  <a:pt x="29" y="273"/>
                  <a:pt x="0" y="100"/>
                  <a:pt x="17" y="12"/>
                </a:cubicBezTo>
                <a:cubicBezTo>
                  <a:pt x="17" y="12"/>
                  <a:pt x="90" y="0"/>
                  <a:pt x="119" y="3"/>
                </a:cubicBezTo>
                <a:cubicBezTo>
                  <a:pt x="100" y="92"/>
                  <a:pt x="120" y="37"/>
                  <a:pt x="92" y="113"/>
                </a:cubicBezTo>
                <a:cubicBezTo>
                  <a:pt x="87" y="129"/>
                  <a:pt x="79" y="163"/>
                  <a:pt x="79" y="163"/>
                </a:cubicBezTo>
                <a:cubicBezTo>
                  <a:pt x="91" y="251"/>
                  <a:pt x="70" y="347"/>
                  <a:pt x="112" y="423"/>
                </a:cubicBezTo>
                <a:cubicBezTo>
                  <a:pt x="137" y="515"/>
                  <a:pt x="139" y="617"/>
                  <a:pt x="119" y="710"/>
                </a:cubicBezTo>
                <a:lnTo>
                  <a:pt x="158" y="858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32" name="Freeform 108"/>
          <p:cNvSpPr>
            <a:spLocks/>
          </p:cNvSpPr>
          <p:nvPr/>
        </p:nvSpPr>
        <p:spPr bwMode="auto">
          <a:xfrm>
            <a:off x="914400" y="2209800"/>
            <a:ext cx="457200" cy="1579563"/>
          </a:xfrm>
          <a:custGeom>
            <a:avLst/>
            <a:gdLst>
              <a:gd name="T0" fmla="*/ 457200 w 150"/>
              <a:gd name="T1" fmla="*/ 1579563 h 851"/>
              <a:gd name="T2" fmla="*/ 277368 w 150"/>
              <a:gd name="T3" fmla="*/ 1273302 h 851"/>
              <a:gd name="T4" fmla="*/ 237744 w 150"/>
              <a:gd name="T5" fmla="*/ 1182352 h 851"/>
              <a:gd name="T6" fmla="*/ 73152 w 150"/>
              <a:gd name="T7" fmla="*/ 651500 h 851"/>
              <a:gd name="T8" fmla="*/ 51816 w 150"/>
              <a:gd name="T9" fmla="*/ 51972 h 851"/>
              <a:gd name="T10" fmla="*/ 344424 w 150"/>
              <a:gd name="T11" fmla="*/ 5568 h 851"/>
              <a:gd name="T12" fmla="*/ 256032 w 150"/>
              <a:gd name="T13" fmla="*/ 196749 h 851"/>
              <a:gd name="T14" fmla="*/ 216408 w 150"/>
              <a:gd name="T15" fmla="*/ 289556 h 851"/>
              <a:gd name="T16" fmla="*/ 316992 w 150"/>
              <a:gd name="T17" fmla="*/ 772148 h 851"/>
              <a:gd name="T18" fmla="*/ 338328 w 150"/>
              <a:gd name="T19" fmla="*/ 1304856 h 851"/>
              <a:gd name="T20" fmla="*/ 457200 w 150"/>
              <a:gd name="T21" fmla="*/ 1579563 h 8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0"/>
              <a:gd name="T34" fmla="*/ 0 h 851"/>
              <a:gd name="T35" fmla="*/ 150 w 150"/>
              <a:gd name="T36" fmla="*/ 851 h 8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0" h="851">
                <a:moveTo>
                  <a:pt x="150" y="851"/>
                </a:moveTo>
                <a:cubicBezTo>
                  <a:pt x="130" y="800"/>
                  <a:pt x="110" y="739"/>
                  <a:pt x="91" y="686"/>
                </a:cubicBezTo>
                <a:cubicBezTo>
                  <a:pt x="86" y="671"/>
                  <a:pt x="78" y="637"/>
                  <a:pt x="78" y="637"/>
                </a:cubicBezTo>
                <a:cubicBezTo>
                  <a:pt x="72" y="521"/>
                  <a:pt x="73" y="444"/>
                  <a:pt x="24" y="351"/>
                </a:cubicBezTo>
                <a:cubicBezTo>
                  <a:pt x="21" y="266"/>
                  <a:pt x="0" y="116"/>
                  <a:pt x="17" y="28"/>
                </a:cubicBezTo>
                <a:cubicBezTo>
                  <a:pt x="17" y="28"/>
                  <a:pt x="84" y="0"/>
                  <a:pt x="113" y="3"/>
                </a:cubicBezTo>
                <a:cubicBezTo>
                  <a:pt x="94" y="92"/>
                  <a:pt x="112" y="30"/>
                  <a:pt x="84" y="106"/>
                </a:cubicBezTo>
                <a:cubicBezTo>
                  <a:pt x="79" y="122"/>
                  <a:pt x="71" y="156"/>
                  <a:pt x="71" y="156"/>
                </a:cubicBezTo>
                <a:cubicBezTo>
                  <a:pt x="83" y="244"/>
                  <a:pt x="62" y="340"/>
                  <a:pt x="104" y="416"/>
                </a:cubicBezTo>
                <a:cubicBezTo>
                  <a:pt x="129" y="508"/>
                  <a:pt x="131" y="610"/>
                  <a:pt x="111" y="703"/>
                </a:cubicBezTo>
                <a:lnTo>
                  <a:pt x="150" y="851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37" name="AutoShape 113"/>
          <p:cNvSpPr>
            <a:spLocks noChangeArrowheads="1"/>
          </p:cNvSpPr>
          <p:nvPr/>
        </p:nvSpPr>
        <p:spPr bwMode="auto">
          <a:xfrm>
            <a:off x="533400" y="381000"/>
            <a:ext cx="2159000" cy="3744913"/>
          </a:xfrm>
          <a:prstGeom prst="can">
            <a:avLst>
              <a:gd name="adj" fmla="val 43364"/>
            </a:avLst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38" name="Text Box 114"/>
          <p:cNvSpPr txBox="1">
            <a:spLocks noChangeArrowheads="1"/>
          </p:cNvSpPr>
          <p:nvPr/>
        </p:nvSpPr>
        <p:spPr bwMode="auto">
          <a:xfrm>
            <a:off x="3200400" y="1268413"/>
            <a:ext cx="59436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uk-UA" sz="2800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uk-UA" sz="3200" i="1">
                <a:solidFill>
                  <a:schemeClr val="bg1"/>
                </a:solidFill>
                <a:latin typeface="Times New Roman" pitchFamily="18" charset="0"/>
              </a:rPr>
              <a:t>Покладемо на дно стакана кристалики марганцівки.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uk-UA" sz="3200" i="1">
                <a:solidFill>
                  <a:schemeClr val="bg1"/>
                </a:solidFill>
                <a:latin typeface="Times New Roman" pitchFamily="18" charset="0"/>
              </a:rPr>
              <a:t> Наллємо у стакан воду.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uk-UA" sz="3200" i="1">
                <a:solidFill>
                  <a:schemeClr val="bg1"/>
                </a:solidFill>
                <a:latin typeface="Times New Roman" pitchFamily="18" charset="0"/>
              </a:rPr>
              <a:t> Побачимо, що вода змінює забарвлення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uk-UA" sz="3200" i="1">
                <a:solidFill>
                  <a:schemeClr val="bg1"/>
                </a:solidFill>
                <a:latin typeface="Times New Roman" pitchFamily="18" charset="0"/>
              </a:rPr>
              <a:t> Це молекули води проникають між часточками марганцівки.</a:t>
            </a:r>
            <a:endParaRPr lang="ru-RU" sz="32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4267200" y="304800"/>
            <a:ext cx="20748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uk-UA" sz="4000" b="1" dirty="0">
                <a:solidFill>
                  <a:srgbClr val="FF0000"/>
                </a:solidFill>
                <a:latin typeface="+mj-lt"/>
              </a:rPr>
              <a:t>Дослід.</a:t>
            </a:r>
          </a:p>
        </p:txBody>
      </p:sp>
      <p:sp>
        <p:nvSpPr>
          <p:cNvPr id="117" name="AutoShape 105"/>
          <p:cNvSpPr>
            <a:spLocks noChangeArrowheads="1"/>
          </p:cNvSpPr>
          <p:nvPr/>
        </p:nvSpPr>
        <p:spPr bwMode="auto">
          <a:xfrm>
            <a:off x="2286000" y="3657600"/>
            <a:ext cx="209550" cy="1444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" name="AutoShape 105"/>
          <p:cNvSpPr>
            <a:spLocks noChangeArrowheads="1"/>
          </p:cNvSpPr>
          <p:nvPr/>
        </p:nvSpPr>
        <p:spPr bwMode="auto">
          <a:xfrm>
            <a:off x="1600200" y="3505200"/>
            <a:ext cx="209550" cy="1444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9" name="Freeform 107"/>
          <p:cNvSpPr>
            <a:spLocks/>
          </p:cNvSpPr>
          <p:nvPr/>
        </p:nvSpPr>
        <p:spPr bwMode="auto">
          <a:xfrm>
            <a:off x="1981200" y="1828800"/>
            <a:ext cx="457200" cy="1895475"/>
          </a:xfrm>
          <a:custGeom>
            <a:avLst/>
            <a:gdLst>
              <a:gd name="T0" fmla="*/ 457200 w 158"/>
              <a:gd name="T1" fmla="*/ 1895475 h 858"/>
              <a:gd name="T2" fmla="*/ 286473 w 158"/>
              <a:gd name="T3" fmla="*/ 1530961 h 858"/>
              <a:gd name="T4" fmla="*/ 248856 w 158"/>
              <a:gd name="T5" fmla="*/ 1422711 h 858"/>
              <a:gd name="T6" fmla="*/ 92597 w 158"/>
              <a:gd name="T7" fmla="*/ 790886 h 858"/>
              <a:gd name="T8" fmla="*/ 49192 w 158"/>
              <a:gd name="T9" fmla="*/ 26510 h 858"/>
              <a:gd name="T10" fmla="*/ 344347 w 158"/>
              <a:gd name="T11" fmla="*/ 6628 h 858"/>
              <a:gd name="T12" fmla="*/ 266218 w 158"/>
              <a:gd name="T13" fmla="*/ 249637 h 858"/>
              <a:gd name="T14" fmla="*/ 228600 w 158"/>
              <a:gd name="T15" fmla="*/ 360096 h 858"/>
              <a:gd name="T16" fmla="*/ 324091 w 158"/>
              <a:gd name="T17" fmla="*/ 934482 h 858"/>
              <a:gd name="T18" fmla="*/ 344347 w 158"/>
              <a:gd name="T19" fmla="*/ 1568517 h 858"/>
              <a:gd name="T20" fmla="*/ 457200 w 158"/>
              <a:gd name="T21" fmla="*/ 1895475 h 8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"/>
              <a:gd name="T34" fmla="*/ 0 h 858"/>
              <a:gd name="T35" fmla="*/ 158 w 158"/>
              <a:gd name="T36" fmla="*/ 858 h 8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" h="858">
                <a:moveTo>
                  <a:pt x="158" y="858"/>
                </a:moveTo>
                <a:cubicBezTo>
                  <a:pt x="138" y="807"/>
                  <a:pt x="118" y="746"/>
                  <a:pt x="99" y="693"/>
                </a:cubicBezTo>
                <a:cubicBezTo>
                  <a:pt x="94" y="678"/>
                  <a:pt x="86" y="644"/>
                  <a:pt x="86" y="644"/>
                </a:cubicBezTo>
                <a:cubicBezTo>
                  <a:pt x="80" y="528"/>
                  <a:pt x="81" y="451"/>
                  <a:pt x="32" y="358"/>
                </a:cubicBezTo>
                <a:cubicBezTo>
                  <a:pt x="29" y="273"/>
                  <a:pt x="0" y="100"/>
                  <a:pt x="17" y="12"/>
                </a:cubicBezTo>
                <a:cubicBezTo>
                  <a:pt x="17" y="12"/>
                  <a:pt x="90" y="0"/>
                  <a:pt x="119" y="3"/>
                </a:cubicBezTo>
                <a:cubicBezTo>
                  <a:pt x="100" y="92"/>
                  <a:pt x="120" y="37"/>
                  <a:pt x="92" y="113"/>
                </a:cubicBezTo>
                <a:cubicBezTo>
                  <a:pt x="87" y="129"/>
                  <a:pt x="79" y="163"/>
                  <a:pt x="79" y="163"/>
                </a:cubicBezTo>
                <a:cubicBezTo>
                  <a:pt x="91" y="251"/>
                  <a:pt x="70" y="347"/>
                  <a:pt x="112" y="423"/>
                </a:cubicBezTo>
                <a:cubicBezTo>
                  <a:pt x="137" y="515"/>
                  <a:pt x="139" y="617"/>
                  <a:pt x="119" y="710"/>
                </a:cubicBezTo>
                <a:lnTo>
                  <a:pt x="158" y="858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1" name="Text Box 115"/>
          <p:cNvSpPr txBox="1">
            <a:spLocks noChangeArrowheads="1"/>
          </p:cNvSpPr>
          <p:nvPr/>
        </p:nvSpPr>
        <p:spPr bwMode="auto">
          <a:xfrm>
            <a:off x="228600" y="5029200"/>
            <a:ext cx="8610600" cy="13843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solidFill>
                  <a:srgbClr val="FF0000"/>
                </a:solidFill>
              </a:rPr>
              <a:t>Дифузія</a:t>
            </a:r>
            <a:r>
              <a:rPr lang="uk-UA" sz="2800" b="1">
                <a:solidFill>
                  <a:schemeClr val="bg1"/>
                </a:solidFill>
              </a:rPr>
              <a:t> </a:t>
            </a:r>
            <a:r>
              <a:rPr lang="uk-UA" sz="2800" i="1">
                <a:solidFill>
                  <a:schemeClr val="bg1"/>
                </a:solidFill>
              </a:rPr>
              <a:t>(з латинської diffusio –  “поширення”, “розтікання”, “розсіювання”)</a:t>
            </a:r>
            <a:r>
              <a:rPr lang="uk-UA" sz="2800" b="1" i="1">
                <a:solidFill>
                  <a:schemeClr val="bg1"/>
                </a:solidFill>
              </a:rPr>
              <a:t> – </a:t>
            </a:r>
            <a:r>
              <a:rPr lang="uk-UA" sz="2800" b="1" i="1">
                <a:solidFill>
                  <a:srgbClr val="00FFFF"/>
                </a:solidFill>
              </a:rPr>
              <a:t>проникнення атомів та молекул однієї речовини в іншу.</a:t>
            </a:r>
            <a:endParaRPr lang="ru-RU" sz="2800" b="1" i="1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вист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л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1000"/>
                                        <p:tgtEl>
                                          <p:spTgt spid="26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Булькань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2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0"/>
                                        <p:tgtEl>
                                          <p:spTgt spid="2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0"/>
                                        <p:tgtEl>
                                          <p:spTgt spid="26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2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6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6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67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6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6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6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6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0"/>
                                        <p:tgtEl>
                                          <p:spTgt spid="26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0"/>
                                        <p:tgtEl>
                                          <p:spTgt spid="26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0"/>
                                        <p:tgtEl>
                                          <p:spTgt spid="26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5" grpId="0" animBg="1"/>
      <p:bldP spid="26726" grpId="0" animBg="1"/>
      <p:bldP spid="26727" grpId="0" animBg="1"/>
      <p:bldP spid="26728" grpId="0" animBg="1"/>
      <p:bldP spid="26729" grpId="0" animBg="1"/>
      <p:bldP spid="26730" grpId="0" animBg="1"/>
      <p:bldP spid="26731" grpId="0" animBg="1"/>
      <p:bldP spid="26732" grpId="0" animBg="1"/>
      <p:bldP spid="26738" grpId="0" build="p"/>
      <p:bldP spid="117" grpId="0" animBg="1"/>
      <p:bldP spid="118" grpId="0" animBg="1"/>
      <p:bldP spid="119" grpId="0" animBg="1"/>
      <p:bldP spid="1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9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12788" y="665163"/>
            <a:ext cx="377825" cy="360362"/>
            <a:chOff x="309" y="1979"/>
            <a:chExt cx="238" cy="227"/>
          </a:xfrm>
        </p:grpSpPr>
        <p:sp>
          <p:nvSpPr>
            <p:cNvPr id="11376" name="Oval 7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77" name="Oval 8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78" name="Oval 9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411288" y="665163"/>
            <a:ext cx="377825" cy="360362"/>
            <a:chOff x="309" y="1979"/>
            <a:chExt cx="238" cy="227"/>
          </a:xfrm>
        </p:grpSpPr>
        <p:sp>
          <p:nvSpPr>
            <p:cNvPr id="11373" name="Oval 11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74" name="Oval 12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75" name="Oval 13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081213" y="665163"/>
            <a:ext cx="377825" cy="360362"/>
            <a:chOff x="309" y="1979"/>
            <a:chExt cx="238" cy="227"/>
          </a:xfrm>
        </p:grpSpPr>
        <p:sp>
          <p:nvSpPr>
            <p:cNvPr id="11370" name="Oval 15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71" name="Oval 16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72" name="Oval 17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095375" y="1125538"/>
            <a:ext cx="377825" cy="360362"/>
            <a:chOff x="309" y="1979"/>
            <a:chExt cx="238" cy="227"/>
          </a:xfrm>
        </p:grpSpPr>
        <p:sp>
          <p:nvSpPr>
            <p:cNvPr id="11367" name="Oval 19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8" name="Oval 20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9" name="Oval 21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793875" y="1125538"/>
            <a:ext cx="377825" cy="360362"/>
            <a:chOff x="309" y="1979"/>
            <a:chExt cx="238" cy="227"/>
          </a:xfrm>
        </p:grpSpPr>
        <p:sp>
          <p:nvSpPr>
            <p:cNvPr id="11364" name="Oval 23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5" name="Oval 24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6" name="Oval 25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712788" y="1530350"/>
            <a:ext cx="377825" cy="360363"/>
            <a:chOff x="309" y="1979"/>
            <a:chExt cx="238" cy="227"/>
          </a:xfrm>
        </p:grpSpPr>
        <p:sp>
          <p:nvSpPr>
            <p:cNvPr id="11361" name="Oval 27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2" name="Oval 28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3" name="Oval 29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454150" y="1557338"/>
            <a:ext cx="377825" cy="360362"/>
            <a:chOff x="309" y="1979"/>
            <a:chExt cx="238" cy="227"/>
          </a:xfrm>
        </p:grpSpPr>
        <p:sp>
          <p:nvSpPr>
            <p:cNvPr id="11358" name="Oval 31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59" name="Oval 32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0" name="Oval 33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2124075" y="1557338"/>
            <a:ext cx="377825" cy="360362"/>
            <a:chOff x="309" y="1979"/>
            <a:chExt cx="238" cy="227"/>
          </a:xfrm>
        </p:grpSpPr>
        <p:sp>
          <p:nvSpPr>
            <p:cNvPr id="11355" name="Oval 35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56" name="Oval 36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57" name="Oval 37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1042988" y="1989138"/>
            <a:ext cx="377825" cy="360362"/>
            <a:chOff x="309" y="1979"/>
            <a:chExt cx="238" cy="227"/>
          </a:xfrm>
        </p:grpSpPr>
        <p:sp>
          <p:nvSpPr>
            <p:cNvPr id="11352" name="Oval 39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53" name="Oval 40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54" name="Oval 41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1792288" y="1962150"/>
            <a:ext cx="377825" cy="360363"/>
            <a:chOff x="309" y="1979"/>
            <a:chExt cx="238" cy="227"/>
          </a:xfrm>
        </p:grpSpPr>
        <p:sp>
          <p:nvSpPr>
            <p:cNvPr id="11349" name="Oval 43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50" name="Oval 44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51" name="Oval 45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669925" y="2366963"/>
            <a:ext cx="377825" cy="360362"/>
            <a:chOff x="309" y="1979"/>
            <a:chExt cx="238" cy="227"/>
          </a:xfrm>
        </p:grpSpPr>
        <p:sp>
          <p:nvSpPr>
            <p:cNvPr id="11346" name="Oval 47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47" name="Oval 48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48" name="Oval 49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1411288" y="2393950"/>
            <a:ext cx="377825" cy="360363"/>
            <a:chOff x="309" y="1979"/>
            <a:chExt cx="238" cy="227"/>
          </a:xfrm>
        </p:grpSpPr>
        <p:sp>
          <p:nvSpPr>
            <p:cNvPr id="11343" name="Oval 51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44" name="Oval 52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45" name="Oval 53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2081213" y="2393950"/>
            <a:ext cx="377825" cy="360363"/>
            <a:chOff x="309" y="1979"/>
            <a:chExt cx="238" cy="227"/>
          </a:xfrm>
        </p:grpSpPr>
        <p:sp>
          <p:nvSpPr>
            <p:cNvPr id="11340" name="Oval 55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41" name="Oval 56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42" name="Oval 57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1093788" y="2825750"/>
            <a:ext cx="377825" cy="360363"/>
            <a:chOff x="309" y="1979"/>
            <a:chExt cx="238" cy="227"/>
          </a:xfrm>
        </p:grpSpPr>
        <p:sp>
          <p:nvSpPr>
            <p:cNvPr id="11337" name="Oval 59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8" name="Oval 60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9" name="Oval 61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1792288" y="2825750"/>
            <a:ext cx="377825" cy="360363"/>
            <a:chOff x="309" y="1979"/>
            <a:chExt cx="238" cy="227"/>
          </a:xfrm>
        </p:grpSpPr>
        <p:sp>
          <p:nvSpPr>
            <p:cNvPr id="11334" name="Oval 63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5" name="Oval 64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6" name="Oval 65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Group 66"/>
          <p:cNvGrpSpPr>
            <a:grpSpLocks/>
          </p:cNvGrpSpPr>
          <p:nvPr/>
        </p:nvGrpSpPr>
        <p:grpSpPr bwMode="auto">
          <a:xfrm>
            <a:off x="669925" y="3230563"/>
            <a:ext cx="377825" cy="360362"/>
            <a:chOff x="309" y="1979"/>
            <a:chExt cx="238" cy="227"/>
          </a:xfrm>
        </p:grpSpPr>
        <p:sp>
          <p:nvSpPr>
            <p:cNvPr id="11331" name="Oval 67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2" name="Oval 68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3" name="Oval 69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" name="Group 70"/>
          <p:cNvGrpSpPr>
            <a:grpSpLocks/>
          </p:cNvGrpSpPr>
          <p:nvPr/>
        </p:nvGrpSpPr>
        <p:grpSpPr bwMode="auto">
          <a:xfrm>
            <a:off x="1411288" y="3257550"/>
            <a:ext cx="377825" cy="360363"/>
            <a:chOff x="309" y="1979"/>
            <a:chExt cx="238" cy="227"/>
          </a:xfrm>
        </p:grpSpPr>
        <p:sp>
          <p:nvSpPr>
            <p:cNvPr id="11328" name="Oval 71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9" name="Oval 72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0" name="Oval 73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74"/>
          <p:cNvGrpSpPr>
            <a:grpSpLocks/>
          </p:cNvGrpSpPr>
          <p:nvPr/>
        </p:nvGrpSpPr>
        <p:grpSpPr bwMode="auto">
          <a:xfrm>
            <a:off x="2081213" y="3257550"/>
            <a:ext cx="377825" cy="360363"/>
            <a:chOff x="309" y="1979"/>
            <a:chExt cx="238" cy="227"/>
          </a:xfrm>
        </p:grpSpPr>
        <p:sp>
          <p:nvSpPr>
            <p:cNvPr id="11325" name="Oval 75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6" name="Oval 76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7" name="Oval 77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702" name="AutoShape 78"/>
          <p:cNvSpPr>
            <a:spLocks noChangeArrowheads="1"/>
          </p:cNvSpPr>
          <p:nvPr/>
        </p:nvSpPr>
        <p:spPr bwMode="auto">
          <a:xfrm>
            <a:off x="712788" y="3611563"/>
            <a:ext cx="209550" cy="144462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03" name="AutoShape 79"/>
          <p:cNvSpPr>
            <a:spLocks noChangeArrowheads="1"/>
          </p:cNvSpPr>
          <p:nvPr/>
        </p:nvSpPr>
        <p:spPr bwMode="auto">
          <a:xfrm>
            <a:off x="1144588" y="3546475"/>
            <a:ext cx="209550" cy="1444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04" name="AutoShape 80"/>
          <p:cNvSpPr>
            <a:spLocks noChangeArrowheads="1"/>
          </p:cNvSpPr>
          <p:nvPr/>
        </p:nvSpPr>
        <p:spPr bwMode="auto">
          <a:xfrm>
            <a:off x="1576388" y="3617913"/>
            <a:ext cx="209550" cy="144462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05" name="AutoShape 81"/>
          <p:cNvSpPr>
            <a:spLocks noChangeArrowheads="1"/>
          </p:cNvSpPr>
          <p:nvPr/>
        </p:nvSpPr>
        <p:spPr bwMode="auto">
          <a:xfrm>
            <a:off x="2081213" y="3617913"/>
            <a:ext cx="209550" cy="144462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06" name="AutoShape 82"/>
          <p:cNvSpPr>
            <a:spLocks noChangeArrowheads="1"/>
          </p:cNvSpPr>
          <p:nvPr/>
        </p:nvSpPr>
        <p:spPr bwMode="auto">
          <a:xfrm>
            <a:off x="712788" y="3744913"/>
            <a:ext cx="209550" cy="144462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07" name="AutoShape 83"/>
          <p:cNvSpPr>
            <a:spLocks noChangeArrowheads="1"/>
          </p:cNvSpPr>
          <p:nvPr/>
        </p:nvSpPr>
        <p:spPr bwMode="auto">
          <a:xfrm>
            <a:off x="1360488" y="3689350"/>
            <a:ext cx="209550" cy="1444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08" name="AutoShape 84"/>
          <p:cNvSpPr>
            <a:spLocks noChangeArrowheads="1"/>
          </p:cNvSpPr>
          <p:nvPr/>
        </p:nvSpPr>
        <p:spPr bwMode="auto">
          <a:xfrm>
            <a:off x="639763" y="3689350"/>
            <a:ext cx="209550" cy="1444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09" name="AutoShape 85"/>
          <p:cNvSpPr>
            <a:spLocks noChangeArrowheads="1"/>
          </p:cNvSpPr>
          <p:nvPr/>
        </p:nvSpPr>
        <p:spPr bwMode="auto">
          <a:xfrm>
            <a:off x="1073150" y="3689350"/>
            <a:ext cx="209550" cy="1444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10" name="AutoShape 86"/>
          <p:cNvSpPr>
            <a:spLocks noChangeArrowheads="1"/>
          </p:cNvSpPr>
          <p:nvPr/>
        </p:nvSpPr>
        <p:spPr bwMode="auto">
          <a:xfrm>
            <a:off x="1592263" y="3767138"/>
            <a:ext cx="209550" cy="144462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11" name="AutoShape 87"/>
          <p:cNvSpPr>
            <a:spLocks noChangeArrowheads="1"/>
          </p:cNvSpPr>
          <p:nvPr/>
        </p:nvSpPr>
        <p:spPr bwMode="auto">
          <a:xfrm>
            <a:off x="1884363" y="3622675"/>
            <a:ext cx="209550" cy="1444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" name="Group 88"/>
          <p:cNvGrpSpPr>
            <a:grpSpLocks/>
          </p:cNvGrpSpPr>
          <p:nvPr/>
        </p:nvGrpSpPr>
        <p:grpSpPr bwMode="auto">
          <a:xfrm>
            <a:off x="2462213" y="1136650"/>
            <a:ext cx="377825" cy="360363"/>
            <a:chOff x="309" y="1979"/>
            <a:chExt cx="238" cy="227"/>
          </a:xfrm>
        </p:grpSpPr>
        <p:sp>
          <p:nvSpPr>
            <p:cNvPr id="11322" name="Oval 89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3" name="Oval 90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4" name="Oval 91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" name="Group 92"/>
          <p:cNvGrpSpPr>
            <a:grpSpLocks/>
          </p:cNvGrpSpPr>
          <p:nvPr/>
        </p:nvGrpSpPr>
        <p:grpSpPr bwMode="auto">
          <a:xfrm>
            <a:off x="2455863" y="1963738"/>
            <a:ext cx="377825" cy="360362"/>
            <a:chOff x="309" y="1979"/>
            <a:chExt cx="238" cy="227"/>
          </a:xfrm>
        </p:grpSpPr>
        <p:sp>
          <p:nvSpPr>
            <p:cNvPr id="11319" name="Oval 93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0" name="Oval 94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1" name="Oval 95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" name="Group 96"/>
          <p:cNvGrpSpPr>
            <a:grpSpLocks/>
          </p:cNvGrpSpPr>
          <p:nvPr/>
        </p:nvGrpSpPr>
        <p:grpSpPr bwMode="auto">
          <a:xfrm>
            <a:off x="2439988" y="2825750"/>
            <a:ext cx="377825" cy="360363"/>
            <a:chOff x="309" y="1979"/>
            <a:chExt cx="238" cy="227"/>
          </a:xfrm>
        </p:grpSpPr>
        <p:sp>
          <p:nvSpPr>
            <p:cNvPr id="11316" name="Oval 97"/>
            <p:cNvSpPr>
              <a:spLocks noChangeArrowheads="1"/>
            </p:cNvSpPr>
            <p:nvPr/>
          </p:nvSpPr>
          <p:spPr bwMode="auto">
            <a:xfrm>
              <a:off x="340" y="1979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7C1C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CBCC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7" name="Oval 98"/>
            <p:cNvSpPr>
              <a:spLocks noChangeArrowheads="1"/>
            </p:cNvSpPr>
            <p:nvPr/>
          </p:nvSpPr>
          <p:spPr bwMode="auto">
            <a:xfrm>
              <a:off x="309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8" name="Oval 99"/>
            <p:cNvSpPr>
              <a:spLocks noChangeArrowheads="1"/>
            </p:cNvSpPr>
            <p:nvPr/>
          </p:nvSpPr>
          <p:spPr bwMode="auto">
            <a:xfrm>
              <a:off x="456" y="211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724" name="AutoShape 100"/>
          <p:cNvSpPr>
            <a:spLocks noChangeArrowheads="1"/>
          </p:cNvSpPr>
          <p:nvPr/>
        </p:nvSpPr>
        <p:spPr bwMode="auto">
          <a:xfrm>
            <a:off x="2297113" y="3689350"/>
            <a:ext cx="209550" cy="1444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25" name="AutoShape 101"/>
          <p:cNvSpPr>
            <a:spLocks noChangeArrowheads="1"/>
          </p:cNvSpPr>
          <p:nvPr/>
        </p:nvSpPr>
        <p:spPr bwMode="auto">
          <a:xfrm>
            <a:off x="3203575" y="1628775"/>
            <a:ext cx="2159000" cy="2376488"/>
          </a:xfrm>
          <a:prstGeom prst="can">
            <a:avLst>
              <a:gd name="adj" fmla="val 41252"/>
            </a:avLst>
          </a:prstGeom>
          <a:gradFill rotWithShape="1">
            <a:gsLst>
              <a:gs pos="0">
                <a:srgbClr val="E7F1FF">
                  <a:alpha val="50000"/>
                </a:srgbClr>
              </a:gs>
              <a:gs pos="100000">
                <a:srgbClr val="B3D2FF">
                  <a:alpha val="50000"/>
                </a:srgbClr>
              </a:gs>
            </a:gsLst>
            <a:lin ang="5400000" scaled="1"/>
          </a:gradFill>
          <a:ln w="9525">
            <a:solidFill>
              <a:srgbClr val="77C1C7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26" name="AutoShape 102"/>
          <p:cNvSpPr>
            <a:spLocks noChangeArrowheads="1"/>
          </p:cNvSpPr>
          <p:nvPr/>
        </p:nvSpPr>
        <p:spPr bwMode="auto">
          <a:xfrm>
            <a:off x="3635375" y="3716338"/>
            <a:ext cx="144463" cy="177800"/>
          </a:xfrm>
          <a:prstGeom prst="irregularSeal2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27" name="Freeform 103"/>
          <p:cNvSpPr>
            <a:spLocks/>
          </p:cNvSpPr>
          <p:nvPr/>
        </p:nvSpPr>
        <p:spPr bwMode="auto">
          <a:xfrm>
            <a:off x="3492500" y="1981200"/>
            <a:ext cx="317500" cy="1860550"/>
          </a:xfrm>
          <a:custGeom>
            <a:avLst/>
            <a:gdLst>
              <a:gd name="T0" fmla="*/ 317500 w 149"/>
              <a:gd name="T1" fmla="*/ 1860551 h 850"/>
              <a:gd name="T2" fmla="*/ 191779 w 149"/>
              <a:gd name="T3" fmla="*/ 1499385 h 850"/>
              <a:gd name="T4" fmla="*/ 164077 w 149"/>
              <a:gd name="T5" fmla="*/ 1392130 h 850"/>
              <a:gd name="T6" fmla="*/ 49010 w 149"/>
              <a:gd name="T7" fmla="*/ 766109 h 850"/>
              <a:gd name="T8" fmla="*/ 36225 w 149"/>
              <a:gd name="T9" fmla="*/ 0 h 850"/>
              <a:gd name="T10" fmla="*/ 221611 w 149"/>
              <a:gd name="T11" fmla="*/ 45967 h 850"/>
              <a:gd name="T12" fmla="*/ 176862 w 149"/>
              <a:gd name="T13" fmla="*/ 229833 h 850"/>
              <a:gd name="T14" fmla="*/ 149161 w 149"/>
              <a:gd name="T15" fmla="*/ 339277 h 850"/>
              <a:gd name="T16" fmla="*/ 219480 w 149"/>
              <a:gd name="T17" fmla="*/ 908387 h 850"/>
              <a:gd name="T18" fmla="*/ 234396 w 149"/>
              <a:gd name="T19" fmla="*/ 1536596 h 850"/>
              <a:gd name="T20" fmla="*/ 317500 w 149"/>
              <a:gd name="T21" fmla="*/ 1860551 h 8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9"/>
              <a:gd name="T34" fmla="*/ 0 h 850"/>
              <a:gd name="T35" fmla="*/ 149 w 149"/>
              <a:gd name="T36" fmla="*/ 850 h 8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9" h="850">
                <a:moveTo>
                  <a:pt x="149" y="850"/>
                </a:moveTo>
                <a:cubicBezTo>
                  <a:pt x="129" y="799"/>
                  <a:pt x="109" y="738"/>
                  <a:pt x="90" y="685"/>
                </a:cubicBezTo>
                <a:cubicBezTo>
                  <a:pt x="85" y="670"/>
                  <a:pt x="77" y="636"/>
                  <a:pt x="77" y="636"/>
                </a:cubicBezTo>
                <a:cubicBezTo>
                  <a:pt x="71" y="520"/>
                  <a:pt x="72" y="443"/>
                  <a:pt x="23" y="350"/>
                </a:cubicBezTo>
                <a:cubicBezTo>
                  <a:pt x="20" y="265"/>
                  <a:pt x="0" y="88"/>
                  <a:pt x="17" y="0"/>
                </a:cubicBezTo>
                <a:cubicBezTo>
                  <a:pt x="17" y="0"/>
                  <a:pt x="75" y="18"/>
                  <a:pt x="104" y="21"/>
                </a:cubicBezTo>
                <a:cubicBezTo>
                  <a:pt x="85" y="110"/>
                  <a:pt x="111" y="29"/>
                  <a:pt x="83" y="105"/>
                </a:cubicBezTo>
                <a:cubicBezTo>
                  <a:pt x="78" y="121"/>
                  <a:pt x="70" y="155"/>
                  <a:pt x="70" y="155"/>
                </a:cubicBezTo>
                <a:cubicBezTo>
                  <a:pt x="82" y="243"/>
                  <a:pt x="61" y="339"/>
                  <a:pt x="103" y="415"/>
                </a:cubicBezTo>
                <a:cubicBezTo>
                  <a:pt x="128" y="507"/>
                  <a:pt x="130" y="609"/>
                  <a:pt x="110" y="702"/>
                </a:cubicBezTo>
                <a:lnTo>
                  <a:pt x="149" y="850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28" name="Freeform 104"/>
          <p:cNvSpPr>
            <a:spLocks/>
          </p:cNvSpPr>
          <p:nvPr/>
        </p:nvSpPr>
        <p:spPr bwMode="auto">
          <a:xfrm>
            <a:off x="4038600" y="2133600"/>
            <a:ext cx="381000" cy="1698625"/>
          </a:xfrm>
          <a:custGeom>
            <a:avLst/>
            <a:gdLst>
              <a:gd name="T0" fmla="*/ 381000 w 149"/>
              <a:gd name="T1" fmla="*/ 1698625 h 830"/>
              <a:gd name="T2" fmla="*/ 230134 w 149"/>
              <a:gd name="T3" fmla="*/ 1360947 h 830"/>
              <a:gd name="T4" fmla="*/ 196893 w 149"/>
              <a:gd name="T5" fmla="*/ 1260666 h 830"/>
              <a:gd name="T6" fmla="*/ 58812 w 149"/>
              <a:gd name="T7" fmla="*/ 675357 h 830"/>
              <a:gd name="T8" fmla="*/ 43470 w 149"/>
              <a:gd name="T9" fmla="*/ 0 h 830"/>
              <a:gd name="T10" fmla="*/ 273604 w 149"/>
              <a:gd name="T11" fmla="*/ 10233 h 830"/>
              <a:gd name="T12" fmla="*/ 212235 w 149"/>
              <a:gd name="T13" fmla="*/ 173956 h 830"/>
              <a:gd name="T14" fmla="*/ 178993 w 149"/>
              <a:gd name="T15" fmla="*/ 276282 h 830"/>
              <a:gd name="T16" fmla="*/ 263376 w 149"/>
              <a:gd name="T17" fmla="*/ 808382 h 830"/>
              <a:gd name="T18" fmla="*/ 281275 w 149"/>
              <a:gd name="T19" fmla="*/ 1395738 h 830"/>
              <a:gd name="T20" fmla="*/ 381000 w 149"/>
              <a:gd name="T21" fmla="*/ 1698625 h 8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9"/>
              <a:gd name="T34" fmla="*/ 0 h 830"/>
              <a:gd name="T35" fmla="*/ 149 w 149"/>
              <a:gd name="T36" fmla="*/ 830 h 8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9" h="830">
                <a:moveTo>
                  <a:pt x="149" y="830"/>
                </a:moveTo>
                <a:cubicBezTo>
                  <a:pt x="129" y="779"/>
                  <a:pt x="109" y="718"/>
                  <a:pt x="90" y="665"/>
                </a:cubicBezTo>
                <a:cubicBezTo>
                  <a:pt x="85" y="650"/>
                  <a:pt x="77" y="616"/>
                  <a:pt x="77" y="616"/>
                </a:cubicBezTo>
                <a:cubicBezTo>
                  <a:pt x="71" y="500"/>
                  <a:pt x="72" y="423"/>
                  <a:pt x="23" y="330"/>
                </a:cubicBezTo>
                <a:cubicBezTo>
                  <a:pt x="20" y="245"/>
                  <a:pt x="0" y="88"/>
                  <a:pt x="17" y="0"/>
                </a:cubicBezTo>
                <a:cubicBezTo>
                  <a:pt x="17" y="0"/>
                  <a:pt x="78" y="2"/>
                  <a:pt x="107" y="5"/>
                </a:cubicBezTo>
                <a:cubicBezTo>
                  <a:pt x="88" y="94"/>
                  <a:pt x="111" y="9"/>
                  <a:pt x="83" y="85"/>
                </a:cubicBezTo>
                <a:cubicBezTo>
                  <a:pt x="78" y="101"/>
                  <a:pt x="70" y="135"/>
                  <a:pt x="70" y="135"/>
                </a:cubicBezTo>
                <a:cubicBezTo>
                  <a:pt x="82" y="223"/>
                  <a:pt x="61" y="319"/>
                  <a:pt x="103" y="395"/>
                </a:cubicBezTo>
                <a:cubicBezTo>
                  <a:pt x="128" y="487"/>
                  <a:pt x="130" y="589"/>
                  <a:pt x="110" y="682"/>
                </a:cubicBezTo>
                <a:lnTo>
                  <a:pt x="149" y="830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29" name="AutoShape 105"/>
          <p:cNvSpPr>
            <a:spLocks noChangeArrowheads="1"/>
          </p:cNvSpPr>
          <p:nvPr/>
        </p:nvSpPr>
        <p:spPr bwMode="auto">
          <a:xfrm>
            <a:off x="4191000" y="3733800"/>
            <a:ext cx="209550" cy="1444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30" name="AutoShape 106"/>
          <p:cNvSpPr>
            <a:spLocks noChangeArrowheads="1"/>
          </p:cNvSpPr>
          <p:nvPr/>
        </p:nvSpPr>
        <p:spPr bwMode="auto">
          <a:xfrm>
            <a:off x="4495800" y="3733800"/>
            <a:ext cx="209550" cy="1444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31" name="Freeform 107"/>
          <p:cNvSpPr>
            <a:spLocks/>
          </p:cNvSpPr>
          <p:nvPr/>
        </p:nvSpPr>
        <p:spPr bwMode="auto">
          <a:xfrm>
            <a:off x="4648200" y="2057400"/>
            <a:ext cx="304800" cy="1743075"/>
          </a:xfrm>
          <a:custGeom>
            <a:avLst/>
            <a:gdLst>
              <a:gd name="T0" fmla="*/ 304800 w 158"/>
              <a:gd name="T1" fmla="*/ 1743075 h 858"/>
              <a:gd name="T2" fmla="*/ 190982 w 158"/>
              <a:gd name="T3" fmla="*/ 1407868 h 858"/>
              <a:gd name="T4" fmla="*/ 165904 w 158"/>
              <a:gd name="T5" fmla="*/ 1308322 h 858"/>
              <a:gd name="T6" fmla="*/ 61732 w 158"/>
              <a:gd name="T7" fmla="*/ 727297 h 858"/>
              <a:gd name="T8" fmla="*/ 32795 w 158"/>
              <a:gd name="T9" fmla="*/ 24379 h 858"/>
              <a:gd name="T10" fmla="*/ 229565 w 158"/>
              <a:gd name="T11" fmla="*/ 6095 h 858"/>
              <a:gd name="T12" fmla="*/ 177478 w 158"/>
              <a:gd name="T13" fmla="*/ 229566 h 858"/>
              <a:gd name="T14" fmla="*/ 152400 w 158"/>
              <a:gd name="T15" fmla="*/ 331144 h 858"/>
              <a:gd name="T16" fmla="*/ 216061 w 158"/>
              <a:gd name="T17" fmla="*/ 859348 h 858"/>
              <a:gd name="T18" fmla="*/ 229565 w 158"/>
              <a:gd name="T19" fmla="*/ 1442405 h 858"/>
              <a:gd name="T20" fmla="*/ 304800 w 158"/>
              <a:gd name="T21" fmla="*/ 1743075 h 8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"/>
              <a:gd name="T34" fmla="*/ 0 h 858"/>
              <a:gd name="T35" fmla="*/ 158 w 158"/>
              <a:gd name="T36" fmla="*/ 858 h 8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" h="858">
                <a:moveTo>
                  <a:pt x="158" y="858"/>
                </a:moveTo>
                <a:cubicBezTo>
                  <a:pt x="138" y="807"/>
                  <a:pt x="118" y="746"/>
                  <a:pt x="99" y="693"/>
                </a:cubicBezTo>
                <a:cubicBezTo>
                  <a:pt x="94" y="678"/>
                  <a:pt x="86" y="644"/>
                  <a:pt x="86" y="644"/>
                </a:cubicBezTo>
                <a:cubicBezTo>
                  <a:pt x="80" y="528"/>
                  <a:pt x="81" y="451"/>
                  <a:pt x="32" y="358"/>
                </a:cubicBezTo>
                <a:cubicBezTo>
                  <a:pt x="29" y="273"/>
                  <a:pt x="0" y="100"/>
                  <a:pt x="17" y="12"/>
                </a:cubicBezTo>
                <a:cubicBezTo>
                  <a:pt x="17" y="12"/>
                  <a:pt x="90" y="0"/>
                  <a:pt x="119" y="3"/>
                </a:cubicBezTo>
                <a:cubicBezTo>
                  <a:pt x="100" y="92"/>
                  <a:pt x="120" y="37"/>
                  <a:pt x="92" y="113"/>
                </a:cubicBezTo>
                <a:cubicBezTo>
                  <a:pt x="87" y="129"/>
                  <a:pt x="79" y="163"/>
                  <a:pt x="79" y="163"/>
                </a:cubicBezTo>
                <a:cubicBezTo>
                  <a:pt x="91" y="251"/>
                  <a:pt x="70" y="347"/>
                  <a:pt x="112" y="423"/>
                </a:cubicBezTo>
                <a:cubicBezTo>
                  <a:pt x="137" y="515"/>
                  <a:pt x="139" y="617"/>
                  <a:pt x="119" y="710"/>
                </a:cubicBezTo>
                <a:lnTo>
                  <a:pt x="158" y="858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33" name="Freeform 109"/>
          <p:cNvSpPr>
            <a:spLocks/>
          </p:cNvSpPr>
          <p:nvPr/>
        </p:nvSpPr>
        <p:spPr bwMode="auto">
          <a:xfrm>
            <a:off x="3203575" y="2133600"/>
            <a:ext cx="431800" cy="1606550"/>
          </a:xfrm>
          <a:custGeom>
            <a:avLst/>
            <a:gdLst>
              <a:gd name="T0" fmla="*/ 411163 w 272"/>
              <a:gd name="T1" fmla="*/ 1606550 h 876"/>
              <a:gd name="T2" fmla="*/ 315912 w 272"/>
              <a:gd name="T3" fmla="*/ 1311282 h 876"/>
              <a:gd name="T4" fmla="*/ 279400 w 272"/>
              <a:gd name="T5" fmla="*/ 1221418 h 876"/>
              <a:gd name="T6" fmla="*/ 122237 w 272"/>
              <a:gd name="T7" fmla="*/ 696905 h 876"/>
              <a:gd name="T8" fmla="*/ 49212 w 272"/>
              <a:gd name="T9" fmla="*/ 0 h 876"/>
              <a:gd name="T10" fmla="*/ 401637 w 272"/>
              <a:gd name="T11" fmla="*/ 104536 h 876"/>
              <a:gd name="T12" fmla="*/ 339725 w 272"/>
              <a:gd name="T13" fmla="*/ 247585 h 876"/>
              <a:gd name="T14" fmla="*/ 368300 w 272"/>
              <a:gd name="T15" fmla="*/ 368626 h 876"/>
              <a:gd name="T16" fmla="*/ 354012 w 272"/>
              <a:gd name="T17" fmla="*/ 816113 h 876"/>
              <a:gd name="T18" fmla="*/ 374650 w 272"/>
              <a:gd name="T19" fmla="*/ 1342460 h 876"/>
              <a:gd name="T20" fmla="*/ 411163 w 272"/>
              <a:gd name="T21" fmla="*/ 1606550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2"/>
              <a:gd name="T34" fmla="*/ 0 h 876"/>
              <a:gd name="T35" fmla="*/ 272 w 272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2" h="876">
                <a:moveTo>
                  <a:pt x="259" y="876"/>
                </a:moveTo>
                <a:cubicBezTo>
                  <a:pt x="222" y="825"/>
                  <a:pt x="234" y="768"/>
                  <a:pt x="199" y="715"/>
                </a:cubicBezTo>
                <a:cubicBezTo>
                  <a:pt x="190" y="700"/>
                  <a:pt x="176" y="666"/>
                  <a:pt x="176" y="666"/>
                </a:cubicBezTo>
                <a:cubicBezTo>
                  <a:pt x="165" y="550"/>
                  <a:pt x="166" y="473"/>
                  <a:pt x="77" y="380"/>
                </a:cubicBezTo>
                <a:cubicBezTo>
                  <a:pt x="72" y="295"/>
                  <a:pt x="0" y="88"/>
                  <a:pt x="31" y="0"/>
                </a:cubicBezTo>
                <a:cubicBezTo>
                  <a:pt x="31" y="0"/>
                  <a:pt x="200" y="54"/>
                  <a:pt x="253" y="57"/>
                </a:cubicBezTo>
                <a:lnTo>
                  <a:pt x="214" y="135"/>
                </a:lnTo>
                <a:cubicBezTo>
                  <a:pt x="204" y="151"/>
                  <a:pt x="232" y="201"/>
                  <a:pt x="232" y="201"/>
                </a:cubicBezTo>
                <a:cubicBezTo>
                  <a:pt x="254" y="289"/>
                  <a:pt x="146" y="369"/>
                  <a:pt x="223" y="445"/>
                </a:cubicBezTo>
                <a:cubicBezTo>
                  <a:pt x="269" y="537"/>
                  <a:pt x="272" y="639"/>
                  <a:pt x="236" y="732"/>
                </a:cubicBezTo>
                <a:lnTo>
                  <a:pt x="259" y="876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34" name="Freeform 110"/>
          <p:cNvSpPr>
            <a:spLocks/>
          </p:cNvSpPr>
          <p:nvPr/>
        </p:nvSpPr>
        <p:spPr bwMode="auto">
          <a:xfrm>
            <a:off x="3635375" y="1828800"/>
            <a:ext cx="406400" cy="2044700"/>
          </a:xfrm>
          <a:custGeom>
            <a:avLst/>
            <a:gdLst>
              <a:gd name="T0" fmla="*/ 363537 w 256"/>
              <a:gd name="T1" fmla="*/ 2044700 h 824"/>
              <a:gd name="T2" fmla="*/ 269875 w 256"/>
              <a:gd name="T3" fmla="*/ 1635264 h 824"/>
              <a:gd name="T4" fmla="*/ 249237 w 256"/>
              <a:gd name="T5" fmla="*/ 1513674 h 824"/>
              <a:gd name="T6" fmla="*/ 98425 w 256"/>
              <a:gd name="T7" fmla="*/ 818873 h 824"/>
              <a:gd name="T8" fmla="*/ 26987 w 256"/>
              <a:gd name="T9" fmla="*/ 0 h 824"/>
              <a:gd name="T10" fmla="*/ 298450 w 256"/>
              <a:gd name="T11" fmla="*/ 44666 h 824"/>
              <a:gd name="T12" fmla="*/ 374650 w 256"/>
              <a:gd name="T13" fmla="*/ 44666 h 824"/>
              <a:gd name="T14" fmla="*/ 341312 w 256"/>
              <a:gd name="T15" fmla="*/ 193552 h 824"/>
              <a:gd name="T16" fmla="*/ 336550 w 256"/>
              <a:gd name="T17" fmla="*/ 357326 h 824"/>
              <a:gd name="T18" fmla="*/ 360362 w 256"/>
              <a:gd name="T19" fmla="*/ 960314 h 824"/>
              <a:gd name="T20" fmla="*/ 374650 w 256"/>
              <a:gd name="T21" fmla="*/ 1652634 h 824"/>
              <a:gd name="T22" fmla="*/ 363537 w 256"/>
              <a:gd name="T23" fmla="*/ 2044700 h 8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6"/>
              <a:gd name="T37" fmla="*/ 0 h 824"/>
              <a:gd name="T38" fmla="*/ 256 w 256"/>
              <a:gd name="T39" fmla="*/ 824 h 8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6" h="824">
                <a:moveTo>
                  <a:pt x="229" y="824"/>
                </a:moveTo>
                <a:cubicBezTo>
                  <a:pt x="209" y="773"/>
                  <a:pt x="189" y="712"/>
                  <a:pt x="170" y="659"/>
                </a:cubicBezTo>
                <a:cubicBezTo>
                  <a:pt x="165" y="644"/>
                  <a:pt x="157" y="610"/>
                  <a:pt x="157" y="610"/>
                </a:cubicBezTo>
                <a:cubicBezTo>
                  <a:pt x="151" y="494"/>
                  <a:pt x="111" y="423"/>
                  <a:pt x="62" y="330"/>
                </a:cubicBezTo>
                <a:cubicBezTo>
                  <a:pt x="59" y="245"/>
                  <a:pt x="0" y="88"/>
                  <a:pt x="17" y="0"/>
                </a:cubicBezTo>
                <a:cubicBezTo>
                  <a:pt x="17" y="0"/>
                  <a:pt x="159" y="15"/>
                  <a:pt x="188" y="18"/>
                </a:cubicBezTo>
                <a:cubicBezTo>
                  <a:pt x="218" y="27"/>
                  <a:pt x="232" y="8"/>
                  <a:pt x="236" y="18"/>
                </a:cubicBezTo>
                <a:cubicBezTo>
                  <a:pt x="240" y="28"/>
                  <a:pt x="219" y="57"/>
                  <a:pt x="215" y="78"/>
                </a:cubicBezTo>
                <a:cubicBezTo>
                  <a:pt x="210" y="94"/>
                  <a:pt x="212" y="144"/>
                  <a:pt x="212" y="144"/>
                </a:cubicBezTo>
                <a:cubicBezTo>
                  <a:pt x="224" y="232"/>
                  <a:pt x="185" y="311"/>
                  <a:pt x="227" y="387"/>
                </a:cubicBezTo>
                <a:cubicBezTo>
                  <a:pt x="252" y="479"/>
                  <a:pt x="256" y="573"/>
                  <a:pt x="236" y="666"/>
                </a:cubicBezTo>
                <a:lnTo>
                  <a:pt x="229" y="824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35" name="Freeform 111"/>
          <p:cNvSpPr>
            <a:spLocks/>
          </p:cNvSpPr>
          <p:nvPr/>
        </p:nvSpPr>
        <p:spPr bwMode="auto">
          <a:xfrm>
            <a:off x="4267200" y="1752600"/>
            <a:ext cx="457200" cy="2019300"/>
          </a:xfrm>
          <a:custGeom>
            <a:avLst/>
            <a:gdLst>
              <a:gd name="T0" fmla="*/ 355600 w 288"/>
              <a:gd name="T1" fmla="*/ 2019300 h 840"/>
              <a:gd name="T2" fmla="*/ 203200 w 288"/>
              <a:gd name="T3" fmla="*/ 1673134 h 840"/>
              <a:gd name="T4" fmla="*/ 184150 w 288"/>
              <a:gd name="T5" fmla="*/ 1557746 h 840"/>
              <a:gd name="T6" fmla="*/ 107950 w 288"/>
              <a:gd name="T7" fmla="*/ 865414 h 840"/>
              <a:gd name="T8" fmla="*/ 26988 w 288"/>
              <a:gd name="T9" fmla="*/ 79330 h 840"/>
              <a:gd name="T10" fmla="*/ 441325 w 288"/>
              <a:gd name="T11" fmla="*/ 7212 h 840"/>
              <a:gd name="T12" fmla="*/ 412750 w 288"/>
              <a:gd name="T13" fmla="*/ 245201 h 840"/>
              <a:gd name="T14" fmla="*/ 341312 w 288"/>
              <a:gd name="T15" fmla="*/ 367801 h 840"/>
              <a:gd name="T16" fmla="*/ 319087 w 288"/>
              <a:gd name="T17" fmla="*/ 1024074 h 840"/>
              <a:gd name="T18" fmla="*/ 330200 w 288"/>
              <a:gd name="T19" fmla="*/ 1714001 h 840"/>
              <a:gd name="T20" fmla="*/ 355600 w 288"/>
              <a:gd name="T21" fmla="*/ 2019300 h 8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8"/>
              <a:gd name="T34" fmla="*/ 0 h 840"/>
              <a:gd name="T35" fmla="*/ 288 w 288"/>
              <a:gd name="T36" fmla="*/ 840 h 8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8" h="840">
                <a:moveTo>
                  <a:pt x="224" y="840"/>
                </a:moveTo>
                <a:cubicBezTo>
                  <a:pt x="204" y="789"/>
                  <a:pt x="147" y="749"/>
                  <a:pt x="128" y="696"/>
                </a:cubicBezTo>
                <a:cubicBezTo>
                  <a:pt x="123" y="681"/>
                  <a:pt x="116" y="648"/>
                  <a:pt x="116" y="648"/>
                </a:cubicBezTo>
                <a:cubicBezTo>
                  <a:pt x="110" y="532"/>
                  <a:pt x="117" y="453"/>
                  <a:pt x="68" y="360"/>
                </a:cubicBezTo>
                <a:cubicBezTo>
                  <a:pt x="65" y="275"/>
                  <a:pt x="0" y="121"/>
                  <a:pt x="17" y="33"/>
                </a:cubicBezTo>
                <a:cubicBezTo>
                  <a:pt x="14" y="30"/>
                  <a:pt x="249" y="0"/>
                  <a:pt x="278" y="3"/>
                </a:cubicBezTo>
                <a:cubicBezTo>
                  <a:pt x="259" y="92"/>
                  <a:pt x="288" y="26"/>
                  <a:pt x="260" y="102"/>
                </a:cubicBezTo>
                <a:cubicBezTo>
                  <a:pt x="255" y="118"/>
                  <a:pt x="215" y="153"/>
                  <a:pt x="215" y="153"/>
                </a:cubicBezTo>
                <a:cubicBezTo>
                  <a:pt x="227" y="241"/>
                  <a:pt x="159" y="350"/>
                  <a:pt x="201" y="426"/>
                </a:cubicBezTo>
                <a:cubicBezTo>
                  <a:pt x="226" y="518"/>
                  <a:pt x="228" y="620"/>
                  <a:pt x="208" y="713"/>
                </a:cubicBezTo>
                <a:lnTo>
                  <a:pt x="224" y="840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36" name="Freeform 112"/>
          <p:cNvSpPr>
            <a:spLocks/>
          </p:cNvSpPr>
          <p:nvPr/>
        </p:nvSpPr>
        <p:spPr bwMode="auto">
          <a:xfrm>
            <a:off x="4876800" y="1981200"/>
            <a:ext cx="436563" cy="1714500"/>
          </a:xfrm>
          <a:custGeom>
            <a:avLst/>
            <a:gdLst>
              <a:gd name="T0" fmla="*/ 222250 w 275"/>
              <a:gd name="T1" fmla="*/ 1714500 h 888"/>
              <a:gd name="T2" fmla="*/ 144463 w 275"/>
              <a:gd name="T3" fmla="*/ 1457711 h 888"/>
              <a:gd name="T4" fmla="*/ 123825 w 275"/>
              <a:gd name="T5" fmla="*/ 1363105 h 888"/>
              <a:gd name="T6" fmla="*/ 38100 w 275"/>
              <a:gd name="T7" fmla="*/ 810912 h 888"/>
              <a:gd name="T8" fmla="*/ 26988 w 275"/>
              <a:gd name="T9" fmla="*/ 187282 h 888"/>
              <a:gd name="T10" fmla="*/ 255588 w 275"/>
              <a:gd name="T11" fmla="*/ 104260 h 888"/>
              <a:gd name="T12" fmla="*/ 431800 w 275"/>
              <a:gd name="T13" fmla="*/ 0 h 888"/>
              <a:gd name="T14" fmla="*/ 417513 w 275"/>
              <a:gd name="T15" fmla="*/ 376495 h 888"/>
              <a:gd name="T16" fmla="*/ 317500 w 275"/>
              <a:gd name="T17" fmla="*/ 816704 h 888"/>
              <a:gd name="T18" fmla="*/ 274638 w 275"/>
              <a:gd name="T19" fmla="*/ 1378551 h 888"/>
              <a:gd name="T20" fmla="*/ 222250 w 275"/>
              <a:gd name="T21" fmla="*/ 1714500 h 8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5"/>
              <a:gd name="T34" fmla="*/ 0 h 888"/>
              <a:gd name="T35" fmla="*/ 275 w 275"/>
              <a:gd name="T36" fmla="*/ 888 h 8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5" h="888">
                <a:moveTo>
                  <a:pt x="140" y="888"/>
                </a:moveTo>
                <a:cubicBezTo>
                  <a:pt x="120" y="837"/>
                  <a:pt x="110" y="808"/>
                  <a:pt x="91" y="755"/>
                </a:cubicBezTo>
                <a:cubicBezTo>
                  <a:pt x="86" y="740"/>
                  <a:pt x="78" y="706"/>
                  <a:pt x="78" y="706"/>
                </a:cubicBezTo>
                <a:cubicBezTo>
                  <a:pt x="72" y="590"/>
                  <a:pt x="73" y="513"/>
                  <a:pt x="24" y="420"/>
                </a:cubicBezTo>
                <a:cubicBezTo>
                  <a:pt x="21" y="335"/>
                  <a:pt x="0" y="185"/>
                  <a:pt x="17" y="97"/>
                </a:cubicBezTo>
                <a:lnTo>
                  <a:pt x="161" y="54"/>
                </a:lnTo>
                <a:lnTo>
                  <a:pt x="272" y="0"/>
                </a:lnTo>
                <a:cubicBezTo>
                  <a:pt x="267" y="16"/>
                  <a:pt x="263" y="195"/>
                  <a:pt x="263" y="195"/>
                </a:cubicBezTo>
                <a:cubicBezTo>
                  <a:pt x="275" y="283"/>
                  <a:pt x="158" y="347"/>
                  <a:pt x="200" y="423"/>
                </a:cubicBezTo>
                <a:cubicBezTo>
                  <a:pt x="225" y="515"/>
                  <a:pt x="193" y="621"/>
                  <a:pt x="173" y="714"/>
                </a:cubicBezTo>
                <a:lnTo>
                  <a:pt x="140" y="888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37" name="AutoShape 113"/>
          <p:cNvSpPr>
            <a:spLocks noChangeArrowheads="1"/>
          </p:cNvSpPr>
          <p:nvPr/>
        </p:nvSpPr>
        <p:spPr bwMode="auto">
          <a:xfrm>
            <a:off x="3203575" y="260350"/>
            <a:ext cx="2159000" cy="3744913"/>
          </a:xfrm>
          <a:prstGeom prst="can">
            <a:avLst>
              <a:gd name="adj" fmla="val 43364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38" name="Text Box 114"/>
          <p:cNvSpPr txBox="1">
            <a:spLocks noChangeArrowheads="1"/>
          </p:cNvSpPr>
          <p:nvPr/>
        </p:nvSpPr>
        <p:spPr bwMode="auto">
          <a:xfrm>
            <a:off x="1143000" y="4648200"/>
            <a:ext cx="7696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uk-UA" sz="3200" dirty="0">
                <a:solidFill>
                  <a:schemeClr val="bg1"/>
                </a:solidFill>
                <a:latin typeface="+mj-lt"/>
              </a:rPr>
              <a:t>Молекули води проникають між часточками марганцівки.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740" name="AutoShape 116"/>
          <p:cNvSpPr>
            <a:spLocks noChangeArrowheads="1"/>
          </p:cNvSpPr>
          <p:nvPr/>
        </p:nvSpPr>
        <p:spPr bwMode="auto">
          <a:xfrm>
            <a:off x="4953000" y="3581400"/>
            <a:ext cx="209550" cy="1444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41" name="AutoShape 117"/>
          <p:cNvSpPr>
            <a:spLocks noChangeArrowheads="1"/>
          </p:cNvSpPr>
          <p:nvPr/>
        </p:nvSpPr>
        <p:spPr bwMode="auto">
          <a:xfrm>
            <a:off x="4800600" y="3657600"/>
            <a:ext cx="209550" cy="1444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42" name="AutoShape 118"/>
          <p:cNvSpPr>
            <a:spLocks noChangeArrowheads="1"/>
          </p:cNvSpPr>
          <p:nvPr/>
        </p:nvSpPr>
        <p:spPr bwMode="auto">
          <a:xfrm>
            <a:off x="3851275" y="3789363"/>
            <a:ext cx="209550" cy="144462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43" name="AutoShape 119"/>
          <p:cNvSpPr>
            <a:spLocks noChangeArrowheads="1"/>
          </p:cNvSpPr>
          <p:nvPr/>
        </p:nvSpPr>
        <p:spPr bwMode="auto">
          <a:xfrm>
            <a:off x="3419475" y="3644900"/>
            <a:ext cx="209550" cy="1444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5562600" y="304800"/>
            <a:ext cx="3190875" cy="2327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uk-UA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uk-UA" sz="2800" b="1" dirty="0">
                <a:solidFill>
                  <a:srgbClr val="FF0000"/>
                </a:solidFill>
                <a:latin typeface="+mj-lt"/>
              </a:rPr>
              <a:t>Прокоментуйте,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uk-UA" sz="2800" b="1" dirty="0">
                <a:solidFill>
                  <a:schemeClr val="bg1"/>
                </a:solidFill>
                <a:latin typeface="+mj-lt"/>
              </a:rPr>
              <a:t>що відбувається</a:t>
            </a:r>
            <a:br>
              <a:rPr lang="uk-UA" sz="2800" b="1" dirty="0">
                <a:solidFill>
                  <a:schemeClr val="bg1"/>
                </a:solidFill>
                <a:latin typeface="+mj-lt"/>
              </a:rPr>
            </a:br>
            <a:r>
              <a:rPr lang="uk-UA" sz="2800" b="1" dirty="0">
                <a:solidFill>
                  <a:schemeClr val="bg1"/>
                </a:solidFill>
                <a:latin typeface="+mj-lt"/>
              </a:rPr>
              <a:t> з молекулами</a:t>
            </a:r>
            <a:br>
              <a:rPr lang="uk-UA" sz="2800" b="1" dirty="0">
                <a:solidFill>
                  <a:schemeClr val="bg1"/>
                </a:solidFill>
                <a:latin typeface="+mj-lt"/>
              </a:rPr>
            </a:br>
            <a:r>
              <a:rPr lang="uk-UA" sz="2800" b="1" dirty="0">
                <a:solidFill>
                  <a:schemeClr val="bg1"/>
                </a:solidFill>
                <a:latin typeface="+mj-lt"/>
              </a:rPr>
              <a:t>води та </a:t>
            </a:r>
            <a:br>
              <a:rPr lang="uk-UA" sz="2800" b="1" dirty="0">
                <a:solidFill>
                  <a:schemeClr val="bg1"/>
                </a:solidFill>
                <a:latin typeface="+mj-lt"/>
              </a:rPr>
            </a:br>
            <a:r>
              <a:rPr lang="uk-UA" sz="2800" b="1" dirty="0">
                <a:solidFill>
                  <a:schemeClr val="bg1"/>
                </a:solidFill>
                <a:latin typeface="+mj-lt"/>
              </a:rPr>
              <a:t>марганцівки</a:t>
            </a:r>
          </a:p>
        </p:txBody>
      </p:sp>
    </p:spTree>
  </p:cSld>
  <p:clrMapOvr>
    <a:masterClrMapping/>
  </p:clrMapOvr>
  <p:transition>
    <p:checker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1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1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5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6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1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1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1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9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0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2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2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5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6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2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3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2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1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2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2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8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9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0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7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2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3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5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6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3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3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2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3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4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1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3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0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1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2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9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3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8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9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0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1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7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0.02107 " pathEditMode="relative" ptsTypes="AA">
                                      <p:cBhvr>
                                        <p:cTn id="3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26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26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26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26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26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26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26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26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26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26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26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26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0" fill="hold"/>
                                        <p:tgtEl>
                                          <p:spTgt spid="26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26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26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26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26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26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9" dur="500" fill="hold"/>
                                        <p:tgtEl>
                                          <p:spTgt spid="26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0" dur="500" fill="hold"/>
                                        <p:tgtEl>
                                          <p:spTgt spid="2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500" fill="hold"/>
                                        <p:tgtEl>
                                          <p:spTgt spid="26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2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500"/>
                            </p:stCondLst>
                            <p:childTnLst>
                              <p:par>
                                <p:cTn id="4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76318E-6 C 0.01406 -0.00184 0.02813 -0.00369 0.03368 -0.01549 C 0.03924 -0.02728 0.03542 -0.05897 0.03368 -0.07099 C 0.03195 -0.08302 0.02518 -0.08117 0.02344 -0.08834 C 0.0217 -0.09551 0.02049 -0.10429 0.02344 -0.11424 C 0.02639 -0.12418 0.04358 -0.13343 0.0415 -0.1487 C 0.03941 -0.16396 0.01198 -0.18986 0.01042 -0.20582 C 0.00886 -0.22178 0.02795 -0.2301 0.03247 -0.24398 C 0.03698 -0.25786 0.04184 -0.27451 0.03768 -0.28884 C 0.03351 -0.30318 0.01025 -0.31845 0.00781 -0.33047 C 0.00538 -0.3425 0.01719 -0.35036 0.02344 -0.36169 C 0.02969 -0.37303 0.04219 -0.38852 0.04549 -0.398 C 0.04879 -0.40749 0.04323 -0.41512 0.04288 -0.41859 " pathEditMode="relative" ptsTypes="aaaaaaaaaaaaA">
                                      <p:cBhvr>
                                        <p:cTn id="437" dur="10000" fill="hold"/>
                                        <p:tgtEl>
                                          <p:spTgt spid="26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76318E-6 C 0.01406 -0.00184 0.02813 -0.00369 0.03368 -0.01549 C 0.03924 -0.02728 0.03542 -0.05897 0.03368 -0.07099 C 0.03195 -0.08302 0.02518 -0.08117 0.02344 -0.08834 C 0.0217 -0.09551 0.02049 -0.10429 0.02344 -0.11424 C 0.02639 -0.12418 0.04358 -0.13343 0.0415 -0.1487 C 0.03941 -0.16396 0.01198 -0.18986 0.01042 -0.20582 C 0.00886 -0.22178 0.02795 -0.2301 0.03247 -0.24398 C 0.03698 -0.25786 0.04184 -0.27451 0.03768 -0.28884 C 0.03351 -0.30318 0.01025 -0.31845 0.00781 -0.33047 C 0.00538 -0.3425 0.01719 -0.35036 0.02344 -0.36169 C 0.02969 -0.37303 0.04219 -0.38852 0.04549 -0.398 C 0.04879 -0.40749 0.04323 -0.41512 0.04288 -0.41859 " pathEditMode="relative" ptsTypes="aaaaaaaaaaaaA">
                                      <p:cBhvr>
                                        <p:cTn id="439" dur="10000" fill="hold"/>
                                        <p:tgtEl>
                                          <p:spTgt spid="26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76318E-6 C 0.01406 -0.00184 0.02813 -0.00369 0.03368 -0.01549 C 0.03924 -0.02728 0.03542 -0.05897 0.03368 -0.07099 C 0.03195 -0.08302 0.02518 -0.08117 0.02344 -0.08834 C 0.0217 -0.09551 0.02049 -0.10429 0.02344 -0.11424 C 0.02639 -0.12418 0.04358 -0.13343 0.0415 -0.1487 C 0.03941 -0.16396 0.01198 -0.18986 0.01042 -0.20582 C 0.00886 -0.22178 0.02795 -0.2301 0.03247 -0.24398 C 0.03698 -0.25786 0.04184 -0.27451 0.03768 -0.28884 C 0.03351 -0.30318 0.01025 -0.31845 0.00781 -0.33047 C 0.00538 -0.3425 0.01719 -0.35036 0.02344 -0.36169 C 0.02969 -0.37303 0.04219 -0.38852 0.04549 -0.398 C 0.04879 -0.40749 0.04323 -0.41512 0.04288 -0.41859 " pathEditMode="relative" ptsTypes="aaaaaaaaaaaaA">
                                      <p:cBhvr>
                                        <p:cTn id="441" dur="10000" fill="hold"/>
                                        <p:tgtEl>
                                          <p:spTgt spid="26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76318E-6 C 0.01406 -0.00184 0.02813 -0.00369 0.03368 -0.01549 C 0.03924 -0.02728 0.03542 -0.05897 0.03368 -0.07099 C 0.03195 -0.08302 0.02518 -0.08117 0.02344 -0.08834 C 0.0217 -0.09551 0.02049 -0.10429 0.02344 -0.11424 C 0.02639 -0.12418 0.04358 -0.13343 0.0415 -0.1487 C 0.03941 -0.16396 0.01198 -0.18986 0.01042 -0.20582 C 0.00886 -0.22178 0.02795 -0.2301 0.03247 -0.24398 C 0.03698 -0.25786 0.04184 -0.27451 0.03768 -0.28884 C 0.03351 -0.30318 0.01025 -0.31845 0.00781 -0.33047 C 0.00538 -0.3425 0.01719 -0.35036 0.02344 -0.36169 C 0.02969 -0.37303 0.04219 -0.38852 0.04549 -0.398 C 0.04879 -0.40749 0.04323 -0.41512 0.04288 -0.41859 " pathEditMode="relative" ptsTypes="aaaaaaaaaaaaA">
                                      <p:cBhvr>
                                        <p:cTn id="443" dur="10000" fill="hold"/>
                                        <p:tgtEl>
                                          <p:spTgt spid="26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06383E-6 C 0.01406 -0.00092 0.02812 -0.00162 0.03368 -0.00578 C 0.03924 -0.00994 0.03542 -0.02104 0.03368 -0.02544 C 0.03194 -0.0296 0.02517 -0.02891 0.02344 -0.03145 C 0.0217 -0.03423 0.02049 -0.03723 0.02344 -0.0407 C 0.02639 -0.04417 0.04358 -0.04741 0.04149 -0.05296 C 0.03941 -0.05828 0.01198 -0.0673 0.01042 -0.07331 C 0.00885 -0.07863 0.02795 -0.08187 0.03246 -0.08649 C 0.03698 -0.09158 0.04184 -0.09736 0.03767 -0.10245 C 0.03351 -0.10754 0.01024 -0.11309 0.00781 -0.11702 C 0.00538 -0.12141 0.01719 -0.12396 0.02344 -0.12812 C 0.02969 -0.13228 0.04219 -0.1376 0.04549 -0.14107 C 0.04878 -0.14431 0.04323 -0.14708 0.04288 -0.14801 " pathEditMode="relative" rAng="0" ptsTypes="aaaaaaaaaaaaA">
                                      <p:cBhvr>
                                        <p:cTn id="445" dur="10000" fill="hold"/>
                                        <p:tgtEl>
                                          <p:spTgt spid="26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74"/>
                                    </p:animMotion>
                                  </p:childTnLst>
                                </p:cTn>
                              </p:par>
                              <p:par>
                                <p:cTn id="4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06383E-6 C 0.01406 -0.00092 0.02812 -0.00162 0.03368 -0.00578 C 0.03924 -0.00994 0.03542 -0.02104 0.03368 -0.02544 C 0.03194 -0.0296 0.02517 -0.02891 0.02344 -0.03145 C 0.0217 -0.03423 0.02049 -0.03723 0.02344 -0.0407 C 0.02639 -0.04417 0.04358 -0.04741 0.04149 -0.05296 C 0.03941 -0.05828 0.01198 -0.0673 0.01042 -0.07331 C 0.00885 -0.07863 0.02795 -0.08187 0.03246 -0.08649 C 0.03698 -0.09158 0.04184 -0.09736 0.03767 -0.10245 C 0.03351 -0.10754 0.01024 -0.11309 0.00781 -0.11702 C 0.00538 -0.12141 0.01719 -0.12396 0.02344 -0.12812 C 0.02969 -0.13228 0.04219 -0.1376 0.04549 -0.14107 C 0.04878 -0.14431 0.04323 -0.14708 0.04288 -0.14801 " pathEditMode="relative" rAng="0" ptsTypes="aaaaaaaaaaaaA">
                                      <p:cBhvr>
                                        <p:cTn id="447" dur="10000" fill="hold"/>
                                        <p:tgtEl>
                                          <p:spTgt spid="26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74"/>
                                    </p:animMotion>
                                  </p:childTnLst>
                                </p:cTn>
                              </p:par>
                              <p:par>
                                <p:cTn id="4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7 4.18131E-6 C 0.00069 -0.00093 0.01476 -0.00162 0.02031 -0.00579 C 0.02587 -0.00995 0.02205 -0.02105 0.02031 -0.02544 C 0.01858 -0.02961 0.0118 -0.02891 0.01007 -0.03146 C 0.00833 -0.03423 0.00712 -0.03724 0.01007 -0.04071 C 0.01302 -0.04418 0.03021 -0.04741 0.02812 -0.05296 C 0.02604 -0.05828 -0.00139 -0.0673 -0.00295 -0.07332 C -0.00451 -0.07864 0.01458 -0.08187 0.0191 -0.0865 C 0.02361 -0.09159 0.02847 -0.09737 0.0243 -0.10246 C 0.02014 -0.10754 -0.00313 -0.11309 -0.00556 -0.11703 C -0.00799 -0.12142 0.00382 -0.12396 0.01007 -0.12813 C 0.01632 -0.13229 0.02882 -0.13761 0.03212 -0.14108 C 0.03542 -0.14432 0.02986 -0.14709 0.02951 -0.14802 " pathEditMode="relative" rAng="0" ptsTypes="aaaaaaaaaaaaA">
                                      <p:cBhvr>
                                        <p:cTn id="449" dur="10000" fill="hold"/>
                                        <p:tgtEl>
                                          <p:spTgt spid="26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74"/>
                                    </p:animMotion>
                                  </p:childTnLst>
                                </p:cTn>
                              </p:par>
                              <p:par>
                                <p:cTn id="4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017E-7 C -0.00434 -0.00231 -0.00833 -0.00439 -0.00695 -0.00694 C -0.00556 -0.00925 0.00642 -0.01226 0.00955 -0.01457 C 0.01267 -0.01688 0.01302 -0.01781 0.0118 -0.02058 C 0.01042 -0.02359 0.00521 -0.02845 0.00191 -0.03099 C -0.00139 -0.03377 -0.00903 -0.03284 -0.00764 -0.03631 C -0.00625 -0.03978 0.00868 -0.04718 0.01007 -0.0525 C 0.01146 -0.05782 0.0033 -0.06476 0.00069 -0.06846 C -0.00191 -0.07216 -0.00747 -0.07169 -0.00556 -0.07424 C -0.00365 -0.07678 0.0092 -0.08256 0.01233 -0.08395 " pathEditMode="relative" rAng="0" ptsTypes="aaaaaaaaaa">
                                      <p:cBhvr>
                                        <p:cTn id="451" dur="10000" fill="hold"/>
                                        <p:tgtEl>
                                          <p:spTgt spid="26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2"/>
                                    </p:animMotion>
                                  </p:childTnLst>
                                </p:cTn>
                              </p:par>
                              <p:par>
                                <p:cTn id="4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017E-7 C -0.00434 -0.00231 -0.00833 -0.00439 -0.00695 -0.00694 C -0.00556 -0.00925 0.00642 -0.01226 0.00955 -0.01457 C 0.01267 -0.01688 0.01302 -0.01781 0.0118 -0.02058 C 0.01042 -0.02359 0.00521 -0.02845 0.00191 -0.03099 C -0.00139 -0.03377 -0.00903 -0.03284 -0.00764 -0.03631 C -0.00625 -0.03978 0.00868 -0.04718 0.01007 -0.0525 C 0.01146 -0.05782 0.0033 -0.06476 0.00069 -0.06846 C -0.00191 -0.07216 -0.00747 -0.07169 -0.00556 -0.07424 C -0.00365 -0.07678 0.0092 -0.08256 0.01233 -0.08395 " pathEditMode="relative" rAng="0" ptsTypes="aaaaaaaaaa">
                                      <p:cBhvr>
                                        <p:cTn id="453" dur="10000" fill="hold"/>
                                        <p:tgtEl>
                                          <p:spTgt spid="26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2"/>
                                    </p:animMotion>
                                  </p:childTnLst>
                                </p:cTn>
                              </p:par>
                              <p:par>
                                <p:cTn id="4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C -0.00434 -0.00232 -0.00834 -0.0044 -0.00695 -0.00695 C -0.00556 -0.00926 0.00642 -0.01227 0.00954 -0.01459 C 0.01267 -0.0169 0.01302 -0.01783 0.0118 -0.0206 C 0.01041 -0.02361 0.0052 -0.02847 0.00191 -0.03102 C -0.00139 -0.0338 -0.00903 -0.03287 -0.00764 -0.03634 C -0.00625 -0.03982 0.00868 -0.04722 0.01007 -0.05255 C 0.01145 -0.05787 0.00034 -0.0632 0.00069 -0.06852 C 0.00104 -0.07384 0.01041 -0.08148 0.01232 -0.08403 " pathEditMode="relative" rAng="0" ptsTypes="aaaaaaaaa">
                                      <p:cBhvr>
                                        <p:cTn id="455" dur="10000" fill="hold"/>
                                        <p:tgtEl>
                                          <p:spTgt spid="26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2"/>
                                    </p:animMotion>
                                  </p:childTnLst>
                                </p:cTn>
                              </p:par>
                              <p:par>
                                <p:cTn id="4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C -0.00521 -0.00625 -0.01163 -0.01365 -0.00903 -0.0243 C -0.00642 -0.03495 0.01059 -0.05578 0.01563 -0.06412 " pathEditMode="relative" rAng="0" ptsTypes="aaa">
                                      <p:cBhvr>
                                        <p:cTn id="457" dur="10000" fill="hold"/>
                                        <p:tgtEl>
                                          <p:spTgt spid="26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00"/>
                                        <p:tgtEl>
                                          <p:spTgt spid="26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Свист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5" dur="500" fill="hold"/>
                                        <p:tgtEl>
                                          <p:spTgt spid="26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6" dur="500" fill="hold"/>
                                        <p:tgtEl>
                                          <p:spTgt spid="26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л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0" fill="hold"/>
                                        <p:tgtEl>
                                          <p:spTgt spid="26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26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3" dur="500" fill="hold"/>
                                        <p:tgtEl>
                                          <p:spTgt spid="26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4" dur="500" fill="hold"/>
                                        <p:tgtEl>
                                          <p:spTgt spid="26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7" dur="500" fill="hold"/>
                                        <p:tgtEl>
                                          <p:spTgt spid="2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8" dur="500" fill="hold"/>
                                        <p:tgtEl>
                                          <p:spTgt spid="2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1" dur="500" fill="hold"/>
                                        <p:tgtEl>
                                          <p:spTgt spid="2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2" dur="500" fill="hold"/>
                                        <p:tgtEl>
                                          <p:spTgt spid="2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5" dur="500" fill="hold"/>
                                        <p:tgtEl>
                                          <p:spTgt spid="2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6" dur="500" fill="hold"/>
                                        <p:tgtEl>
                                          <p:spTgt spid="2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9" dur="500" fill="hold"/>
                                        <p:tgtEl>
                                          <p:spTgt spid="2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0" dur="500" fill="hold"/>
                                        <p:tgtEl>
                                          <p:spTgt spid="2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4" dur="1000"/>
                                        <p:tgtEl>
                                          <p:spTgt spid="26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улькань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8" dur="3000"/>
                                        <p:tgtEl>
                                          <p:spTgt spid="2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3000"/>
                                        <p:tgtEl>
                                          <p:spTgt spid="2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4" dur="3000"/>
                                        <p:tgtEl>
                                          <p:spTgt spid="26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3000" fill="hold"/>
                                        <p:tgtEl>
                                          <p:spTgt spid="26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3000" fill="hold"/>
                                        <p:tgtEl>
                                          <p:spTgt spid="26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3000" fill="hold"/>
                                        <p:tgtEl>
                                          <p:spTgt spid="26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3000" fill="hold"/>
                                        <p:tgtEl>
                                          <p:spTgt spid="26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1" presetID="17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3000" fill="hold"/>
                                        <p:tgtEl>
                                          <p:spTgt spid="26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3000" fill="hold"/>
                                        <p:tgtEl>
                                          <p:spTgt spid="26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3000" fill="hold"/>
                                        <p:tgtEl>
                                          <p:spTgt spid="26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3000" fill="hold"/>
                                        <p:tgtEl>
                                          <p:spTgt spid="26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2000" fill="hold"/>
                                        <p:tgtEl>
                                          <p:spTgt spid="26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2000" fill="hold"/>
                                        <p:tgtEl>
                                          <p:spTgt spid="26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2000" fill="hold"/>
                                        <p:tgtEl>
                                          <p:spTgt spid="26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2000" fill="hold"/>
                                        <p:tgtEl>
                                          <p:spTgt spid="26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3" presetID="17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3000" fill="hold"/>
                                        <p:tgtEl>
                                          <p:spTgt spid="26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3000" fill="hold"/>
                                        <p:tgtEl>
                                          <p:spTgt spid="26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3000" fill="hold"/>
                                        <p:tgtEl>
                                          <p:spTgt spid="26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3000" fill="hold"/>
                                        <p:tgtEl>
                                          <p:spTgt spid="26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1" dur="2000" fill="hold"/>
                                        <p:tgtEl>
                                          <p:spTgt spid="26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532" dur="2000" fill="hold"/>
                                        <p:tgtEl>
                                          <p:spTgt spid="26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3" dur="2000" fill="hold"/>
                                        <p:tgtEl>
                                          <p:spTgt spid="267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5" dur="2000" fill="hold"/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set>
                                      <p:cBhvr>
                                        <p:cTn id="536" dur="2000" fill="hold"/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2000"/>
                                        <p:tgtEl>
                                          <p:spTgt spid="26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1" dur="2000"/>
                                        <p:tgtEl>
                                          <p:spTgt spid="26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2000"/>
                                        <p:tgtEl>
                                          <p:spTgt spid="26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2000"/>
                                        <p:tgtEl>
                                          <p:spTgt spid="26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2000"/>
                                        <p:tgtEl>
                                          <p:spTgt spid="26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2000"/>
                                        <p:tgtEl>
                                          <p:spTgt spid="26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2000"/>
                                        <p:tgtEl>
                                          <p:spTgt spid="26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9" dur="5000"/>
                                        <p:tgtEl>
                                          <p:spTgt spid="26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2" dur="5000"/>
                                        <p:tgtEl>
                                          <p:spTgt spid="26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5000"/>
                                        <p:tgtEl>
                                          <p:spTgt spid="26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8" dur="5000"/>
                                        <p:tgtEl>
                                          <p:spTgt spid="26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1" dur="5000"/>
                                        <p:tgtEl>
                                          <p:spTgt spid="26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4" dur="5000"/>
                                        <p:tgtEl>
                                          <p:spTgt spid="26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7" dur="5000"/>
                                        <p:tgtEl>
                                          <p:spTgt spid="26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2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2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500"/>
                                        <p:tgtEl>
                                          <p:spTgt spid="2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02" grpId="0" animBg="1"/>
      <p:bldP spid="26702" grpId="1" animBg="1"/>
      <p:bldP spid="26703" grpId="0" animBg="1"/>
      <p:bldP spid="26703" grpId="1" animBg="1"/>
      <p:bldP spid="26704" grpId="0" animBg="1"/>
      <p:bldP spid="26704" grpId="1" animBg="1"/>
      <p:bldP spid="26705" grpId="0" animBg="1"/>
      <p:bldP spid="26705" grpId="1" animBg="1"/>
      <p:bldP spid="26706" grpId="0" animBg="1"/>
      <p:bldP spid="26706" grpId="1" animBg="1"/>
      <p:bldP spid="26707" grpId="0" animBg="1"/>
      <p:bldP spid="26707" grpId="1" animBg="1"/>
      <p:bldP spid="26708" grpId="0" animBg="1"/>
      <p:bldP spid="26708" grpId="1" animBg="1"/>
      <p:bldP spid="26709" grpId="0" animBg="1"/>
      <p:bldP spid="26709" grpId="1" animBg="1"/>
      <p:bldP spid="26710" grpId="0" animBg="1"/>
      <p:bldP spid="26710" grpId="1" animBg="1"/>
      <p:bldP spid="26711" grpId="0" animBg="1"/>
      <p:bldP spid="26711" grpId="1" animBg="1"/>
      <p:bldP spid="26724" grpId="0" animBg="1"/>
      <p:bldP spid="26724" grpId="1" animBg="1"/>
      <p:bldP spid="26725" grpId="0" animBg="1"/>
      <p:bldP spid="26726" grpId="0" animBg="1"/>
      <p:bldP spid="26727" grpId="0" animBg="1"/>
      <p:bldP spid="26728" grpId="0" animBg="1"/>
      <p:bldP spid="26729" grpId="0" animBg="1"/>
      <p:bldP spid="26730" grpId="0" animBg="1"/>
      <p:bldP spid="26731" grpId="0" animBg="1"/>
      <p:bldP spid="26733" grpId="0" animBg="1"/>
      <p:bldP spid="26734" grpId="0" animBg="1"/>
      <p:bldP spid="26735" grpId="0" animBg="1"/>
      <p:bldP spid="26736" grpId="0" animBg="1"/>
      <p:bldP spid="26738" grpId="0" build="p"/>
      <p:bldP spid="26740" grpId="0" animBg="1"/>
      <p:bldP spid="26740" grpId="1" animBg="1"/>
      <p:bldP spid="26741" grpId="0" animBg="1"/>
      <p:bldP spid="26741" grpId="1" animBg="1"/>
      <p:bldP spid="26742" grpId="0" animBg="1"/>
      <p:bldP spid="26742" grpId="1" animBg="1"/>
      <p:bldP spid="26743" grpId="0" animBg="1"/>
      <p:bldP spid="26743" grpId="1" animBg="1"/>
      <p:bldP spid="1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04800" y="381000"/>
            <a:ext cx="8534400" cy="5867400"/>
            <a:chOff x="109109069" y="105415144"/>
            <a:chExt cx="1890000" cy="2065500"/>
          </a:xfrm>
        </p:grpSpPr>
        <p:sp>
          <p:nvSpPr>
            <p:cNvPr id="12292" name="Oval 16"/>
            <p:cNvSpPr>
              <a:spLocks noChangeArrowheads="1" noChangeShapeType="1"/>
            </p:cNvSpPr>
            <p:nvPr/>
          </p:nvSpPr>
          <p:spPr bwMode="auto">
            <a:xfrm>
              <a:off x="109109069" y="106204894"/>
              <a:ext cx="1890000" cy="486000"/>
            </a:xfrm>
            <a:prstGeom prst="ellipse">
              <a:avLst/>
            </a:prstGeom>
            <a:noFill/>
            <a:ln w="3175" algn="in">
              <a:solidFill>
                <a:srgbClr val="FFFF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12293" name="Oval 17"/>
            <p:cNvSpPr>
              <a:spLocks noChangeArrowheads="1" noChangeShapeType="1"/>
            </p:cNvSpPr>
            <p:nvPr/>
          </p:nvSpPr>
          <p:spPr bwMode="auto">
            <a:xfrm rot="5400000">
              <a:off x="109021319" y="106225541"/>
              <a:ext cx="2065500" cy="444706"/>
            </a:xfrm>
            <a:prstGeom prst="ellipse">
              <a:avLst/>
            </a:prstGeom>
            <a:noFill/>
            <a:ln w="3175" algn="in">
              <a:solidFill>
                <a:srgbClr val="FFFF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12294" name="Oval 18"/>
            <p:cNvSpPr>
              <a:spLocks noChangeArrowheads="1" noChangeShapeType="1"/>
            </p:cNvSpPr>
            <p:nvPr/>
          </p:nvSpPr>
          <p:spPr bwMode="auto">
            <a:xfrm rot="-2700000">
              <a:off x="109109069" y="106204894"/>
              <a:ext cx="1890000" cy="486000"/>
            </a:xfrm>
            <a:prstGeom prst="ellipse">
              <a:avLst/>
            </a:prstGeom>
            <a:noFill/>
            <a:ln w="3175" algn="in">
              <a:solidFill>
                <a:srgbClr val="FFFF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12295" name="Oval 19"/>
            <p:cNvSpPr>
              <a:spLocks noChangeArrowheads="1" noChangeShapeType="1"/>
            </p:cNvSpPr>
            <p:nvPr/>
          </p:nvSpPr>
          <p:spPr bwMode="auto">
            <a:xfrm rot="2700000">
              <a:off x="109109069" y="106204894"/>
              <a:ext cx="1890000" cy="486000"/>
            </a:xfrm>
            <a:prstGeom prst="ellipse">
              <a:avLst/>
            </a:prstGeom>
            <a:noFill/>
            <a:ln w="3175" algn="in">
              <a:solidFill>
                <a:srgbClr val="FFFF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17" name="WordArt 4"/>
          <p:cNvSpPr>
            <a:spLocks noChangeArrowheads="1" noChangeShapeType="1" noTextEdit="1"/>
          </p:cNvSpPr>
          <p:nvPr/>
        </p:nvSpPr>
        <p:spPr bwMode="gray">
          <a:xfrm>
            <a:off x="1295400" y="609600"/>
            <a:ext cx="6400800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14"/>
              </a:avLst>
            </a:prstTxWarp>
          </a:bodyPr>
          <a:lstStyle/>
          <a:p>
            <a:pPr algn="ctr"/>
            <a:r>
              <a:rPr lang="uk-UA" sz="4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50000">
                      <a:srgbClr val="FF9900"/>
                    </a:gs>
                    <a:gs pos="100000">
                      <a:srgbClr val="FFFF66"/>
                    </a:gs>
                  </a:gsLst>
                  <a:lin ang="5400000" scaled="1"/>
                </a:gradFill>
                <a:effectLst>
                  <a:outerShdw dist="117088" dir="13763922" algn="ctr" rotWithShape="0">
                    <a:srgbClr val="5E62FC"/>
                  </a:outerShdw>
                </a:effectLst>
                <a:latin typeface="Arial Black"/>
              </a:rPr>
              <a:t>Атоми</a:t>
            </a:r>
          </a:p>
        </p:txBody>
      </p:sp>
    </p:spTree>
  </p:cSld>
  <p:clrMapOvr>
    <a:masterClrMapping/>
  </p:clrMapOvr>
  <p:transition spd="med">
    <p:wheel/>
    <p:sndAc>
      <p:stSnd>
        <p:snd r:embed="rId2" name="CON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9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239713" y="144463"/>
            <a:ext cx="8713787" cy="547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3806097" algn="ctr" rotWithShape="0">
                    <a:srgbClr val="660033"/>
                  </a:outerShdw>
                </a:effectLst>
                <a:latin typeface="Arial"/>
                <a:cs typeface="Arial"/>
              </a:rPr>
              <a:t>Атом - найдрібніша складова речовини</a:t>
            </a:r>
          </a:p>
        </p:txBody>
      </p:sp>
      <p:pic>
        <p:nvPicPr>
          <p:cNvPr id="17415" name="Picture 7" descr="Демокри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762000"/>
            <a:ext cx="2279650" cy="22139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81000" y="3124200"/>
            <a:ext cx="25908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uk-UA" sz="2000" b="1">
                <a:solidFill>
                  <a:schemeClr val="bg1"/>
                </a:solidFill>
                <a:latin typeface="Times New Roman" pitchFamily="18" charset="0"/>
              </a:rPr>
              <a:t>ДЕМОКРИТ</a:t>
            </a:r>
          </a:p>
          <a:p>
            <a:pPr algn="ctr">
              <a:lnSpc>
                <a:spcPct val="85000"/>
              </a:lnSpc>
            </a:pPr>
            <a:r>
              <a:rPr lang="uk-UA" sz="2000" i="1">
                <a:solidFill>
                  <a:schemeClr val="bg1"/>
                </a:solidFill>
                <a:latin typeface="Times New Roman" pitchFamily="18" charset="0"/>
              </a:rPr>
              <a:t>(близько 460-близько 360 до н.е.)</a:t>
            </a:r>
            <a:endParaRPr lang="ru-RU" sz="20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124200" y="990600"/>
            <a:ext cx="6019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>
                <a:solidFill>
                  <a:srgbClr val="CC3300"/>
                </a:solidFill>
                <a:latin typeface="Comic Sans MS" pitchFamily="66" charset="0"/>
              </a:rPr>
              <a:t>Атом</a:t>
            </a:r>
            <a:r>
              <a:rPr lang="uk-UA" sz="32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uk-UA" sz="3200" i="1" dirty="0">
                <a:solidFill>
                  <a:schemeClr val="bg1"/>
                </a:solidFill>
                <a:latin typeface="Times New Roman" pitchFamily="18" charset="0"/>
              </a:rPr>
              <a:t>(з грецької </a:t>
            </a:r>
            <a:r>
              <a:rPr lang="uk-UA" sz="3200" i="1" dirty="0" err="1">
                <a:solidFill>
                  <a:schemeClr val="bg1"/>
                </a:solidFill>
                <a:latin typeface="Times New Roman" pitchFamily="18" charset="0"/>
              </a:rPr>
              <a:t>неподільний”</a:t>
            </a:r>
            <a:r>
              <a:rPr lang="uk-UA" sz="3200" i="1" dirty="0">
                <a:solidFill>
                  <a:schemeClr val="bg1"/>
                </a:solidFill>
                <a:latin typeface="Times New Roman" pitchFamily="18" charset="0"/>
              </a:rPr>
              <a:t>)</a:t>
            </a:r>
            <a:r>
              <a:rPr lang="uk-UA" sz="3200" b="1" i="1" dirty="0">
                <a:solidFill>
                  <a:schemeClr val="bg1"/>
                </a:solidFill>
                <a:latin typeface="Times New Roman" pitchFamily="18" charset="0"/>
              </a:rPr>
              <a:t> –  найдрібніша,  хімічно неподільна частинка речовини</a:t>
            </a:r>
            <a:r>
              <a:rPr lang="uk-UA" sz="3200" b="1" i="1" dirty="0">
                <a:solidFill>
                  <a:schemeClr val="accent2"/>
                </a:solidFill>
                <a:latin typeface="Times New Roman" pitchFamily="18" charset="0"/>
              </a:rPr>
              <a:t>.</a:t>
            </a:r>
            <a:endParaRPr lang="ru-RU" sz="32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0" y="3886200"/>
            <a:ext cx="9372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3200" b="1" i="1">
                <a:solidFill>
                  <a:srgbClr val="FF3300"/>
                </a:solidFill>
                <a:latin typeface="Times New Roman" pitchFamily="18" charset="0"/>
              </a:rPr>
              <a:t>“Увесь світ складається з атомів та пустоти”</a:t>
            </a:r>
            <a:r>
              <a:rPr lang="uk-UA" sz="3200" b="1" i="1">
                <a:solidFill>
                  <a:schemeClr val="bg1"/>
                </a:solidFill>
                <a:latin typeface="Times New Roman" pitchFamily="18" charset="0"/>
              </a:rPr>
              <a:t>, –</a:t>
            </a:r>
            <a:r>
              <a:rPr lang="uk-UA" sz="3200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uk-UA" sz="3200" b="1" i="1">
                <a:solidFill>
                  <a:schemeClr val="bg1"/>
                </a:solidFill>
                <a:latin typeface="Times New Roman" pitchFamily="18" charset="0"/>
              </a:rPr>
              <a:t>вважав давньогрецький філософ Демокрит. </a:t>
            </a:r>
          </a:p>
          <a:p>
            <a:pPr>
              <a:lnSpc>
                <a:spcPct val="90000"/>
              </a:lnSpc>
            </a:pPr>
            <a:r>
              <a:rPr lang="uk-UA" sz="3200" b="1" i="1">
                <a:solidFill>
                  <a:schemeClr val="bg1"/>
                </a:solidFill>
                <a:latin typeface="Times New Roman" pitchFamily="18" charset="0"/>
              </a:rPr>
              <a:t>Атоми неподільні, вічні, непорушні, різні за формою, розмірами та положенням у пустоті. Від їхнього руху виникають тіла та усі світи. </a:t>
            </a:r>
            <a:endParaRPr lang="ru-RU" sz="3200" b="1" i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over dir="lu"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6" grpId="0"/>
      <p:bldP spid="17417" grpId="0"/>
      <p:bldP spid="174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5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атом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52400"/>
            <a:ext cx="28956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90600" y="4800600"/>
            <a:ext cx="7391400" cy="15636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dirty="0">
                <a:solidFill>
                  <a:schemeClr val="tx1"/>
                </a:solidFill>
              </a:rPr>
              <a:t>   </a:t>
            </a:r>
            <a:r>
              <a:rPr lang="uk-UA" sz="3200" dirty="0">
                <a:solidFill>
                  <a:schemeClr val="tx1"/>
                </a:solidFill>
              </a:rPr>
              <a:t> </a:t>
            </a:r>
            <a:r>
              <a:rPr lang="uk-UA" sz="3200" dirty="0">
                <a:solidFill>
                  <a:srgbClr val="FF0000"/>
                </a:solidFill>
              </a:rPr>
              <a:t>Атом</a:t>
            </a:r>
            <a:r>
              <a:rPr lang="uk-UA" sz="3200" dirty="0">
                <a:solidFill>
                  <a:schemeClr val="tx1"/>
                </a:solidFill>
              </a:rPr>
              <a:t> ― це   елементарна частинка речовини, що  має  </a:t>
            </a:r>
            <a:r>
              <a:rPr lang="uk-UA" sz="3200" dirty="0" err="1">
                <a:solidFill>
                  <a:schemeClr val="tx1"/>
                </a:solidFill>
              </a:rPr>
              <a:t>ядоро</a:t>
            </a:r>
            <a:r>
              <a:rPr lang="uk-UA" sz="3200" dirty="0">
                <a:solidFill>
                  <a:schemeClr val="tx1"/>
                </a:solidFill>
              </a:rPr>
              <a:t> навкруги якого  обертаються електрони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562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0" y="3048000"/>
            <a:ext cx="31242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Демокрит</a:t>
            </a:r>
            <a:br>
              <a:rPr lang="uk-UA" sz="2400" b="1" dirty="0" smtClean="0"/>
            </a:br>
            <a:r>
              <a:rPr lang="uk-UA" sz="2400" b="1" dirty="0" smtClean="0"/>
              <a:t>(468 ― 370 до н. е.)</a:t>
            </a:r>
            <a:br>
              <a:rPr lang="uk-UA" sz="2400" b="1" dirty="0" smtClean="0"/>
            </a:br>
            <a:r>
              <a:rPr lang="uk-UA" sz="2400" b="1" dirty="0" smtClean="0"/>
              <a:t>Давньогрецький учений, філософ) </a:t>
            </a:r>
            <a:endParaRPr lang="uk-UA" sz="2400" b="1" dirty="0"/>
          </a:p>
        </p:txBody>
      </p:sp>
    </p:spTree>
  </p:cSld>
  <p:clrMapOvr>
    <a:masterClrMapping/>
  </p:clrMapOvr>
  <p:transition spd="slow">
    <p:newsflash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Атом</a:t>
            </a:r>
            <a:r>
              <a:rPr lang="ru-RU" sz="2800" dirty="0" smtClean="0">
                <a:solidFill>
                  <a:schemeClr val="bg1"/>
                </a:solidFill>
              </a:rPr>
              <a:t> — </a:t>
            </a:r>
            <a:r>
              <a:rPr lang="uk-UA" sz="2800" dirty="0" smtClean="0">
                <a:solidFill>
                  <a:schemeClr val="bg1"/>
                </a:solidFill>
              </a:rPr>
              <a:t>це найменша частинка хімічного елемента, яка не ділиться під час хімічних реакцій і зберігає його властивості.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4448152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76800" y="1524000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У 70-х роках XX ст. за допомогою спеціального електронного мікроскопа, який дає збільшення у сотні тисяч і мільйони разів удалося розгледіти окремі атоми та молекули і навіть сфотографувати їх. 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5720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Фотографія вістря вольфрамової голки, зробленої за допомогою електронного мікроскопа. 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>На цій фотографії круглі плями — 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>це зображення окремих атомів Вольфраму.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4-10-06 21 57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00600" cy="65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105400" y="381000"/>
            <a:ext cx="37338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>
                <a:solidFill>
                  <a:srgbClr val="FFFFFF"/>
                </a:solidFill>
              </a:rPr>
              <a:t>Атом складається з позитивно зарядженого ядра та </a:t>
            </a:r>
            <a:r>
              <a:rPr lang="uk-UA" sz="2800">
                <a:solidFill>
                  <a:srgbClr val="FF3300"/>
                </a:solidFill>
              </a:rPr>
              <a:t>негативно заряджених електронів</a:t>
            </a:r>
            <a:r>
              <a:rPr lang="uk-UA" sz="2800">
                <a:solidFill>
                  <a:srgbClr val="FFFFFF"/>
                </a:solidFill>
              </a:rPr>
              <a:t>, які рухаються навколо ядра, наче планети навколо Сонця.</a:t>
            </a:r>
          </a:p>
        </p:txBody>
      </p:sp>
      <p:grpSp>
        <p:nvGrpSpPr>
          <p:cNvPr id="15364" name="Group 15"/>
          <p:cNvGrpSpPr>
            <a:grpSpLocks/>
          </p:cNvGrpSpPr>
          <p:nvPr/>
        </p:nvGrpSpPr>
        <p:grpSpPr bwMode="auto">
          <a:xfrm>
            <a:off x="6096000" y="4343400"/>
            <a:ext cx="2819400" cy="1781175"/>
            <a:chOff x="109109069" y="105415144"/>
            <a:chExt cx="1890000" cy="2065500"/>
          </a:xfrm>
        </p:grpSpPr>
        <p:sp>
          <p:nvSpPr>
            <p:cNvPr id="5" name="Oval 16"/>
            <p:cNvSpPr>
              <a:spLocks noChangeArrowheads="1" noChangeShapeType="1"/>
            </p:cNvSpPr>
            <p:nvPr/>
          </p:nvSpPr>
          <p:spPr bwMode="auto">
            <a:xfrm>
              <a:off x="109109069" y="106204895"/>
              <a:ext cx="1890000" cy="486000"/>
            </a:xfrm>
            <a:prstGeom prst="ellipse">
              <a:avLst/>
            </a:prstGeom>
            <a:noFill/>
            <a:ln w="3175" algn="in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17"/>
            <p:cNvSpPr>
              <a:spLocks noChangeArrowheads="1" noChangeShapeType="1"/>
            </p:cNvSpPr>
            <p:nvPr/>
          </p:nvSpPr>
          <p:spPr bwMode="auto">
            <a:xfrm rot="5400000">
              <a:off x="109021319" y="106225478"/>
              <a:ext cx="2065500" cy="444831"/>
            </a:xfrm>
            <a:prstGeom prst="ellipse">
              <a:avLst/>
            </a:prstGeom>
            <a:noFill/>
            <a:ln w="3175" algn="in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18"/>
            <p:cNvSpPr>
              <a:spLocks noChangeArrowheads="1" noChangeShapeType="1"/>
            </p:cNvSpPr>
            <p:nvPr/>
          </p:nvSpPr>
          <p:spPr bwMode="auto">
            <a:xfrm rot="-2700000">
              <a:off x="109109069" y="106204895"/>
              <a:ext cx="1890000" cy="486000"/>
            </a:xfrm>
            <a:prstGeom prst="ellipse">
              <a:avLst/>
            </a:prstGeom>
            <a:noFill/>
            <a:ln w="3175" algn="in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9"/>
            <p:cNvSpPr>
              <a:spLocks noChangeArrowheads="1" noChangeShapeType="1"/>
            </p:cNvSpPr>
            <p:nvPr/>
          </p:nvSpPr>
          <p:spPr bwMode="auto">
            <a:xfrm rot="2700000">
              <a:off x="109109682" y="106205259"/>
              <a:ext cx="1888773" cy="485270"/>
            </a:xfrm>
            <a:prstGeom prst="ellipse">
              <a:avLst/>
            </a:prstGeom>
            <a:noFill/>
            <a:ln w="3175" algn="in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spd="slow">
    <p:circle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9"/>
            </a:gs>
            <a:gs pos="100000">
              <a:srgbClr val="0000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276600" y="2286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dirty="0">
                <a:solidFill>
                  <a:srgbClr val="FF3399"/>
                </a:solidFill>
              </a:rPr>
              <a:t> </a:t>
            </a:r>
            <a:r>
              <a:rPr lang="uk-UA" sz="3200" b="1" dirty="0">
                <a:solidFill>
                  <a:srgbClr val="FF3399"/>
                </a:solidFill>
              </a:rPr>
              <a:t>Форма тіла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400800" y="5029200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uk-UA" sz="2400">
                <a:solidFill>
                  <a:srgbClr val="FF3399"/>
                </a:solidFill>
              </a:rPr>
              <a:t>    твердий,</a:t>
            </a:r>
            <a:br>
              <a:rPr lang="uk-UA" sz="2400">
                <a:solidFill>
                  <a:srgbClr val="FF3399"/>
                </a:solidFill>
              </a:rPr>
            </a:br>
            <a:r>
              <a:rPr lang="uk-UA" sz="2400">
                <a:solidFill>
                  <a:srgbClr val="FF3399"/>
                </a:solidFill>
              </a:rPr>
              <a:t>рідкий,</a:t>
            </a:r>
            <a:br>
              <a:rPr lang="uk-UA" sz="2400">
                <a:solidFill>
                  <a:srgbClr val="FF3399"/>
                </a:solidFill>
              </a:rPr>
            </a:br>
            <a:r>
              <a:rPr lang="uk-UA" sz="2400">
                <a:solidFill>
                  <a:srgbClr val="FF3399"/>
                </a:solidFill>
              </a:rPr>
              <a:t>газоподібний </a:t>
            </a:r>
            <a:endParaRPr lang="uk-UA" sz="2400">
              <a:solidFill>
                <a:srgbClr val="33CCFF"/>
              </a:solidFill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667000" y="29718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solidFill>
                  <a:srgbClr val="FF3399"/>
                </a:solidFill>
              </a:rPr>
              <a:t> </a:t>
            </a:r>
            <a:r>
              <a:rPr lang="uk-UA" sz="3200" b="1">
                <a:solidFill>
                  <a:srgbClr val="FF3399"/>
                </a:solidFill>
              </a:rPr>
              <a:t>Агрегатний стан</a:t>
            </a:r>
            <a:endParaRPr lang="uk-UA" sz="3200" b="1">
              <a:solidFill>
                <a:schemeClr val="bg1"/>
              </a:solidFill>
            </a:endParaRP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838200" y="2209800"/>
            <a:ext cx="1219200" cy="1524000"/>
          </a:xfrm>
          <a:prstGeom prst="can">
            <a:avLst>
              <a:gd name="adj" fmla="val 6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2743200" y="1295400"/>
            <a:ext cx="1524000" cy="1441450"/>
          </a:xfrm>
          <a:prstGeom prst="cube">
            <a:avLst>
              <a:gd name="adj" fmla="val 34250"/>
            </a:avLst>
          </a:prstGeom>
          <a:gradFill rotWithShape="1">
            <a:gsLst>
              <a:gs pos="0">
                <a:srgbClr val="99CC00"/>
              </a:gs>
              <a:gs pos="50000">
                <a:srgbClr val="475E00"/>
              </a:gs>
              <a:gs pos="100000">
                <a:srgbClr val="99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029200" y="1219200"/>
            <a:ext cx="1524000" cy="1447800"/>
            <a:chOff x="2780" y="1595"/>
            <a:chExt cx="1481" cy="593"/>
          </a:xfrm>
        </p:grpSpPr>
        <p:sp>
          <p:nvSpPr>
            <p:cNvPr id="6160" name="Freeform 16"/>
            <p:cNvSpPr>
              <a:spLocks/>
            </p:cNvSpPr>
            <p:nvPr/>
          </p:nvSpPr>
          <p:spPr bwMode="gray">
            <a:xfrm>
              <a:off x="3807" y="1595"/>
              <a:ext cx="454" cy="593"/>
            </a:xfrm>
            <a:custGeom>
              <a:avLst/>
              <a:gdLst/>
              <a:ahLst/>
              <a:cxnLst>
                <a:cxn ang="0">
                  <a:pos x="385" y="737"/>
                </a:cxn>
                <a:cxn ang="0">
                  <a:pos x="563" y="527"/>
                </a:cxn>
                <a:cxn ang="0">
                  <a:pos x="97" y="0"/>
                </a:cxn>
                <a:cxn ang="0">
                  <a:pos x="0" y="111"/>
                </a:cxn>
                <a:cxn ang="0">
                  <a:pos x="385" y="737"/>
                </a:cxn>
              </a:cxnLst>
              <a:rect l="0" t="0" r="r" b="b"/>
              <a:pathLst>
                <a:path w="564" h="738">
                  <a:moveTo>
                    <a:pt x="385" y="737"/>
                  </a:moveTo>
                  <a:lnTo>
                    <a:pt x="563" y="527"/>
                  </a:lnTo>
                  <a:lnTo>
                    <a:pt x="97" y="0"/>
                  </a:lnTo>
                  <a:lnTo>
                    <a:pt x="0" y="111"/>
                  </a:lnTo>
                  <a:lnTo>
                    <a:pt x="385" y="737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gray">
            <a:xfrm>
              <a:off x="3092" y="1595"/>
              <a:ext cx="793" cy="89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889" y="109"/>
                </a:cxn>
                <a:cxn ang="0">
                  <a:pos x="986" y="0"/>
                </a:cxn>
                <a:cxn ang="0">
                  <a:pos x="308" y="0"/>
                </a:cxn>
                <a:cxn ang="0">
                  <a:pos x="0" y="109"/>
                </a:cxn>
              </a:cxnLst>
              <a:rect l="0" t="0" r="r" b="b"/>
              <a:pathLst>
                <a:path w="987" h="110">
                  <a:moveTo>
                    <a:pt x="0" y="109"/>
                  </a:moveTo>
                  <a:lnTo>
                    <a:pt x="889" y="109"/>
                  </a:lnTo>
                  <a:lnTo>
                    <a:pt x="986" y="0"/>
                  </a:lnTo>
                  <a:lnTo>
                    <a:pt x="308" y="0"/>
                  </a:lnTo>
                  <a:lnTo>
                    <a:pt x="0" y="109"/>
                  </a:lnTo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gray">
            <a:xfrm>
              <a:off x="2780" y="1683"/>
              <a:ext cx="1339" cy="505"/>
            </a:xfrm>
            <a:custGeom>
              <a:avLst/>
              <a:gdLst/>
              <a:ahLst/>
              <a:cxnLst>
                <a:cxn ang="0">
                  <a:pos x="0" y="628"/>
                </a:cxn>
                <a:cxn ang="0">
                  <a:pos x="1668" y="628"/>
                </a:cxn>
                <a:cxn ang="0">
                  <a:pos x="1281" y="0"/>
                </a:cxn>
                <a:cxn ang="0">
                  <a:pos x="388" y="0"/>
                </a:cxn>
                <a:cxn ang="0">
                  <a:pos x="0" y="628"/>
                </a:cxn>
              </a:cxnLst>
              <a:rect l="0" t="0" r="r" b="b"/>
              <a:pathLst>
                <a:path w="1669" h="629">
                  <a:moveTo>
                    <a:pt x="0" y="628"/>
                  </a:moveTo>
                  <a:lnTo>
                    <a:pt x="1668" y="628"/>
                  </a:lnTo>
                  <a:lnTo>
                    <a:pt x="1281" y="0"/>
                  </a:lnTo>
                  <a:lnTo>
                    <a:pt x="388" y="0"/>
                  </a:lnTo>
                  <a:lnTo>
                    <a:pt x="0" y="628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6166" name="Picture 22" descr="wev_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962400"/>
            <a:ext cx="2438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962400"/>
            <a:ext cx="34290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7086600" y="39624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b="1">
                <a:solidFill>
                  <a:schemeClr val="accent1"/>
                </a:solidFill>
              </a:rPr>
              <a:t>Н</a:t>
            </a:r>
            <a:r>
              <a:rPr lang="uk-UA" sz="4000" b="1" baseline="-25000">
                <a:solidFill>
                  <a:schemeClr val="accent1"/>
                </a:solidFill>
              </a:rPr>
              <a:t>2</a:t>
            </a:r>
            <a:r>
              <a:rPr lang="uk-UA" sz="4000" b="1">
                <a:solidFill>
                  <a:schemeClr val="accent1"/>
                </a:solidFill>
              </a:rPr>
              <a:t>О</a:t>
            </a:r>
            <a:r>
              <a:rPr lang="uk-UA" sz="2400">
                <a:solidFill>
                  <a:schemeClr val="accent1"/>
                </a:solidFill>
              </a:rPr>
              <a:t> 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7162800" y="1828800"/>
            <a:ext cx="1524000" cy="1524000"/>
            <a:chOff x="2109" y="3612"/>
            <a:chExt cx="227" cy="227"/>
          </a:xfrm>
        </p:grpSpPr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4" name="Oval 29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</p:grpSp>
      <p:pic>
        <p:nvPicPr>
          <p:cNvPr id="6183" name="Picture 39" descr="glass_doodad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0"/>
            <a:ext cx="262578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/>
      <p:bldP spid="6157" grpId="0" animBg="1"/>
      <p:bldP spid="6158" grpId="0" animBg="1"/>
      <p:bldP spid="61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WordArt 4"/>
          <p:cNvSpPr>
            <a:spLocks noChangeArrowheads="1" noChangeShapeType="1" noTextEdit="1"/>
          </p:cNvSpPr>
          <p:nvPr/>
        </p:nvSpPr>
        <p:spPr bwMode="gray">
          <a:xfrm>
            <a:off x="381000" y="838200"/>
            <a:ext cx="8305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76ABFA"/>
              </a:extrusionClr>
            </a:sp3d>
          </a:bodyPr>
          <a:lstStyle/>
          <a:p>
            <a:pPr algn="ctr"/>
            <a:r>
              <a:rPr lang="uk-UA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7F6FF"/>
                    </a:gs>
                    <a:gs pos="100000">
                      <a:srgbClr val="76ABFA">
                        <a:alpha val="82001"/>
                      </a:srgbClr>
                    </a:gs>
                  </a:gsLst>
                  <a:lin ang="5400000" scaled="1"/>
                </a:gradFill>
                <a:latin typeface="Palatino Linotype"/>
              </a:rPr>
              <a:t>Агрегатний стан речовини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33400" y="2438400"/>
            <a:ext cx="8153400" cy="313932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solidFill>
                  <a:schemeClr val="tx1"/>
                </a:solidFill>
              </a:rPr>
              <a:t>В </a:t>
            </a:r>
            <a:r>
              <a:rPr lang="ru-RU" sz="3600" dirty="0" err="1">
                <a:solidFill>
                  <a:schemeClr val="tx1"/>
                </a:solidFill>
              </a:rPr>
              <a:t>природі</a:t>
            </a:r>
            <a:r>
              <a:rPr lang="ru-RU" sz="3600" dirty="0">
                <a:solidFill>
                  <a:schemeClr val="tx1"/>
                </a:solidFill>
              </a:rPr>
              <a:t> ми </a:t>
            </a:r>
            <a:r>
              <a:rPr lang="ru-RU" sz="3600" dirty="0" err="1">
                <a:solidFill>
                  <a:schemeClr val="tx1"/>
                </a:solidFill>
              </a:rPr>
              <a:t>можемо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зустріти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речовини</a:t>
            </a:r>
            <a:r>
              <a:rPr lang="ru-RU" sz="3600" dirty="0">
                <a:solidFill>
                  <a:schemeClr val="tx1"/>
                </a:solidFill>
              </a:rPr>
              <a:t> у </a:t>
            </a:r>
            <a:r>
              <a:rPr lang="ru-RU" sz="3600" dirty="0" err="1">
                <a:solidFill>
                  <a:schemeClr val="tx1"/>
                </a:solidFill>
              </a:rPr>
              <a:t>трьох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різних</a:t>
            </a:r>
            <a:r>
              <a:rPr lang="ru-RU" sz="3600" dirty="0">
                <a:solidFill>
                  <a:schemeClr val="tx1"/>
                </a:solidFill>
              </a:rPr>
              <a:t> станах: </a:t>
            </a:r>
            <a:r>
              <a:rPr lang="ru-RU" sz="3600" dirty="0" err="1">
                <a:solidFill>
                  <a:schemeClr val="tx1"/>
                </a:solidFill>
              </a:rPr>
              <a:t>рідкому</a:t>
            </a:r>
            <a:r>
              <a:rPr lang="ru-RU" sz="3600" dirty="0">
                <a:solidFill>
                  <a:schemeClr val="tx1"/>
                </a:solidFill>
              </a:rPr>
              <a:t>, твердому та </a:t>
            </a:r>
            <a:r>
              <a:rPr lang="ru-RU" sz="3600" dirty="0" err="1">
                <a:solidFill>
                  <a:schemeClr val="tx1"/>
                </a:solidFill>
              </a:rPr>
              <a:t>газоподібному</a:t>
            </a:r>
            <a:r>
              <a:rPr lang="ru-RU" sz="3600" dirty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ru-RU" sz="3600" dirty="0">
                <a:solidFill>
                  <a:schemeClr val="tx1"/>
                </a:solidFill>
              </a:rPr>
              <a:t>У </a:t>
            </a:r>
            <a:r>
              <a:rPr lang="ru-RU" sz="3600" dirty="0" err="1">
                <a:solidFill>
                  <a:schemeClr val="tx1"/>
                </a:solidFill>
              </a:rPr>
              <a:t>науці</a:t>
            </a:r>
            <a:r>
              <a:rPr lang="ru-RU" sz="3600" dirty="0">
                <a:solidFill>
                  <a:schemeClr val="tx1"/>
                </a:solidFill>
              </a:rPr>
              <a:t> вони </a:t>
            </a:r>
            <a:r>
              <a:rPr lang="ru-RU" sz="3600" dirty="0" err="1">
                <a:solidFill>
                  <a:schemeClr val="tx1"/>
                </a:solidFill>
              </a:rPr>
              <a:t>мають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назву</a:t>
            </a:r>
            <a:r>
              <a:rPr lang="ru-RU" sz="3600" dirty="0">
                <a:solidFill>
                  <a:schemeClr val="tx1"/>
                </a:solidFill>
              </a:rPr>
              <a:t> -</a:t>
            </a:r>
            <a:r>
              <a:rPr lang="ru-RU" sz="3600" i="1" dirty="0">
                <a:solidFill>
                  <a:schemeClr val="tx1"/>
                </a:solidFill>
              </a:rPr>
              <a:t> </a:t>
            </a:r>
            <a:r>
              <a:rPr lang="ru-RU" sz="3600" i="1" dirty="0" err="1">
                <a:solidFill>
                  <a:schemeClr val="tx1"/>
                </a:solidFill>
              </a:rPr>
              <a:t>агрегатні</a:t>
            </a:r>
            <a:r>
              <a:rPr lang="ru-RU" sz="3600" i="1" dirty="0">
                <a:solidFill>
                  <a:schemeClr val="tx1"/>
                </a:solidFill>
              </a:rPr>
              <a:t> </a:t>
            </a:r>
            <a:r>
              <a:rPr lang="ru-RU" sz="3600" i="1" dirty="0" smtClean="0">
                <a:solidFill>
                  <a:schemeClr val="tx1"/>
                </a:solidFill>
              </a:rPr>
              <a:t> </a:t>
            </a:r>
            <a:r>
              <a:rPr lang="ru-RU" sz="3600" i="1" dirty="0" err="1" smtClean="0">
                <a:solidFill>
                  <a:schemeClr val="tx1"/>
                </a:solidFill>
              </a:rPr>
              <a:t>стани</a:t>
            </a:r>
            <a:r>
              <a:rPr lang="ru-RU" sz="3600" i="1" dirty="0" smtClean="0">
                <a:solidFill>
                  <a:schemeClr val="tx1"/>
                </a:solidFill>
              </a:rPr>
              <a:t>  </a:t>
            </a:r>
            <a:r>
              <a:rPr lang="ru-RU" sz="3600" i="1" dirty="0" err="1" smtClean="0">
                <a:solidFill>
                  <a:schemeClr val="tx1"/>
                </a:solidFill>
              </a:rPr>
              <a:t>речовини</a:t>
            </a:r>
            <a:r>
              <a:rPr lang="ru-RU" sz="3600" i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9"/>
            </a:gs>
            <a:gs pos="100000">
              <a:srgbClr val="0000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219200" y="617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uk-UA" sz="2400">
                <a:solidFill>
                  <a:srgbClr val="FF3399"/>
                </a:solidFill>
              </a:rPr>
              <a:t>    твердий</a:t>
            </a:r>
            <a:endParaRPr lang="uk-UA" sz="2400">
              <a:solidFill>
                <a:srgbClr val="33CCFF"/>
              </a:solidFill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743200" y="2286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solidFill>
                  <a:srgbClr val="FF3399"/>
                </a:solidFill>
              </a:rPr>
              <a:t> </a:t>
            </a:r>
            <a:r>
              <a:rPr lang="uk-UA" sz="3200" b="1">
                <a:solidFill>
                  <a:srgbClr val="FF3399"/>
                </a:solidFill>
              </a:rPr>
              <a:t>Агрегатний стан</a:t>
            </a:r>
            <a:endParaRPr lang="uk-UA" sz="3200" b="1">
              <a:solidFill>
                <a:schemeClr val="bg1"/>
              </a:solidFill>
            </a:endParaRPr>
          </a:p>
        </p:txBody>
      </p:sp>
      <p:pic>
        <p:nvPicPr>
          <p:cNvPr id="56331" name="Picture 11" descr="wev_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124200"/>
            <a:ext cx="3962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Picture 12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163888"/>
            <a:ext cx="41148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18"/>
          <p:cNvSpPr txBox="1">
            <a:spLocks noChangeArrowheads="1"/>
          </p:cNvSpPr>
          <p:nvPr/>
        </p:nvSpPr>
        <p:spPr bwMode="auto">
          <a:xfrm>
            <a:off x="609600" y="838200"/>
            <a:ext cx="8229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chemeClr val="bg1"/>
                </a:solidFill>
              </a:rPr>
              <a:t>Наприклад, вода за певних умов може перебувати в різних агрегатних станах: </a:t>
            </a:r>
            <a:br>
              <a:rPr lang="ru-RU" sz="3200">
                <a:solidFill>
                  <a:schemeClr val="bg1"/>
                </a:solidFill>
              </a:rPr>
            </a:br>
            <a:r>
              <a:rPr lang="ru-RU" sz="3200">
                <a:solidFill>
                  <a:schemeClr val="bg1"/>
                </a:solidFill>
              </a:rPr>
              <a:t>у вигляді льоду (твердий стан), води (рідкий) та пари (газоподібний стан) 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4800600" y="61722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uk-UA" sz="2400">
                <a:solidFill>
                  <a:srgbClr val="FF3399"/>
                </a:solidFill>
              </a:rPr>
              <a:t>   рідкий,    газоподібний </a:t>
            </a:r>
            <a:endParaRPr lang="uk-UA" sz="2400">
              <a:solidFill>
                <a:srgbClr val="33CC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7707313" cy="2209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kern="1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6600FF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5C00"/>
                  </a:prstShdw>
                </a:effectLst>
                <a:latin typeface="Arial Black"/>
              </a:rPr>
              <a:t>Молекули</a:t>
            </a:r>
          </a:p>
        </p:txBody>
      </p:sp>
    </p:spTree>
  </p:cSld>
  <p:clrMapOvr>
    <a:masterClrMapping/>
  </p:clrMapOvr>
  <p:transition spd="slow">
    <p:wedge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rgbClr val="66FFFF"/>
                </a:solidFill>
              </a:rPr>
              <a:t>Чому за однакових умов речовини мають різний агрегатний стан</a:t>
            </a:r>
            <a:r>
              <a:rPr lang="ru-RU" sz="2800">
                <a:solidFill>
                  <a:srgbClr val="66FFFF"/>
                </a:solidFill>
              </a:rPr>
              <a:t> ?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81000" y="1371600"/>
            <a:ext cx="8382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Відомо, що молекули перебувають у постійному русі. Але в деяких речовинах вони розташовані настільки щільно та міцно одна відносно одної, що здатні лише коливатися. Такі речовини називають </a:t>
            </a:r>
            <a:r>
              <a:rPr lang="uk-UA" sz="2800">
                <a:solidFill>
                  <a:srgbClr val="F44B3E"/>
                </a:solidFill>
              </a:rPr>
              <a:t>твердими,</a:t>
            </a:r>
            <a:r>
              <a:rPr lang="uk-UA" sz="2800">
                <a:solidFill>
                  <a:schemeClr val="bg1"/>
                </a:solidFill>
              </a:rPr>
              <a:t> тобто вони мають</a:t>
            </a:r>
            <a:r>
              <a:rPr lang="uk-UA" sz="2800" i="1">
                <a:solidFill>
                  <a:schemeClr val="bg1"/>
                </a:solidFill>
              </a:rPr>
              <a:t> </a:t>
            </a:r>
            <a:br>
              <a:rPr lang="uk-UA" sz="2800" i="1">
                <a:solidFill>
                  <a:schemeClr val="bg1"/>
                </a:solidFill>
              </a:rPr>
            </a:br>
            <a:r>
              <a:rPr lang="uk-UA" sz="2800" i="1">
                <a:solidFill>
                  <a:srgbClr val="F44B3E"/>
                </a:solidFill>
              </a:rPr>
              <a:t>твердий агрегатний стан</a:t>
            </a:r>
            <a:r>
              <a:rPr lang="uk-UA" sz="2800">
                <a:solidFill>
                  <a:schemeClr val="bg1"/>
                </a:solidFill>
              </a:rPr>
              <a:t> 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57351" name="Picture 7" descr="2014-10-05 22 23 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43400"/>
            <a:ext cx="3657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724400" y="4800600"/>
            <a:ext cx="3733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 Молекули речовини   міцно тримаються одна відносно одної</a:t>
            </a:r>
            <a:endParaRPr lang="ru-RU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573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2014-10-05 22 23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7244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895600" y="228600"/>
            <a:ext cx="5943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В  рідких речовинах  відстані між молекулами більші, вони зв'язані слабше. Це дозволяє молекулам вільно рухатись одна відносно одної. Такі речовини перебувають </a:t>
            </a:r>
            <a:br>
              <a:rPr lang="ru-RU" sz="2800">
                <a:solidFill>
                  <a:schemeClr val="bg1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у</a:t>
            </a:r>
            <a:r>
              <a:rPr lang="ru-RU" sz="2800" i="1">
                <a:solidFill>
                  <a:schemeClr val="bg1"/>
                </a:solidFill>
              </a:rPr>
              <a:t> рідкому агрегатному стані.</a:t>
            </a:r>
          </a:p>
        </p:txBody>
      </p:sp>
      <p:pic>
        <p:nvPicPr>
          <p:cNvPr id="58375" name="Picture 7" descr="2014-10-05 22 23 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05200"/>
            <a:ext cx="47244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124200" y="3657600"/>
            <a:ext cx="5562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В речовинах, що знаходяться в</a:t>
            </a:r>
            <a:r>
              <a:rPr lang="ru-RU" sz="2800" i="1">
                <a:solidFill>
                  <a:schemeClr val="bg1"/>
                </a:solidFill>
              </a:rPr>
              <a:t> газоподібному стані </a:t>
            </a:r>
            <a:r>
              <a:rPr lang="ru-RU" sz="2800">
                <a:solidFill>
                  <a:schemeClr val="bg1"/>
                </a:solidFill>
              </a:rPr>
              <a:t>відстані між молекулами дуже великі. Тому молекули газів рухаються вільно і можуть переміщуватись на великі відстані.</a:t>
            </a:r>
            <a:r>
              <a:rPr lang="ru-RU" sz="24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8382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66FFFF"/>
                </a:solidFill>
              </a:rPr>
              <a:t>Рідкі </a:t>
            </a:r>
            <a:r>
              <a:rPr lang="ru-RU" sz="2800">
                <a:solidFill>
                  <a:schemeClr val="bg1"/>
                </a:solidFill>
              </a:rPr>
              <a:t>та</a:t>
            </a:r>
            <a:r>
              <a:rPr lang="ru-RU" sz="2800">
                <a:solidFill>
                  <a:srgbClr val="66FFFF"/>
                </a:solidFill>
              </a:rPr>
              <a:t> газоподібні</a:t>
            </a:r>
            <a:r>
              <a:rPr lang="ru-RU" sz="2800">
                <a:solidFill>
                  <a:schemeClr val="bg1"/>
                </a:solidFill>
              </a:rPr>
              <a:t> речовини мають загальну властивість. Вони, на відміну від твердих речовин, </a:t>
            </a:r>
            <a:r>
              <a:rPr lang="ru-RU" sz="2800">
                <a:solidFill>
                  <a:srgbClr val="FF0000"/>
                </a:solidFill>
              </a:rPr>
              <a:t>не мають постійної форми</a:t>
            </a:r>
            <a:r>
              <a:rPr lang="ru-RU" sz="2800">
                <a:solidFill>
                  <a:schemeClr val="bg1"/>
                </a:solidFill>
              </a:rPr>
              <a:t>, тому набувають форми посудини, в якій знаходяться.</a:t>
            </a:r>
          </a:p>
        </p:txBody>
      </p:sp>
      <p:sp>
        <p:nvSpPr>
          <p:cNvPr id="59397" name="AutoShape 5" descr="2014-10-05 22 23 31"/>
          <p:cNvSpPr>
            <a:spLocks noChangeArrowheads="1"/>
          </p:cNvSpPr>
          <p:nvPr/>
        </p:nvSpPr>
        <p:spPr bwMode="auto">
          <a:xfrm>
            <a:off x="381000" y="2743200"/>
            <a:ext cx="2971800" cy="3581400"/>
          </a:xfrm>
          <a:prstGeom prst="can">
            <a:avLst>
              <a:gd name="adj" fmla="val 4807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59398" name="Oval 6" descr="Рисунок1"/>
          <p:cNvSpPr>
            <a:spLocks noChangeArrowheads="1"/>
          </p:cNvSpPr>
          <p:nvPr/>
        </p:nvSpPr>
        <p:spPr bwMode="auto">
          <a:xfrm>
            <a:off x="381000" y="2590800"/>
            <a:ext cx="2971800" cy="16002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а </a:t>
            </a:r>
            <a:r>
              <a:rPr lang="uk-UA" sz="2800">
                <a:solidFill>
                  <a:schemeClr val="bg1"/>
                </a:solidFill>
              </a:rPr>
              <a:t>Вода набуває </a:t>
            </a:r>
            <a:br>
              <a:rPr lang="uk-UA" sz="2800">
                <a:solidFill>
                  <a:schemeClr val="bg1"/>
                </a:solidFill>
              </a:rPr>
            </a:br>
            <a:r>
              <a:rPr lang="uk-UA" sz="2800">
                <a:solidFill>
                  <a:schemeClr val="bg1"/>
                </a:solidFill>
              </a:rPr>
              <a:t>форму посудини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59399" name="Oval 7" descr="сумыш речовин"/>
          <p:cNvSpPr>
            <a:spLocks noChangeArrowheads="1"/>
          </p:cNvSpPr>
          <p:nvPr/>
        </p:nvSpPr>
        <p:spPr bwMode="auto">
          <a:xfrm>
            <a:off x="4495800" y="2362200"/>
            <a:ext cx="3810000" cy="35814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>
                <a:solidFill>
                  <a:srgbClr val="FF0000"/>
                </a:solidFill>
              </a:rPr>
              <a:t> 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343400" y="61722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rgbClr val="FF0000"/>
                </a:solidFill>
              </a:rPr>
              <a:t>Газ набуває форму кулі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4495800" y="2362200"/>
            <a:ext cx="3810000" cy="3581400"/>
          </a:xfrm>
          <a:prstGeom prst="ellipse">
            <a:avLst/>
          </a:prstGeom>
          <a:gradFill rotWithShape="1">
            <a:gsLst>
              <a:gs pos="0">
                <a:srgbClr val="00004C">
                  <a:alpha val="25000"/>
                </a:srgbClr>
              </a:gs>
              <a:gs pos="100000">
                <a:schemeClr val="bg1">
                  <a:alpha val="76999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8" grpId="0" animBg="1"/>
      <p:bldP spid="59399" grpId="0" animBg="1"/>
      <p:bldP spid="59400" grpId="0"/>
      <p:bldP spid="594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woman_leading_meeting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4191000" cy="6858000"/>
          </a:xfrm>
          <a:prstGeom prst="rect">
            <a:avLst/>
          </a:prstGeom>
          <a:noFill/>
        </p:spPr>
      </p:pic>
      <p:pic>
        <p:nvPicPr>
          <p:cNvPr id="33798" name="Picture 6" descr="poison_vial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2933700"/>
            <a:ext cx="1828800" cy="2152650"/>
          </a:xfrm>
          <a:prstGeom prst="rect">
            <a:avLst/>
          </a:prstGeom>
          <a:noFill/>
        </p:spPr>
      </p:pic>
      <p:pic>
        <p:nvPicPr>
          <p:cNvPr id="33799" name="Picture 7" descr="bubbles_soap_h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124200"/>
            <a:ext cx="2235200" cy="3733800"/>
          </a:xfrm>
          <a:prstGeom prst="rect">
            <a:avLst/>
          </a:prstGeom>
          <a:noFill/>
        </p:spPr>
      </p:pic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/>
          <a:stretch>
            <a:fillRect/>
          </a:stretch>
        </p:blipFill>
        <p:spPr>
          <a:xfrm>
            <a:off x="8382000" y="6172200"/>
            <a:ext cx="304800" cy="304800"/>
          </a:xfrm>
          <a:prstGeom prst="rect">
            <a:avLst/>
          </a:prstGeom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4572000" y="163773"/>
            <a:ext cx="2776181" cy="781334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/>
              </a:rPr>
              <a:t>Домашнє</a:t>
            </a:r>
            <a:br>
              <a:rPr lang="uk-UA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/>
              </a:rPr>
            </a:br>
            <a:r>
              <a:rPr lang="uk-UA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/>
              </a:rPr>
              <a:t> завдання</a:t>
            </a:r>
            <a:endParaRPr lang="uk-UA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Script"/>
            </a:endParaRPr>
          </a:p>
        </p:txBody>
      </p:sp>
      <p:pic>
        <p:nvPicPr>
          <p:cNvPr id="9" name="Picture 8" descr="BOOK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4882180"/>
            <a:ext cx="2964752" cy="197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ятно 1 9"/>
          <p:cNvSpPr/>
          <p:nvPr/>
        </p:nvSpPr>
        <p:spPr>
          <a:xfrm>
            <a:off x="4838700" y="819150"/>
            <a:ext cx="2438400" cy="205740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§5</a:t>
            </a:r>
            <a:endParaRPr lang="uk-UA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31"/>
                            </p:stCondLst>
                            <p:childTnLst>
                              <p:par>
                                <p:cTn id="1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свиток-прозор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" y="800100"/>
            <a:ext cx="8336689" cy="6115050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933700" y="1485900"/>
            <a:ext cx="59436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/>
            <a:r>
              <a:rPr lang="uk-UA" dirty="0" smtClean="0"/>
              <a:t> П.П.</a:t>
            </a:r>
            <a:r>
              <a:rPr lang="uk-UA" dirty="0" err="1" smtClean="0"/>
              <a:t>Попель</a:t>
            </a:r>
            <a:r>
              <a:rPr lang="uk-UA" dirty="0" smtClean="0"/>
              <a:t>, Л,С.</a:t>
            </a:r>
            <a:r>
              <a:rPr lang="uk-UA" dirty="0" err="1" smtClean="0"/>
              <a:t>Крикля</a:t>
            </a:r>
            <a:r>
              <a:rPr lang="uk-UA" dirty="0" smtClean="0"/>
              <a:t>  </a:t>
            </a:r>
            <a:r>
              <a:rPr lang="uk-UA" b="1" dirty="0" err="1" smtClean="0"/>
              <a:t>Хімія.Підручник</a:t>
            </a:r>
            <a:r>
              <a:rPr lang="uk-UA" b="1" dirty="0" smtClean="0"/>
              <a:t> для 7 кл</a:t>
            </a:r>
            <a:r>
              <a:rPr lang="uk-UA" dirty="0" smtClean="0"/>
              <a:t>.    </a:t>
            </a:r>
            <a:r>
              <a:rPr lang="uk-UA" dirty="0" err="1" smtClean="0"/>
              <a:t>Київ.Видавничий</a:t>
            </a:r>
            <a:r>
              <a:rPr lang="uk-UA" dirty="0" smtClean="0"/>
              <a:t> центр </a:t>
            </a:r>
            <a:r>
              <a:rPr lang="uk-UA" dirty="0" err="1" smtClean="0"/>
              <a:t>“Академія”</a:t>
            </a:r>
            <a:r>
              <a:rPr lang="uk-UA" dirty="0" smtClean="0"/>
              <a:t>, 2016  </a:t>
            </a:r>
            <a:endParaRPr lang="uk-UA" sz="2000" dirty="0"/>
          </a:p>
          <a:p>
            <a:endParaRPr lang="uk-UA" sz="2000" dirty="0" smtClean="0"/>
          </a:p>
          <a:p>
            <a:r>
              <a:rPr lang="uk-UA" sz="2000" dirty="0" smtClean="0"/>
              <a:t>Григорович </a:t>
            </a:r>
            <a:r>
              <a:rPr lang="uk-UA" sz="2000" dirty="0"/>
              <a:t>О.В. </a:t>
            </a:r>
            <a:r>
              <a:rPr lang="uk-UA" sz="2000" b="1" dirty="0"/>
              <a:t>Хімія.7 </a:t>
            </a:r>
            <a:r>
              <a:rPr lang="uk-UA" sz="2000" b="1" dirty="0" smtClean="0"/>
              <a:t>клас</a:t>
            </a:r>
            <a:br>
              <a:rPr lang="uk-UA" sz="2000" b="1" dirty="0" smtClean="0"/>
            </a:br>
            <a:r>
              <a:rPr lang="uk-UA" sz="2000" b="1" dirty="0" smtClean="0"/>
              <a:t> </a:t>
            </a:r>
            <a:r>
              <a:rPr lang="uk-UA" sz="2000" b="1" dirty="0"/>
              <a:t>Розробки уроків</a:t>
            </a:r>
            <a:r>
              <a:rPr lang="de-DE" sz="2000" b="1" dirty="0"/>
              <a:t> </a:t>
            </a:r>
            <a:r>
              <a:rPr lang="uk-UA" sz="2000" b="1" dirty="0" smtClean="0"/>
              <a:t> </a:t>
            </a:r>
            <a:r>
              <a:rPr lang="uk-UA" sz="2000" dirty="0" smtClean="0"/>
              <a:t>Х</a:t>
            </a:r>
            <a:r>
              <a:rPr lang="uk-UA" sz="2000" dirty="0"/>
              <a:t>.: Вид-во </a:t>
            </a:r>
            <a:r>
              <a:rPr lang="uk-UA" sz="2000" dirty="0" err="1"/>
              <a:t>“Ранок”</a:t>
            </a:r>
            <a:r>
              <a:rPr lang="uk-UA" sz="2000" dirty="0"/>
              <a:t>, 2007.</a:t>
            </a:r>
          </a:p>
          <a:p>
            <a:r>
              <a:rPr lang="uk-UA" sz="2000" dirty="0"/>
              <a:t>    </a:t>
            </a:r>
            <a:r>
              <a:rPr lang="de-DE" sz="2000" dirty="0"/>
              <a:t> </a:t>
            </a:r>
            <a:endParaRPr lang="uk-UA" sz="2000" dirty="0"/>
          </a:p>
          <a:p>
            <a:r>
              <a:rPr lang="uk-UA" sz="2000" dirty="0"/>
              <a:t>    </a:t>
            </a:r>
            <a:r>
              <a:rPr lang="uk-UA" sz="2000" dirty="0" err="1"/>
              <a:t>Шаповалов</a:t>
            </a:r>
            <a:r>
              <a:rPr lang="uk-UA" sz="2000" dirty="0"/>
              <a:t> С.А. </a:t>
            </a:r>
            <a:r>
              <a:rPr lang="uk-UA" sz="2000" b="1" dirty="0"/>
              <a:t>Довідник старшокласника</a:t>
            </a:r>
            <a:br>
              <a:rPr lang="uk-UA" sz="2000" b="1" dirty="0"/>
            </a:br>
            <a:r>
              <a:rPr lang="uk-UA" sz="2000" b="1" dirty="0"/>
              <a:t>та абітурієнта.</a:t>
            </a:r>
            <a:r>
              <a:rPr lang="uk-UA" sz="2000" dirty="0"/>
              <a:t> Х. </a:t>
            </a:r>
            <a:r>
              <a:rPr lang="uk-UA" sz="2000" dirty="0" err="1"/>
              <a:t>Торсінг</a:t>
            </a:r>
            <a:r>
              <a:rPr lang="uk-UA" sz="2000" dirty="0"/>
              <a:t>, 2005.</a:t>
            </a:r>
            <a:br>
              <a:rPr lang="uk-UA" sz="2000" dirty="0"/>
            </a:br>
            <a:endParaRPr lang="de-DE" sz="2000" dirty="0"/>
          </a:p>
          <a:p>
            <a:r>
              <a:rPr lang="de-DE" sz="2000" dirty="0"/>
              <a:t>    </a:t>
            </a:r>
            <a:r>
              <a:rPr lang="de-DE" sz="2000" dirty="0" smtClean="0"/>
              <a:t>  </a:t>
            </a:r>
            <a:r>
              <a:rPr lang="uk-UA" sz="2000" dirty="0" err="1"/>
              <a:t>Старовойтова</a:t>
            </a:r>
            <a:r>
              <a:rPr lang="uk-UA" sz="2000" dirty="0"/>
              <a:t> І. Ю. </a:t>
            </a:r>
            <a:r>
              <a:rPr lang="uk-UA" sz="2000" b="1" dirty="0"/>
              <a:t>Усі уроки хімії. 7 клас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Х.: Вид. група </a:t>
            </a:r>
            <a:r>
              <a:rPr lang="uk-UA" sz="2000" dirty="0" err="1"/>
              <a:t>“Основа”</a:t>
            </a:r>
            <a:r>
              <a:rPr lang="uk-UA" sz="2000" dirty="0"/>
              <a:t>, 2007. 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 smtClean="0"/>
          </a:p>
          <a:p>
            <a:r>
              <a:rPr lang="uk-UA" sz="2000" b="1" dirty="0" smtClean="0"/>
              <a:t>Хімія</a:t>
            </a:r>
            <a:r>
              <a:rPr lang="uk-UA" sz="2000" dirty="0" smtClean="0"/>
              <a:t>. </a:t>
            </a:r>
            <a:r>
              <a:rPr lang="uk-UA" sz="2000" b="1" dirty="0" smtClean="0"/>
              <a:t>Практичний довідник 7-9 клас. </a:t>
            </a:r>
            <a:r>
              <a:rPr lang="uk-UA" sz="2000" dirty="0" smtClean="0"/>
              <a:t>/ </a:t>
            </a:r>
            <a:r>
              <a:rPr lang="uk-UA" sz="2000" dirty="0" err="1" smtClean="0"/>
              <a:t>Авт.-упорядник</a:t>
            </a:r>
            <a:r>
              <a:rPr lang="uk-UA" sz="2000" dirty="0" smtClean="0"/>
              <a:t> </a:t>
            </a:r>
            <a:r>
              <a:rPr lang="uk-UA" sz="2000" dirty="0" err="1" smtClean="0"/>
              <a:t>Курмакова</a:t>
            </a:r>
            <a:r>
              <a:rPr lang="uk-UA" sz="2000" dirty="0" smtClean="0"/>
              <a:t> І.М.  та інші – Чернігів: КММЕДІА,  2015.</a:t>
            </a:r>
            <a:endParaRPr lang="uk-UA" sz="2000" dirty="0"/>
          </a:p>
        </p:txBody>
      </p:sp>
      <p:pic>
        <p:nvPicPr>
          <p:cNvPr id="53251" name="Picture 3" descr="smart_guy_reading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03313"/>
            <a:ext cx="5867400" cy="575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7698" name="Picture 2" descr="C:\Users\Олександр\Pictures\ Джерела.png"/>
          <p:cNvPicPr>
            <a:picLocks noChangeAspect="1" noChangeArrowheads="1"/>
          </p:cNvPicPr>
          <p:nvPr/>
        </p:nvPicPr>
        <p:blipFill>
          <a:blip r:embed="rId5"/>
          <a:srcRect t="17217"/>
          <a:stretch>
            <a:fillRect/>
          </a:stretch>
        </p:blipFill>
        <p:spPr bwMode="auto">
          <a:xfrm>
            <a:off x="2828925" y="152400"/>
            <a:ext cx="3486150" cy="898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23083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dirty="0">
                <a:solidFill>
                  <a:sysClr val="windowText" lastClr="000000"/>
                </a:solidFill>
              </a:rPr>
              <a:t>   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Молекули</a:t>
            </a:r>
            <a:r>
              <a:rPr lang="ru-RU" sz="2400" b="1" dirty="0">
                <a:solidFill>
                  <a:sysClr val="windowText" lastClr="000000"/>
                </a:solidFill>
              </a:rPr>
              <a:t> -</a:t>
            </a:r>
            <a:r>
              <a:rPr lang="ru-RU" sz="2400" i="1" dirty="0">
                <a:solidFill>
                  <a:sysClr val="windowText" lastClr="000000"/>
                </a:solidFill>
              </a:rPr>
              <a:t> </a:t>
            </a:r>
            <a:r>
              <a:rPr lang="ru-RU" sz="2400" i="1" dirty="0" err="1">
                <a:solidFill>
                  <a:sysClr val="windowText" lastClr="000000"/>
                </a:solidFill>
              </a:rPr>
              <a:t>це</a:t>
            </a:r>
            <a:r>
              <a:rPr lang="ru-RU" sz="2400" i="1" dirty="0">
                <a:solidFill>
                  <a:sysClr val="windowText" lastClr="000000"/>
                </a:solidFill>
              </a:rPr>
              <a:t> </a:t>
            </a:r>
            <a:r>
              <a:rPr lang="ru-RU" sz="2400" i="1" dirty="0" err="1">
                <a:solidFill>
                  <a:sysClr val="windowText" lastClr="000000"/>
                </a:solidFill>
              </a:rPr>
              <a:t>найменші</a:t>
            </a:r>
            <a:r>
              <a:rPr lang="ru-RU" sz="2400" i="1" dirty="0">
                <a:solidFill>
                  <a:sysClr val="windowText" lastClr="000000"/>
                </a:solidFill>
              </a:rPr>
              <a:t> </a:t>
            </a:r>
            <a:r>
              <a:rPr lang="ru-RU" sz="2400" i="1" dirty="0" err="1">
                <a:solidFill>
                  <a:sysClr val="windowText" lastClr="000000"/>
                </a:solidFill>
              </a:rPr>
              <a:t>частинки</a:t>
            </a:r>
            <a:r>
              <a:rPr lang="ru-RU" sz="2400" i="1" dirty="0">
                <a:solidFill>
                  <a:sysClr val="windowText" lastClr="000000"/>
                </a:solidFill>
              </a:rPr>
              <a:t> </a:t>
            </a:r>
            <a:r>
              <a:rPr lang="ru-RU" sz="2400" i="1" dirty="0" err="1">
                <a:solidFill>
                  <a:sysClr val="windowText" lastClr="000000"/>
                </a:solidFill>
              </a:rPr>
              <a:t>речовини</a:t>
            </a:r>
            <a:r>
              <a:rPr lang="ru-RU" sz="2400" i="1" dirty="0">
                <a:solidFill>
                  <a:sysClr val="windowText" lastClr="000000"/>
                </a:solidFill>
              </a:rPr>
              <a:t>, </a:t>
            </a:r>
            <a:r>
              <a:rPr lang="ru-RU" sz="2400" i="1" dirty="0" err="1">
                <a:solidFill>
                  <a:sysClr val="windowText" lastClr="000000"/>
                </a:solidFill>
              </a:rPr>
              <a:t>що</a:t>
            </a:r>
            <a:r>
              <a:rPr lang="ru-RU" sz="2400" i="1" dirty="0">
                <a:solidFill>
                  <a:sysClr val="windowText" lastClr="000000"/>
                </a:solidFill>
              </a:rPr>
              <a:t> </a:t>
            </a:r>
            <a:r>
              <a:rPr lang="ru-RU" sz="2400" i="1" dirty="0" err="1">
                <a:solidFill>
                  <a:sysClr val="windowText" lastClr="000000"/>
                </a:solidFill>
              </a:rPr>
              <a:t>мають</a:t>
            </a:r>
            <a:r>
              <a:rPr lang="ru-RU" sz="2400" i="1" dirty="0">
                <a:solidFill>
                  <a:sysClr val="windowText" lastClr="000000"/>
                </a:solidFill>
              </a:rPr>
              <a:t> </a:t>
            </a:r>
            <a:r>
              <a:rPr lang="ru-RU" sz="2400" i="1" dirty="0" err="1">
                <a:solidFill>
                  <a:sysClr val="windowText" lastClr="000000"/>
                </a:solidFill>
              </a:rPr>
              <a:t>її</a:t>
            </a:r>
            <a:r>
              <a:rPr lang="ru-RU" sz="2400" i="1" dirty="0">
                <a:solidFill>
                  <a:sysClr val="windowText" lastClr="000000"/>
                </a:solidFill>
              </a:rPr>
              <a:t> </a:t>
            </a:r>
            <a:r>
              <a:rPr lang="ru-RU" sz="2400" i="1" dirty="0" err="1">
                <a:solidFill>
                  <a:sysClr val="windowText" lastClr="000000"/>
                </a:solidFill>
              </a:rPr>
              <a:t>властивості</a:t>
            </a:r>
            <a:r>
              <a:rPr lang="ru-RU" sz="2400" i="1" dirty="0">
                <a:solidFill>
                  <a:sysClr val="windowText" lastClr="000000"/>
                </a:solidFill>
              </a:rPr>
              <a:t>.</a:t>
            </a:r>
            <a:r>
              <a:rPr lang="ru-RU" sz="2400" dirty="0"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solidFill>
                  <a:sysClr val="windowText" lastClr="000000"/>
                </a:solidFill>
              </a:rPr>
              <a:t>Наприклад</a:t>
            </a:r>
            <a:r>
              <a:rPr lang="ru-RU" sz="2400" dirty="0">
                <a:solidFill>
                  <a:sysClr val="windowText" lastClr="000000"/>
                </a:solidFill>
              </a:rPr>
              <a:t>, газ </a:t>
            </a:r>
            <a:r>
              <a:rPr lang="ru-RU" sz="2400" dirty="0" err="1">
                <a:solidFill>
                  <a:sysClr val="windowText" lastClr="000000"/>
                </a:solidFill>
              </a:rPr>
              <a:t>кисень</a:t>
            </a:r>
            <a:r>
              <a:rPr lang="ru-RU" sz="2400" dirty="0"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solidFill>
                  <a:sysClr val="windowText" lastClr="000000"/>
                </a:solidFill>
              </a:rPr>
              <a:t>складається</a:t>
            </a:r>
            <a:r>
              <a:rPr lang="ru-RU" sz="2400" dirty="0"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solidFill>
                  <a:sysClr val="windowText" lastClr="000000"/>
                </a:solidFill>
              </a:rPr>
              <a:t>з</a:t>
            </a:r>
            <a:r>
              <a:rPr lang="ru-RU" sz="2400" dirty="0">
                <a:solidFill>
                  <a:sysClr val="windowText" lastClr="000000"/>
                </a:solidFill>
              </a:rPr>
              <a:t> молекул </a:t>
            </a:r>
            <a:r>
              <a:rPr lang="ru-RU" sz="2400" dirty="0" err="1">
                <a:solidFill>
                  <a:sysClr val="windowText" lastClr="000000"/>
                </a:solidFill>
              </a:rPr>
              <a:t>кисню</a:t>
            </a:r>
            <a:r>
              <a:rPr lang="ru-RU" sz="2400" dirty="0">
                <a:solidFill>
                  <a:sysClr val="windowText" lastClr="000000"/>
                </a:solidFill>
              </a:rPr>
              <a:t>, </a:t>
            </a:r>
            <a:r>
              <a:rPr lang="ru-RU" sz="2400" dirty="0" err="1">
                <a:solidFill>
                  <a:sysClr val="windowText" lastClr="000000"/>
                </a:solidFill>
              </a:rPr>
              <a:t>вуглекислий</a:t>
            </a:r>
            <a:r>
              <a:rPr lang="ru-RU" sz="2400" dirty="0">
                <a:solidFill>
                  <a:sysClr val="windowText" lastClr="000000"/>
                </a:solidFill>
              </a:rPr>
              <a:t> газ - </a:t>
            </a:r>
            <a:r>
              <a:rPr lang="ru-RU" sz="2400" dirty="0" err="1">
                <a:solidFill>
                  <a:sysClr val="windowText" lastClr="000000"/>
                </a:solidFill>
              </a:rPr>
              <a:t>із</a:t>
            </a:r>
            <a:r>
              <a:rPr lang="ru-RU" sz="2400" dirty="0">
                <a:solidFill>
                  <a:sysClr val="windowText" lastClr="000000"/>
                </a:solidFill>
              </a:rPr>
              <a:t> молекул </a:t>
            </a:r>
            <a:r>
              <a:rPr lang="ru-RU" sz="2400" dirty="0" err="1">
                <a:solidFill>
                  <a:sysClr val="windowText" lastClr="000000"/>
                </a:solidFill>
              </a:rPr>
              <a:t>вуглекислого</a:t>
            </a:r>
            <a:r>
              <a:rPr lang="ru-RU" sz="2400" dirty="0">
                <a:solidFill>
                  <a:sysClr val="windowText" lastClr="000000"/>
                </a:solidFill>
              </a:rPr>
              <a:t> газу, вода - </a:t>
            </a:r>
            <a:r>
              <a:rPr lang="ru-RU" sz="2400" dirty="0" err="1">
                <a:solidFill>
                  <a:sysClr val="windowText" lastClr="000000"/>
                </a:solidFill>
              </a:rPr>
              <a:t>з</a:t>
            </a:r>
            <a:r>
              <a:rPr lang="ru-RU" sz="2400" dirty="0">
                <a:solidFill>
                  <a:sysClr val="windowText" lastClr="000000"/>
                </a:solidFill>
              </a:rPr>
              <a:t> молекул води</a:t>
            </a:r>
            <a:r>
              <a:rPr lang="ru-RU" sz="2400" i="1" dirty="0">
                <a:solidFill>
                  <a:sysClr val="windowText" lastClr="000000"/>
                </a:solidFill>
              </a:rPr>
              <a:t>.</a:t>
            </a:r>
            <a:r>
              <a:rPr lang="ru-RU" sz="2400" dirty="0"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solidFill>
                  <a:sysClr val="windowText" lastClr="000000"/>
                </a:solidFill>
              </a:rPr>
              <a:t>Повітря</a:t>
            </a:r>
            <a:r>
              <a:rPr lang="ru-RU" sz="2400" dirty="0">
                <a:solidFill>
                  <a:sysClr val="windowText" lastClr="000000"/>
                </a:solidFill>
              </a:rPr>
              <a:t>, </a:t>
            </a:r>
            <a:r>
              <a:rPr lang="ru-RU" sz="2400" dirty="0" err="1">
                <a:solidFill>
                  <a:sysClr val="windowText" lastClr="000000"/>
                </a:solidFill>
              </a:rPr>
              <a:t>яким</a:t>
            </a:r>
            <a:r>
              <a:rPr lang="ru-RU" sz="2400" dirty="0">
                <a:solidFill>
                  <a:sysClr val="windowText" lastClr="000000"/>
                </a:solidFill>
              </a:rPr>
              <a:t> ми </a:t>
            </a:r>
            <a:r>
              <a:rPr lang="ru-RU" sz="2400" dirty="0" err="1">
                <a:solidFill>
                  <a:sysClr val="windowText" lastClr="000000"/>
                </a:solidFill>
              </a:rPr>
              <a:t>дихаємо</a:t>
            </a:r>
            <a:r>
              <a:rPr lang="ru-RU" sz="2400" dirty="0">
                <a:solidFill>
                  <a:sysClr val="windowText" lastClr="000000"/>
                </a:solidFill>
              </a:rPr>
              <a:t>, - </a:t>
            </a:r>
            <a:r>
              <a:rPr lang="ru-RU" sz="2400" dirty="0" err="1">
                <a:solidFill>
                  <a:sysClr val="windowText" lastClr="000000"/>
                </a:solidFill>
              </a:rPr>
              <a:t>це</a:t>
            </a:r>
            <a:r>
              <a:rPr lang="ru-RU" sz="2400" dirty="0"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solidFill>
                  <a:sysClr val="windowText" lastClr="000000"/>
                </a:solidFill>
              </a:rPr>
              <a:t>суміш</a:t>
            </a:r>
            <a:r>
              <a:rPr lang="ru-RU" sz="2400" dirty="0"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solidFill>
                  <a:sysClr val="windowText" lastClr="000000"/>
                </a:solidFill>
              </a:rPr>
              <a:t>різних</a:t>
            </a:r>
            <a:r>
              <a:rPr lang="ru-RU" sz="2400" dirty="0"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solidFill>
                  <a:sysClr val="windowText" lastClr="000000"/>
                </a:solidFill>
              </a:rPr>
              <a:t>газів</a:t>
            </a:r>
            <a:r>
              <a:rPr lang="ru-RU" sz="2400" dirty="0">
                <a:solidFill>
                  <a:sysClr val="windowText" lastClr="000000"/>
                </a:solidFill>
              </a:rPr>
              <a:t>. </a:t>
            </a:r>
            <a:r>
              <a:rPr lang="ru-RU" sz="2400" dirty="0" err="1">
                <a:solidFill>
                  <a:sysClr val="windowText" lastClr="000000"/>
                </a:solidFill>
              </a:rPr>
              <a:t>Найбільше</a:t>
            </a:r>
            <a:r>
              <a:rPr lang="ru-RU" sz="2400" dirty="0">
                <a:solidFill>
                  <a:sysClr val="windowText" lastClr="000000"/>
                </a:solidFill>
              </a:rPr>
              <a:t> в </a:t>
            </a:r>
            <a:r>
              <a:rPr lang="ru-RU" sz="2400" dirty="0" err="1">
                <a:solidFill>
                  <a:sysClr val="windowText" lastClr="000000"/>
                </a:solidFill>
              </a:rPr>
              <a:t>цій</a:t>
            </a:r>
            <a:r>
              <a:rPr lang="ru-RU" sz="2400" dirty="0"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solidFill>
                  <a:sysClr val="windowText" lastClr="000000"/>
                </a:solidFill>
              </a:rPr>
              <a:t>суміші</a:t>
            </a:r>
            <a:r>
              <a:rPr lang="ru-RU" sz="2400" dirty="0">
                <a:solidFill>
                  <a:sysClr val="windowText" lastClr="000000"/>
                </a:solidFill>
              </a:rPr>
              <a:t> молекул азоту та </a:t>
            </a:r>
            <a:r>
              <a:rPr lang="ru-RU" sz="2400" dirty="0" err="1">
                <a:solidFill>
                  <a:sysClr val="windowText" lastClr="000000"/>
                </a:solidFill>
              </a:rPr>
              <a:t>кисню</a:t>
            </a:r>
            <a:r>
              <a:rPr lang="ru-RU" sz="2400" dirty="0">
                <a:solidFill>
                  <a:sysClr val="windowText" lastClr="000000"/>
                </a:solidFill>
              </a:rPr>
              <a:t>, </a:t>
            </a:r>
            <a:r>
              <a:rPr lang="ru-RU" sz="2400" dirty="0" err="1">
                <a:solidFill>
                  <a:sysClr val="windowText" lastClr="000000"/>
                </a:solidFill>
              </a:rPr>
              <a:t>є</a:t>
            </a:r>
            <a:r>
              <a:rPr lang="ru-RU" sz="2400" dirty="0"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solidFill>
                  <a:sysClr val="windowText" lastClr="000000"/>
                </a:solidFill>
              </a:rPr>
              <a:t>також</a:t>
            </a:r>
            <a:r>
              <a:rPr lang="ru-RU" sz="2400" dirty="0"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solidFill>
                  <a:sysClr val="windowText" lastClr="000000"/>
                </a:solidFill>
              </a:rPr>
              <a:t>молекули</a:t>
            </a:r>
            <a:r>
              <a:rPr lang="ru-RU" sz="2400" dirty="0"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solidFill>
                  <a:sysClr val="windowText" lastClr="000000"/>
                </a:solidFill>
              </a:rPr>
              <a:t>вуглекислого</a:t>
            </a:r>
            <a:r>
              <a:rPr lang="ru-RU" sz="2400" dirty="0">
                <a:solidFill>
                  <a:sysClr val="windowText" lastClr="000000"/>
                </a:solidFill>
              </a:rPr>
              <a:t> газу.</a:t>
            </a:r>
            <a:endParaRPr lang="uk-UA" sz="2400" dirty="0">
              <a:solidFill>
                <a:sysClr val="windowText" lastClr="000000"/>
              </a:solidFill>
            </a:endParaRP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gray">
          <a:xfrm>
            <a:off x="381000" y="152400"/>
            <a:ext cx="830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635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E7F6FF"/>
                    </a:gs>
                    <a:gs pos="100000">
                      <a:srgbClr val="76ABFA">
                        <a:alpha val="82001"/>
                      </a:srgbClr>
                    </a:gs>
                  </a:gsLst>
                  <a:lin ang="5400000" scaled="1"/>
                </a:gradFill>
                <a:latin typeface="Palatino Linotype"/>
              </a:rPr>
              <a:t>„Цеглинки“, з яких утворюються речовини</a:t>
            </a:r>
            <a:endParaRPr lang="uk-UA" sz="3600" b="1" kern="10">
              <a:ln w="6350">
                <a:noFill/>
                <a:round/>
                <a:headEnd/>
                <a:tailEnd/>
              </a:ln>
              <a:gradFill rotWithShape="1">
                <a:gsLst>
                  <a:gs pos="0">
                    <a:srgbClr val="E7F6FF"/>
                  </a:gs>
                  <a:gs pos="100000">
                    <a:srgbClr val="76ABFA">
                      <a:alpha val="82001"/>
                    </a:srgbClr>
                  </a:gs>
                </a:gsLst>
                <a:lin ang="5400000" scaled="1"/>
              </a:gradFill>
              <a:latin typeface="Palatino Linotype"/>
            </a:endParaRPr>
          </a:p>
        </p:txBody>
      </p:sp>
      <p:pic>
        <p:nvPicPr>
          <p:cNvPr id="10246" name="Picture 6" descr="молекули-2"/>
          <p:cNvPicPr>
            <a:picLocks noChangeAspect="1" noChangeArrowheads="1"/>
          </p:cNvPicPr>
          <p:nvPr/>
        </p:nvPicPr>
        <p:blipFill>
          <a:blip r:embed="rId3"/>
          <a:srcRect b="6250"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кисен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005388"/>
            <a:ext cx="14351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8610600" cy="40318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tx1"/>
                </a:solidFill>
              </a:rPr>
              <a:t>Молекулою називають найменшу частинку речовини, яка зберігає усі її хімічні властивості. </a:t>
            </a:r>
          </a:p>
          <a:p>
            <a:endParaRPr lang="uk-UA" sz="3200" dirty="0" smtClean="0">
              <a:solidFill>
                <a:schemeClr val="tx1"/>
              </a:solidFill>
            </a:endParaRPr>
          </a:p>
          <a:p>
            <a:r>
              <a:rPr lang="uk-UA" sz="3200" dirty="0" smtClean="0">
                <a:solidFill>
                  <a:schemeClr val="tx1"/>
                </a:solidFill>
              </a:rPr>
              <a:t>Наприклад, візьмемо крейду — речовину, молекули якої складаються з одного атома Кальцію, одного атома Карбону та трьох атомів </a:t>
            </a:r>
            <a:r>
              <a:rPr lang="uk-UA" sz="3200" dirty="0" err="1" smtClean="0">
                <a:solidFill>
                  <a:schemeClr val="tx1"/>
                </a:solidFill>
              </a:rPr>
              <a:t>Оксигену</a:t>
            </a:r>
            <a:r>
              <a:rPr lang="uk-UA" sz="3200" dirty="0" smtClean="0">
                <a:solidFill>
                  <a:schemeClr val="tx1"/>
                </a:solidFill>
              </a:rPr>
              <a:t>. 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1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r="69867" b="29869"/>
          <a:stretch>
            <a:fillRect/>
          </a:stretch>
        </p:blipFill>
        <p:spPr bwMode="auto">
          <a:xfrm>
            <a:off x="3352800" y="4191000"/>
            <a:ext cx="3048000" cy="2417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3886200" y="3505200"/>
            <a:ext cx="1460500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/>
              <a:t>СаС</a:t>
            </a:r>
            <a:r>
              <a:rPr lang="en-US" sz="3200" b="1"/>
              <a:t>O</a:t>
            </a:r>
            <a:r>
              <a:rPr lang="en-US" sz="3200" b="1" baseline="-25000"/>
              <a:t>3</a:t>
            </a:r>
            <a:endParaRPr lang="uk-UA" sz="3200" b="1" baseline="-2500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1752600"/>
            <a:ext cx="9144000" cy="267765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tx1"/>
                </a:solidFill>
              </a:rPr>
              <a:t>Наприклад</a:t>
            </a:r>
            <a:r>
              <a:rPr lang="ru-RU" sz="2800" dirty="0">
                <a:solidFill>
                  <a:schemeClr val="tx1"/>
                </a:solidFill>
              </a:rPr>
              <a:t>, молекула </a:t>
            </a:r>
            <a:r>
              <a:rPr lang="ru-RU" sz="2800" dirty="0" err="1">
                <a:solidFill>
                  <a:schemeClr val="tx1"/>
                </a:solidFill>
              </a:rPr>
              <a:t>кисню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утворена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двома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однаковими</a:t>
            </a:r>
            <a:r>
              <a:rPr lang="ru-RU" sz="2800" dirty="0">
                <a:solidFill>
                  <a:schemeClr val="tx1"/>
                </a:solidFill>
              </a:rPr>
              <a:t> атомами Оксигену, молекула озону - </a:t>
            </a:r>
            <a:r>
              <a:rPr lang="ru-RU" sz="2800" dirty="0" err="1">
                <a:solidFill>
                  <a:schemeClr val="tx1"/>
                </a:solidFill>
              </a:rPr>
              <a:t>трьома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однаковими</a:t>
            </a:r>
            <a:r>
              <a:rPr lang="ru-RU" sz="2800" dirty="0">
                <a:solidFill>
                  <a:schemeClr val="tx1"/>
                </a:solidFill>
              </a:rPr>
              <a:t> атомами Оксигену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Молекула води </a:t>
            </a:r>
            <a:r>
              <a:rPr lang="ru-RU" sz="2800" dirty="0" err="1">
                <a:solidFill>
                  <a:schemeClr val="tx1"/>
                </a:solidFill>
              </a:rPr>
              <a:t>складається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трьох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атомів</a:t>
            </a:r>
            <a:r>
              <a:rPr lang="ru-RU" sz="2800" dirty="0">
                <a:solidFill>
                  <a:schemeClr val="tx1"/>
                </a:solidFill>
              </a:rPr>
              <a:t> - одного атома Оксигену </a:t>
            </a:r>
            <a:r>
              <a:rPr lang="ru-RU" sz="2800" dirty="0" err="1">
                <a:solidFill>
                  <a:schemeClr val="tx1"/>
                </a:solidFill>
              </a:rPr>
              <a:t>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двох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атомів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Гідрогену</a:t>
            </a:r>
            <a:r>
              <a:rPr lang="ru-RU" sz="2800" i="1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13731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Не </a:t>
            </a:r>
            <a:r>
              <a:rPr lang="ru-RU" sz="2800" dirty="0" err="1">
                <a:solidFill>
                  <a:schemeClr val="tx1"/>
                </a:solidFill>
              </a:rPr>
              <a:t>дивлячись</a:t>
            </a:r>
            <a:r>
              <a:rPr lang="ru-RU" sz="2800" dirty="0">
                <a:solidFill>
                  <a:schemeClr val="tx1"/>
                </a:solidFill>
              </a:rPr>
              <a:t> на те,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молекули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дуже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малі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невидимі</a:t>
            </a:r>
            <a:r>
              <a:rPr lang="ru-RU" sz="2800" dirty="0">
                <a:solidFill>
                  <a:schemeClr val="tx1"/>
                </a:solidFill>
              </a:rPr>
              <a:t>, вони </a:t>
            </a:r>
            <a:r>
              <a:rPr lang="ru-RU" sz="2800" dirty="0" err="1">
                <a:solidFill>
                  <a:schemeClr val="tx1"/>
                </a:solidFill>
              </a:rPr>
              <a:t>складаються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ще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менших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часинок</a:t>
            </a:r>
            <a:r>
              <a:rPr lang="ru-RU" sz="2800" dirty="0">
                <a:solidFill>
                  <a:schemeClr val="tx1"/>
                </a:solidFill>
              </a:rPr>
              <a:t> - </a:t>
            </a:r>
            <a:r>
              <a:rPr lang="ru-RU" sz="2800" dirty="0" err="1">
                <a:solidFill>
                  <a:schemeClr val="tx1"/>
                </a:solidFill>
              </a:rPr>
              <a:t>атомів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1270" name="Picture 6" descr="кисе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876800"/>
            <a:ext cx="16002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озон прозор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690788"/>
            <a:ext cx="1549400" cy="12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Бво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3379" y="4572000"/>
            <a:ext cx="1914821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81000" y="6172200"/>
            <a:ext cx="27432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tx1"/>
                </a:solidFill>
              </a:rPr>
              <a:t>Молекула </a:t>
            </a:r>
            <a:r>
              <a:rPr lang="ru-RU" sz="2400" dirty="0" err="1">
                <a:solidFill>
                  <a:schemeClr val="tx1"/>
                </a:solidFill>
              </a:rPr>
              <a:t>кисню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276600" y="6172200"/>
            <a:ext cx="27432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tx1"/>
                </a:solidFill>
              </a:rPr>
              <a:t>Молекула  озону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172200" y="6172200"/>
            <a:ext cx="27432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tx1"/>
                </a:solidFill>
              </a:rPr>
              <a:t>Молекула  води</a:t>
            </a:r>
          </a:p>
        </p:txBody>
      </p:sp>
    </p:spTree>
  </p:cSld>
  <p:clrMapOvr>
    <a:masterClrMapping/>
  </p:clrMapOvr>
  <p:transition>
    <p:zoom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3" grpId="0" animBg="1"/>
      <p:bldP spid="11274" grpId="0" animBg="1"/>
      <p:bldP spid="112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35131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       </a:t>
            </a:r>
            <a:r>
              <a:rPr lang="ru-RU" sz="3200" dirty="0" err="1">
                <a:solidFill>
                  <a:schemeClr val="tx1"/>
                </a:solidFill>
              </a:rPr>
              <a:t>Кожна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речовина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складається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з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певних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властивих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тільки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їй</a:t>
            </a:r>
            <a:r>
              <a:rPr lang="ru-RU" sz="3200" dirty="0">
                <a:solidFill>
                  <a:schemeClr val="tx1"/>
                </a:solidFill>
              </a:rPr>
              <a:t> молекул. </a:t>
            </a:r>
            <a:r>
              <a:rPr lang="ru-RU" sz="3200" dirty="0" err="1">
                <a:solidFill>
                  <a:schemeClr val="tx1"/>
                </a:solidFill>
              </a:rPr>
              <a:t>Саме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цим</a:t>
            </a:r>
            <a:r>
              <a:rPr lang="ru-RU" sz="3200" dirty="0">
                <a:solidFill>
                  <a:schemeClr val="tx1"/>
                </a:solidFill>
              </a:rPr>
              <a:t> одна </a:t>
            </a:r>
            <a:r>
              <a:rPr lang="ru-RU" sz="3200" dirty="0" err="1">
                <a:solidFill>
                  <a:schemeClr val="tx1"/>
                </a:solidFill>
              </a:rPr>
              <a:t>речовина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відрізняється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від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іншої</a:t>
            </a:r>
            <a:r>
              <a:rPr lang="ru-RU" sz="3200" dirty="0">
                <a:solidFill>
                  <a:schemeClr val="tx1"/>
                </a:solidFill>
              </a:rPr>
              <a:t>. </a:t>
            </a:r>
            <a:r>
              <a:rPr lang="ru-RU" sz="3200" dirty="0" err="1">
                <a:solidFill>
                  <a:schemeClr val="tx1"/>
                </a:solidFill>
              </a:rPr>
              <a:t>Зате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атоми</a:t>
            </a:r>
            <a:r>
              <a:rPr lang="ru-RU" sz="3200" dirty="0">
                <a:solidFill>
                  <a:schemeClr val="tx1"/>
                </a:solidFill>
              </a:rPr>
              <a:t> в молекулах </a:t>
            </a:r>
            <a:r>
              <a:rPr lang="ru-RU" sz="3200" dirty="0" err="1">
                <a:solidFill>
                  <a:schemeClr val="tx1"/>
                </a:solidFill>
              </a:rPr>
              <a:t>різних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речовин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можуть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повторюватися</a:t>
            </a:r>
            <a:r>
              <a:rPr lang="ru-RU" sz="3200" dirty="0">
                <a:solidFill>
                  <a:schemeClr val="tx1"/>
                </a:solidFill>
              </a:rPr>
              <a:t>. </a:t>
            </a:r>
            <a:r>
              <a:rPr lang="ru-RU" sz="3200" dirty="0" err="1">
                <a:solidFill>
                  <a:schemeClr val="tx1"/>
                </a:solidFill>
              </a:rPr>
              <a:t>Наприклад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атоми</a:t>
            </a:r>
            <a:r>
              <a:rPr lang="ru-RU" sz="3200" dirty="0">
                <a:solidFill>
                  <a:schemeClr val="tx1"/>
                </a:solidFill>
              </a:rPr>
              <a:t> Оксигену </a:t>
            </a:r>
            <a:r>
              <a:rPr lang="ru-RU" sz="3200" dirty="0" err="1">
                <a:solidFill>
                  <a:schemeClr val="tx1"/>
                </a:solidFill>
              </a:rPr>
              <a:t>є</a:t>
            </a:r>
            <a:r>
              <a:rPr lang="ru-RU" sz="3200" dirty="0">
                <a:solidFill>
                  <a:schemeClr val="tx1"/>
                </a:solidFill>
              </a:rPr>
              <a:t> у </a:t>
            </a:r>
            <a:r>
              <a:rPr lang="ru-RU" sz="3200" dirty="0" err="1">
                <a:solidFill>
                  <a:schemeClr val="tx1"/>
                </a:solidFill>
              </a:rPr>
              <a:t>молекулі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i="1" dirty="0" err="1">
                <a:solidFill>
                  <a:schemeClr val="tx1"/>
                </a:solidFill>
              </a:rPr>
              <a:t>кисню</a:t>
            </a:r>
            <a:r>
              <a:rPr lang="ru-RU" sz="3200" i="1" dirty="0">
                <a:solidFill>
                  <a:schemeClr val="tx1"/>
                </a:solidFill>
              </a:rPr>
              <a:t>, озону, води, </a:t>
            </a:r>
            <a:r>
              <a:rPr lang="ru-RU" sz="3200" i="1" dirty="0" err="1">
                <a:solidFill>
                  <a:schemeClr val="tx1"/>
                </a:solidFill>
              </a:rPr>
              <a:t>вуглекислого</a:t>
            </a:r>
            <a:r>
              <a:rPr lang="ru-RU" sz="3200" i="1" dirty="0">
                <a:solidFill>
                  <a:schemeClr val="tx1"/>
                </a:solidFill>
              </a:rPr>
              <a:t> газу.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4267200"/>
            <a:ext cx="9144000" cy="2051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800">
                <a:solidFill>
                  <a:schemeClr val="tx1"/>
                </a:solidFill>
              </a:rPr>
              <a:t>  </a:t>
            </a:r>
            <a:r>
              <a:rPr lang="ru-RU" sz="3200">
                <a:solidFill>
                  <a:schemeClr val="tx1"/>
                </a:solidFill>
              </a:rPr>
              <a:t>Із цієї порівняно невеликої кількості атомів може утворитися величезна кількість молекул різних речовин. Це можна порівняти з тим, як 33 літери абетки утворюють безліч слів.</a:t>
            </a:r>
          </a:p>
        </p:txBody>
      </p:sp>
    </p:spTree>
  </p:cSld>
  <p:clrMapOvr>
    <a:masterClrMapping/>
  </p:clrMapOvr>
  <p:transition>
    <p:pull dir="ru"/>
    <p:sndAc>
      <p:stSnd>
        <p:snd r:embed="rId2" name="Клик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18097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tx1"/>
                </a:solidFill>
              </a:rPr>
              <a:t>   </a:t>
            </a:r>
            <a:r>
              <a:rPr lang="uk-UA" sz="2800">
                <a:solidFill>
                  <a:schemeClr val="tx1"/>
                </a:solidFill>
              </a:rPr>
              <a:t>  Один із видатних учених середньовіччя Роберт Бойль  найдрібніші частинки речовини називав корпускулами (від латинської мови ― „маленьке тільце“,  „частинка“.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2286000"/>
            <a:ext cx="9144000" cy="18097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tx1"/>
                </a:solidFill>
              </a:rPr>
              <a:t>   </a:t>
            </a:r>
            <a:r>
              <a:rPr lang="uk-UA" sz="2800">
                <a:solidFill>
                  <a:schemeClr val="tx1"/>
                </a:solidFill>
              </a:rPr>
              <a:t>Через півстоліття їх  стали назвати</a:t>
            </a:r>
            <a:br>
              <a:rPr lang="uk-UA" sz="2800">
                <a:solidFill>
                  <a:schemeClr val="tx1"/>
                </a:solidFill>
              </a:rPr>
            </a:br>
            <a:r>
              <a:rPr lang="uk-UA" sz="2800">
                <a:solidFill>
                  <a:schemeClr val="tx1"/>
                </a:solidFill>
              </a:rPr>
              <a:t>„ мас-корпуспулами“. Латиною слово маса звучить як „молес“, „молес-корпускули“ із часом  стали називати скорочено „молекули“.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4419600"/>
            <a:ext cx="9144000" cy="22367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tx1"/>
                </a:solidFill>
              </a:rPr>
              <a:t>    </a:t>
            </a:r>
            <a:r>
              <a:rPr lang="uk-UA" sz="2800">
                <a:solidFill>
                  <a:schemeClr val="tx1"/>
                </a:solidFill>
              </a:rPr>
              <a:t>Молекули  утворюються атомами, що з’єднуються один з одним у певному порядку за допомогою так званих хімічних зв</a:t>
            </a:r>
            <a:r>
              <a:rPr lang="ru-RU" sz="2800">
                <a:solidFill>
                  <a:schemeClr val="tx1"/>
                </a:solidFill>
              </a:rPr>
              <a:t>'</a:t>
            </a:r>
            <a:r>
              <a:rPr lang="uk-UA" sz="2800">
                <a:solidFill>
                  <a:schemeClr val="tx1"/>
                </a:solidFill>
              </a:rPr>
              <a:t>зків. В одній молекулі може об’єднуватися різне число атомів, причому атоми  можуть  сполучатися в різному порядку.</a:t>
            </a:r>
          </a:p>
        </p:txBody>
      </p:sp>
    </p:spTree>
  </p:cSld>
  <p:clrMapOvr>
    <a:masterClrMapping/>
  </p:clrMapOvr>
  <p:transition>
    <p:split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1196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>
                <a:solidFill>
                  <a:schemeClr val="tx1"/>
                </a:solidFill>
              </a:rPr>
              <a:t>   Якщо атоми умовно уявити у вигляді маленьких кульок, то молекули матимуть вигляд набору різних кульок певної форми та розмірів.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1447800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>
                <a:solidFill>
                  <a:schemeClr val="tx1"/>
                </a:solidFill>
              </a:rPr>
              <a:t>    Наприклад молекула кисню складається з двох атомів </a:t>
            </a:r>
            <a:r>
              <a:rPr lang="uk-UA" sz="2400" b="1" dirty="0" err="1">
                <a:solidFill>
                  <a:schemeClr val="tx1"/>
                </a:solidFill>
              </a:rPr>
              <a:t>Оксигену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2133600" y="1752600"/>
            <a:ext cx="685800" cy="609600"/>
          </a:xfrm>
          <a:prstGeom prst="ellipse">
            <a:avLst/>
          </a:prstGeom>
          <a:gradFill rotWithShape="1">
            <a:gsLst>
              <a:gs pos="0">
                <a:srgbClr val="00007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2743200" y="1752600"/>
            <a:ext cx="685800" cy="609600"/>
          </a:xfrm>
          <a:prstGeom prst="ellipse">
            <a:avLst/>
          </a:prstGeom>
          <a:gradFill rotWithShape="1">
            <a:gsLst>
              <a:gs pos="0">
                <a:srgbClr val="00007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0" y="2357735"/>
            <a:ext cx="66294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>
                <a:solidFill>
                  <a:schemeClr val="tx1"/>
                </a:solidFill>
              </a:rPr>
              <a:t>За допомогою хімічних знаків записують</a:t>
            </a:r>
          </a:p>
        </p:txBody>
      </p:sp>
      <p:sp>
        <p:nvSpPr>
          <p:cNvPr id="6153" name="Rectangle 19"/>
          <p:cNvSpPr>
            <a:spLocks noChangeArrowheads="1"/>
          </p:cNvSpPr>
          <p:nvPr/>
        </p:nvSpPr>
        <p:spPr bwMode="auto">
          <a:xfrm>
            <a:off x="7162800" y="2209800"/>
            <a:ext cx="709613" cy="6413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/>
              <a:t>О</a:t>
            </a:r>
            <a:r>
              <a:rPr lang="uk-UA" sz="3600" b="1" baseline="-25000"/>
              <a:t>2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0" y="2971800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>
                <a:solidFill>
                  <a:schemeClr val="tx1"/>
                </a:solidFill>
              </a:rPr>
              <a:t>    Наприклад молекула  води складається з двох атомів Гідрогену та одного атома </a:t>
            </a:r>
            <a:r>
              <a:rPr lang="uk-UA" sz="2400" b="1" dirty="0" err="1">
                <a:solidFill>
                  <a:schemeClr val="tx1"/>
                </a:solidFill>
              </a:rPr>
              <a:t>Оксигену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6019800" y="3048000"/>
            <a:ext cx="685800" cy="609600"/>
          </a:xfrm>
          <a:prstGeom prst="ellipse">
            <a:avLst/>
          </a:prstGeom>
          <a:gradFill rotWithShape="1">
            <a:gsLst>
              <a:gs pos="0">
                <a:srgbClr val="00007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5562600" y="33528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Н</a:t>
            </a:r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6553200" y="33528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Н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0" y="4038600"/>
            <a:ext cx="66294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>
                <a:solidFill>
                  <a:schemeClr val="tx1"/>
                </a:solidFill>
              </a:rPr>
              <a:t>За допомогою хімічних знаків записують</a:t>
            </a:r>
          </a:p>
        </p:txBody>
      </p:sp>
      <p:sp>
        <p:nvSpPr>
          <p:cNvPr id="6159" name="Rectangle 19"/>
          <p:cNvSpPr>
            <a:spLocks noChangeArrowheads="1"/>
          </p:cNvSpPr>
          <p:nvPr/>
        </p:nvSpPr>
        <p:spPr bwMode="auto">
          <a:xfrm>
            <a:off x="7239000" y="3886200"/>
            <a:ext cx="1136650" cy="7016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/>
              <a:t>Н</a:t>
            </a:r>
            <a:r>
              <a:rPr lang="uk-UA" sz="4000" b="1" baseline="-25000"/>
              <a:t>2</a:t>
            </a:r>
            <a:r>
              <a:rPr lang="uk-UA" sz="4000" b="1"/>
              <a:t>О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0" y="4724400"/>
            <a:ext cx="91440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>
                <a:solidFill>
                  <a:schemeClr val="tx1"/>
                </a:solidFill>
              </a:rPr>
              <a:t>    Наприклад молекула   крейди складається з  одного атомів  Кальцію, одного атома  Карбону та трьох атомів </a:t>
            </a:r>
            <a:r>
              <a:rPr lang="uk-UA" sz="2400" b="1" dirty="0" err="1">
                <a:solidFill>
                  <a:schemeClr val="tx1"/>
                </a:solidFill>
              </a:rPr>
              <a:t>Оксигену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6705600" y="5410200"/>
            <a:ext cx="762000" cy="685800"/>
          </a:xfrm>
          <a:prstGeom prst="ellipse">
            <a:avLst/>
          </a:prstGeom>
          <a:gradFill rotWithShape="1">
            <a:gsLst>
              <a:gs pos="0">
                <a:srgbClr val="EF3415"/>
              </a:gs>
              <a:gs pos="100000">
                <a:srgbClr val="6F180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>
                <a:solidFill>
                  <a:schemeClr val="bg1"/>
                </a:solidFill>
              </a:rPr>
              <a:t>Са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0" y="6096000"/>
            <a:ext cx="67056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>
                <a:solidFill>
                  <a:schemeClr val="tx1"/>
                </a:solidFill>
              </a:rPr>
              <a:t>За допомогою хімічних знаків записують</a:t>
            </a:r>
          </a:p>
        </p:txBody>
      </p:sp>
      <p:pic>
        <p:nvPicPr>
          <p:cNvPr id="6166" name="Picture 17" descr="ЦО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04048">
            <a:off x="7601867" y="4808744"/>
            <a:ext cx="1554162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7" name="Rectangle 19"/>
          <p:cNvSpPr>
            <a:spLocks noChangeArrowheads="1"/>
          </p:cNvSpPr>
          <p:nvPr/>
        </p:nvSpPr>
        <p:spPr bwMode="auto">
          <a:xfrm>
            <a:off x="7162800" y="6278562"/>
            <a:ext cx="1460500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/>
              <a:t>СаС</a:t>
            </a:r>
            <a:r>
              <a:rPr lang="en-US" sz="3200" b="1"/>
              <a:t>O</a:t>
            </a:r>
            <a:r>
              <a:rPr lang="en-US" sz="3200" b="1" baseline="-25000"/>
              <a:t>3</a:t>
            </a:r>
            <a:endParaRPr lang="uk-UA" sz="3200" b="1" baseline="-25000"/>
          </a:p>
        </p:txBody>
      </p:sp>
    </p:spTree>
  </p:cSld>
  <p:clrMapOvr>
    <a:masterClrMapping/>
  </p:clrMapOvr>
  <p:transition>
    <p:push dir="r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5" grpId="0" animBg="1"/>
      <p:bldP spid="61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Молекули мають різні властивості, і ці властивості визначають якою буде речовина.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8305800" cy="5191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dirty="0">
                <a:solidFill>
                  <a:schemeClr val="tx1"/>
                </a:solidFill>
              </a:rPr>
              <a:t>  </a:t>
            </a:r>
            <a:r>
              <a:rPr lang="uk-UA" sz="2800" dirty="0">
                <a:solidFill>
                  <a:schemeClr val="tx1"/>
                </a:solidFill>
              </a:rPr>
              <a:t>Кожна молекула має певні розміри та форму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81000" y="2514600"/>
            <a:ext cx="8382000" cy="13731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dirty="0">
                <a:solidFill>
                  <a:schemeClr val="tx1"/>
                </a:solidFill>
              </a:rPr>
              <a:t>     </a:t>
            </a:r>
            <a:r>
              <a:rPr lang="uk-UA" sz="2800" dirty="0">
                <a:solidFill>
                  <a:schemeClr val="tx1"/>
                </a:solidFill>
              </a:rPr>
              <a:t>Молекули різних речовин не подібні одні  до одної, тому й утворені ними речовини відрізняються за властивостями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1000" y="4191000"/>
            <a:ext cx="8382000" cy="15636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tx1"/>
                </a:solidFill>
              </a:rPr>
              <a:t>   </a:t>
            </a:r>
            <a:r>
              <a:rPr lang="uk-UA" sz="3200">
                <a:solidFill>
                  <a:schemeClr val="tx1"/>
                </a:solidFill>
              </a:rPr>
              <a:t>Молекула ― це  найменша частинка речовини, що здатна існувати самостійно і є носієм властивостей речовини.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1000" y="6019800"/>
            <a:ext cx="8382000" cy="5889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tx1"/>
                </a:solidFill>
              </a:rPr>
              <a:t>   </a:t>
            </a:r>
            <a:r>
              <a:rPr lang="uk-UA" sz="3200">
                <a:solidFill>
                  <a:schemeClr val="tx1"/>
                </a:solidFill>
              </a:rPr>
              <a:t>Молекула  складається з атомів.</a:t>
            </a:r>
          </a:p>
        </p:txBody>
      </p:sp>
    </p:spTree>
  </p:cSld>
  <p:clrMapOvr>
    <a:masterClrMapping/>
  </p:clrMapOvr>
  <p:transition>
    <p:diamond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animBg="1"/>
      <p:bldP spid="7174" grpId="0" animBg="1"/>
      <p:bldP spid="7175" grpId="0" animBg="1"/>
      <p:bldP spid="7176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921</Words>
  <Application>Microsoft PowerPoint</Application>
  <PresentationFormat>Экран (4:3)</PresentationFormat>
  <Paragraphs>92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Оформление по умолчанию</vt:lpstr>
      <vt:lpstr>1_Оформление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Олександр</cp:lastModifiedBy>
  <cp:revision>54</cp:revision>
  <cp:lastPrinted>1601-01-01T00:00:00Z</cp:lastPrinted>
  <dcterms:created xsi:type="dcterms:W3CDTF">2013-02-16T05:06:31Z</dcterms:created>
  <dcterms:modified xsi:type="dcterms:W3CDTF">2018-03-13T18:06:30Z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