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88" r:id="rId3"/>
    <p:sldId id="282" r:id="rId4"/>
    <p:sldId id="309" r:id="rId5"/>
    <p:sldId id="269" r:id="rId6"/>
    <p:sldId id="261" r:id="rId7"/>
    <p:sldId id="263" r:id="rId8"/>
    <p:sldId id="265" r:id="rId9"/>
    <p:sldId id="280" r:id="rId10"/>
    <p:sldId id="262" r:id="rId11"/>
    <p:sldId id="284" r:id="rId12"/>
    <p:sldId id="283" r:id="rId13"/>
    <p:sldId id="306" r:id="rId14"/>
    <p:sldId id="281" r:id="rId15"/>
    <p:sldId id="277" r:id="rId16"/>
    <p:sldId id="307" r:id="rId17"/>
    <p:sldId id="308" r:id="rId18"/>
    <p:sldId id="267" r:id="rId19"/>
    <p:sldId id="305" r:id="rId20"/>
    <p:sldId id="311" r:id="rId21"/>
    <p:sldId id="312" r:id="rId2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233"/>
    <a:srgbClr val="00FFFF"/>
    <a:srgbClr val="022728"/>
    <a:srgbClr val="073719"/>
    <a:srgbClr val="0CA03D"/>
    <a:srgbClr val="0DA740"/>
    <a:srgbClr val="0D6930"/>
    <a:srgbClr val="10D251"/>
    <a:srgbClr val="8AF2B9"/>
    <a:srgbClr val="8383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64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3043D-4B75-4FAE-A0B5-B0A07B9D6C88}" type="datetimeFigureOut">
              <a:rPr lang="uk-UA" smtClean="0"/>
              <a:pPr/>
              <a:t>12.03.2018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835F8-FA63-4657-9A33-FF2F3A06DD2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Чому нафта спливає на поверхню?                          Вона легша за воду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35F8-FA63-4657-9A33-FF2F3A06DD23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F4200-E0A6-46E4-BFBE-BE6C4F9E6C5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9EBA0-B5AB-418E-81C1-34DDBEB0FA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F7F1D-A4DC-4B59-97FF-0384A876E4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ECC1-C30C-457A-8A0F-A15B9278119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86612-F75E-40E6-8AE8-B77CE3C329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A3629-86A4-4D64-A135-A6FAACBF82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FFA8-7BEB-4293-A883-B99847057F8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9D92D-8937-4469-AB3B-83BE4A75167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298C-55C9-4E12-BB0F-3E8013DE5EF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2E2DF-1617-4E25-A51E-C89A1073F5A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4E0CB-5FDD-4886-9174-4DB0E6B1498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81F672-B887-40CB-A4A2-E5A8C3ECD9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92;&#1110;&#1083;&#1100;&#1090;&#1088;&#1091;&#1074;&#1072;&#1085;&#1085;&#1103;%20&#1074;&#1086;&#1076;&#1080;%20&#1090;&#1072;%20&#1090;&#1074;&#1077;&#1088;&#1076;&#1086;&#1111;%20&#1088;&#1077;&#1095;&#1086;&#1074;&#1080;&#1085;&#1080;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92;&#1110;&#1083;&#1100;&#1090;&#1088;&#1091;&#1074;&#1072;&#1085;&#1085;&#1103;-&#1074;&#1080;&#1075;&#1086;&#1090;&#1086;&#1074;&#1083;&#1077;&#1085;&#1085;&#1103;%20&#1092;&#1110;&#1083;&#1100;&#1090;&#1088;&#1072;-2%20(&#1073;&#1077;&#1079;%20&#1079;&#1074;&#1091;&#1082;&#1091;).avi" TargetMode="External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.jpeg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87;&#1072;&#1088;&#1102;&#1074;&#1072;&#1085;&#1085;&#1103;.avi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hyperlink" Target="&#1074;&#1080;&#1087;&#1072;&#1088;&#1086;&#1074;&#1091;&#1074;&#1072;&#1085;&#1085;&#1103;%20(&#1073;&#1079;)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74;&#1110;&#1076;&#1089;&#1090;&#1086;&#1102;&#1074;&#1072;&#1085;&#1085;&#1103;%20&#1074;&#1086;&#1076;&#1080;%20&#1090;&#1072;%20&#1085;&#1072;&#1092;&#1090;&#1080;.av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hyperlink" Target="&#1088;&#1086;&#1079;&#1076;&#1110;&#1083;&#1077;&#1085;&#1085;&#1103;%20&#1076;&#1077;&#1088;&#1077;&#1074;&#1072;-&#1079;&#1072;&#1083;&#1110;&#1079;&#1072;.av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21.wmf"/><Relationship Id="rId4" Type="http://schemas.openxmlformats.org/officeDocument/2006/relationships/hyperlink" Target="&#1088;&#1086;&#1079;&#1076;&#1110;&#1083;&#1077;&#1085;&#1085;&#1103;%20&#1076;&#1077;&#1088;&#1077;&#1074;&#1072;-&#1079;&#1072;&#1083;&#1110;&#1079;&#1072;.av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1;&#1084;&#1110;&#1096;%20&#1089;&#1110;&#1088;&#1082;&#1080;%20&#1090;&#1072;%20&#1079;&#1072;&#1083;&#1110;&#1079;&#1072;-&#1084;&#1091;&#1083;&#1100;&#1090;&#1080;&#1082;.avi" TargetMode="External"/><Relationship Id="rId7" Type="http://schemas.openxmlformats.org/officeDocument/2006/relationships/hyperlink" Target="&#1089;&#1091;&#1084;&#1110;&#1096;%20&#1089;&#1110;&#1088;&#1082;&#1080;%20&#1090;&#1072;%20&#1079;&#1072;&#1083;&#1110;&#1079;&#1072;-&#1076;&#1110;&#1103;%20&#1084;&#1072;&#1075;&#1085;&#1110;&#1090;&#1086;&#1084;-&#1084;&#1091;&#1083;&#1100;&#1090;&#1080;&#1082;.avi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&#1088;&#1086;&#1079;&#1076;&#1110;&#1083;&#1077;&#1085;&#1085;&#1103;%20&#1089;&#1091;&#1084;&#1110;&#1096;&#1110;%20&#1089;&#1090;&#1088;&#1091;&#1078;&#1086;&#1082;%20&#1090;&#1072;%20&#1086;&#1096;&#1091;&#1088;&#1086;&#1082;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8.bin"/><Relationship Id="rId7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bin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png"/><Relationship Id="rId9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&#1089;&#1091;&#1084;&#1110;&#1096;%20&#1074;&#1076;&#1080;%20&#1090;&#1072;%20&#1094;&#1091;&#1082;&#1088;&#1091;.avi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&#1089;&#1091;&#1084;&#1110;&#1096;%20&#1074;&#1086;&#1076;&#1080;%20&#1090;&#1072;%20&#1082;&#1088;&#1077;&#1081;&#1076;&#1080;.av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92;&#1110;&#1083;&#1100;&#1090;&#1088;&#1091;&#1074;&#1072;&#1085;&#1085;&#1103;%20&#1089;&#1091;&#1084;&#1110;&#1096;&#1110;%20&#1082;&#1091;&#1093;&#1086;&#1085;&#1085;&#1086;&#1111;%20&#1089;&#1086;&#1083;&#1110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447800" y="4572000"/>
            <a:ext cx="6324600" cy="1569660"/>
          </a:xfrm>
          <a:prstGeom prst="rect">
            <a:avLst/>
          </a:prstGeom>
          <a:solidFill>
            <a:srgbClr val="141E1C">
              <a:alpha val="7215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Окрім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поділу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речовин</a:t>
            </a:r>
            <a:r>
              <a:rPr lang="ru-RU" sz="3200" dirty="0">
                <a:solidFill>
                  <a:schemeClr val="bg1"/>
                </a:solidFill>
              </a:rPr>
              <a:t> на </a:t>
            </a:r>
            <a:r>
              <a:rPr lang="ru-RU" sz="3200" dirty="0" err="1">
                <a:solidFill>
                  <a:schemeClr val="bg1"/>
                </a:solidFill>
              </a:rPr>
              <a:t>складні</a:t>
            </a:r>
            <a:r>
              <a:rPr lang="ru-RU" sz="3200" dirty="0">
                <a:solidFill>
                  <a:schemeClr val="bg1"/>
                </a:solidFill>
              </a:rPr>
              <a:t> та </a:t>
            </a:r>
            <a:r>
              <a:rPr lang="ru-RU" sz="3200" dirty="0" err="1">
                <a:solidFill>
                  <a:schemeClr val="bg1"/>
                </a:solidFill>
              </a:rPr>
              <a:t>прості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існує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також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поділ</a:t>
            </a:r>
            <a:r>
              <a:rPr lang="ru-RU" sz="3200" dirty="0">
                <a:solidFill>
                  <a:schemeClr val="bg1"/>
                </a:solidFill>
              </a:rPr>
              <a:t> на </a:t>
            </a:r>
            <a:r>
              <a:rPr lang="ru-RU" sz="3200" dirty="0" err="1">
                <a:solidFill>
                  <a:srgbClr val="FF0000"/>
                </a:solidFill>
              </a:rPr>
              <a:t>чисті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речовини</a:t>
            </a:r>
            <a:r>
              <a:rPr lang="ru-RU" sz="3200" dirty="0">
                <a:solidFill>
                  <a:schemeClr val="bg1"/>
                </a:solidFill>
              </a:rPr>
              <a:t> та </a:t>
            </a:r>
            <a:r>
              <a:rPr lang="ru-RU" sz="3200" dirty="0" err="1">
                <a:solidFill>
                  <a:srgbClr val="FF0000"/>
                </a:solidFill>
              </a:rPr>
              <a:t>суміші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411" name="WordArt 4"/>
          <p:cNvSpPr>
            <a:spLocks noChangeArrowheads="1" noChangeShapeType="1" noTextEdit="1"/>
          </p:cNvSpPr>
          <p:nvPr/>
        </p:nvSpPr>
        <p:spPr bwMode="gray">
          <a:xfrm>
            <a:off x="762000" y="304800"/>
            <a:ext cx="7543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63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978EE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sy="50000" kx="-2453608" algn="bl" rotWithShape="0">
                    <a:srgbClr val="000000">
                      <a:alpha val="50000"/>
                    </a:srgbClr>
                  </a:outerShdw>
                </a:effectLst>
                <a:latin typeface="Palatino Linotype"/>
              </a:rPr>
              <a:t>Чисті речовини </a:t>
            </a:r>
          </a:p>
          <a:p>
            <a:pPr algn="ctr"/>
            <a:r>
              <a:rPr lang="uk-UA" sz="3600" b="1" kern="10" dirty="0">
                <a:ln w="63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978EE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sy="50000" kx="-2453608" algn="bl" rotWithShape="0">
                    <a:srgbClr val="000000">
                      <a:alpha val="50000"/>
                    </a:srgbClr>
                  </a:outerShdw>
                </a:effectLst>
                <a:latin typeface="Palatino Linotype"/>
              </a:rPr>
              <a:t>та суміші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174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2014-10-05 10 00 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5876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4"/>
          <p:cNvSpPr>
            <a:spLocks noChangeArrowheads="1" noChangeShapeType="1" noTextEdit="1"/>
          </p:cNvSpPr>
          <p:nvPr/>
        </p:nvSpPr>
        <p:spPr bwMode="gray">
          <a:xfrm>
            <a:off x="2209800" y="304800"/>
            <a:ext cx="4572000" cy="722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r"/>
            </a:scene3d>
            <a:sp3d extrusionH="430200" prstMaterial="legacyMetal">
              <a:extrusionClr>
                <a:srgbClr val="65B8E1"/>
              </a:extrusionClr>
            </a:sp3d>
          </a:bodyPr>
          <a:lstStyle/>
          <a:p>
            <a:pPr algn="ctr"/>
            <a:r>
              <a:rPr lang="uk-UA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latin typeface="Palatino Linotype"/>
              </a:rPr>
              <a:t>Фільтрування</a:t>
            </a:r>
            <a:endParaRPr lang="uk-UA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241292"/>
                  </a:gs>
                  <a:gs pos="50000">
                    <a:srgbClr val="E5F2FF"/>
                  </a:gs>
                  <a:gs pos="100000">
                    <a:srgbClr val="241292"/>
                  </a:gs>
                </a:gsLst>
                <a:lin ang="5400000" scaled="1"/>
              </a:gradFill>
              <a:latin typeface="Palatino Linotype"/>
            </a:endParaRPr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228600" y="4724400"/>
            <a:ext cx="8915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err="1">
                <a:solidFill>
                  <a:schemeClr val="bg1"/>
                </a:solidFill>
              </a:rPr>
              <a:t>Саме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піщані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фільтри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застосовують</a:t>
            </a:r>
            <a:r>
              <a:rPr lang="ru-RU" sz="2800" dirty="0">
                <a:solidFill>
                  <a:schemeClr val="bg1"/>
                </a:solidFill>
              </a:rPr>
              <a:t> на </a:t>
            </a:r>
            <a:r>
              <a:rPr lang="ru-RU" sz="2800" dirty="0" err="1">
                <a:solidFill>
                  <a:schemeClr val="bg1"/>
                </a:solidFill>
              </a:rPr>
              <a:t>водоочисних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станціях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>
                <a:solidFill>
                  <a:schemeClr val="bg1"/>
                </a:solidFill>
              </a:rPr>
              <a:t>Мешканці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міста</a:t>
            </a:r>
            <a:r>
              <a:rPr lang="ru-RU" sz="2800" dirty="0">
                <a:solidFill>
                  <a:schemeClr val="bg1"/>
                </a:solidFill>
              </a:rPr>
              <a:t> все </a:t>
            </a:r>
            <a:r>
              <a:rPr lang="ru-RU" sz="2800" dirty="0" err="1">
                <a:solidFill>
                  <a:schemeClr val="bg1"/>
                </a:solidFill>
              </a:rPr>
              <a:t>частіше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застосовують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побутові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водоочисні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фільтри</a:t>
            </a:r>
            <a:r>
              <a:rPr lang="ru-RU" sz="2800" dirty="0">
                <a:solidFill>
                  <a:schemeClr val="bg1"/>
                </a:solidFill>
              </a:rPr>
              <a:t> для </a:t>
            </a:r>
            <a:r>
              <a:rPr lang="ru-RU" sz="2800" dirty="0" err="1">
                <a:solidFill>
                  <a:schemeClr val="bg1"/>
                </a:solidFill>
              </a:rPr>
              <a:t>забезпечення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високої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якості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водопровідної</a:t>
            </a:r>
            <a:r>
              <a:rPr lang="ru-RU" sz="2800" dirty="0">
                <a:solidFill>
                  <a:schemeClr val="bg1"/>
                </a:solidFill>
              </a:rPr>
              <a:t> води.</a:t>
            </a:r>
          </a:p>
        </p:txBody>
      </p:sp>
      <p:pic>
        <p:nvPicPr>
          <p:cNvPr id="1026" name="Picture 2" descr="C:\Documents and Settings\User\Рабочий стол\Мои рисунки\лрлд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057400"/>
            <a:ext cx="3657600" cy="2743200"/>
          </a:xfrm>
          <a:prstGeom prst="rect">
            <a:avLst/>
          </a:prstGeom>
          <a:noFill/>
        </p:spPr>
      </p:pic>
      <p:sp>
        <p:nvSpPr>
          <p:cNvPr id="6" name="Скругленный прямоугольник 5">
            <a:hlinkClick r:id="rId4" action="ppaction://hlinkfile"/>
          </p:cNvPr>
          <p:cNvSpPr/>
          <p:nvPr/>
        </p:nvSpPr>
        <p:spPr>
          <a:xfrm>
            <a:off x="6934200" y="1143000"/>
            <a:ext cx="18288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video</a:t>
            </a:r>
            <a:endParaRPr lang="uk-UA" sz="32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ANSIT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409700" y="4191000"/>
            <a:ext cx="6324600" cy="954107"/>
          </a:xfrm>
          <a:prstGeom prst="rect">
            <a:avLst/>
          </a:prstGeom>
          <a:solidFill>
            <a:srgbClr val="001E7E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 smtClean="0">
                <a:solidFill>
                  <a:schemeClr val="bg1"/>
                </a:solidFill>
              </a:rPr>
              <a:t>Як називається прозорий розчин, який утворився після фільтрування?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933700" y="228600"/>
            <a:ext cx="3276600" cy="584775"/>
          </a:xfrm>
          <a:prstGeom prst="rect">
            <a:avLst/>
          </a:prstGeom>
          <a:solidFill>
            <a:srgbClr val="003E9A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dirty="0" smtClean="0">
                <a:solidFill>
                  <a:schemeClr val="bg1"/>
                </a:solidFill>
              </a:rPr>
              <a:t> озвучте   відео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>
            <a:hlinkClick r:id="rId3" action="ppaction://hlinkfile"/>
          </p:cNvPr>
          <p:cNvSpPr/>
          <p:nvPr/>
        </p:nvSpPr>
        <p:spPr>
          <a:xfrm>
            <a:off x="3657600" y="914400"/>
            <a:ext cx="18288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video</a:t>
            </a:r>
            <a:endParaRPr lang="uk-UA" sz="3200" dirty="0"/>
          </a:p>
        </p:txBody>
      </p:sp>
      <p:pic>
        <p:nvPicPr>
          <p:cNvPr id="37896" name="Picture 9" descr="AMDOUB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2650" y="3200400"/>
            <a:ext cx="1911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магнитный диск 11"/>
          <p:cNvSpPr/>
          <p:nvPr/>
        </p:nvSpPr>
        <p:spPr>
          <a:xfrm>
            <a:off x="2895600" y="5257800"/>
            <a:ext cx="3733800" cy="1447800"/>
          </a:xfrm>
          <a:prstGeom prst="flowChartMagneticDisk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2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uk-UA" sz="3200" dirty="0" smtClean="0">
                <a:solidFill>
                  <a:srgbClr val="0B1F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фільтрат</a:t>
            </a:r>
            <a:endParaRPr lang="uk-UA" sz="3200" dirty="0">
              <a:solidFill>
                <a:srgbClr val="0B1F0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1581150" y="2057400"/>
            <a:ext cx="5981700" cy="1905000"/>
          </a:xfrm>
          <a:prstGeom prst="flowChartMagneticDisk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1C1C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B1F0E"/>
                </a:solidFill>
              </a:rPr>
              <a:t> суміш складається із розчину солі та нерозчинених часточок піску</a:t>
            </a:r>
            <a:endParaRPr lang="uk-UA" sz="2800" dirty="0">
              <a:solidFill>
                <a:srgbClr val="0B1F0E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38200" y="1600200"/>
            <a:ext cx="74676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dirty="0">
                <a:solidFill>
                  <a:schemeClr val="bg1"/>
                </a:solidFill>
              </a:rPr>
              <a:t>  </a:t>
            </a:r>
            <a:r>
              <a:rPr lang="uk-UA" sz="3200" dirty="0" smtClean="0">
                <a:solidFill>
                  <a:schemeClr val="bg1"/>
                </a:solidFill>
              </a:rPr>
              <a:t>З чого складається суміш в стакані?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42" grpId="0" animBg="1"/>
      <p:bldP spid="10" grpId="0" animBg="1"/>
      <p:bldP spid="12" grpId="0" animBg="1"/>
      <p:bldP spid="1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7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52400" y="4549676"/>
            <a:ext cx="8991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За </a:t>
            </a:r>
            <a:r>
              <a:rPr lang="ru-RU" sz="2800" dirty="0" err="1">
                <a:solidFill>
                  <a:schemeClr val="bg1"/>
                </a:solidFill>
              </a:rPr>
              <a:t>допомогою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випарювання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розчину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можна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виділити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розчинені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тверді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речовини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2800" dirty="0">
                <a:solidFill>
                  <a:schemeClr val="bg1"/>
                </a:solidFill>
              </a:rPr>
              <a:t>, коли треба </a:t>
            </a:r>
            <a:r>
              <a:rPr lang="ru-RU" sz="2800" dirty="0" err="1">
                <a:solidFill>
                  <a:schemeClr val="bg1"/>
                </a:solidFill>
              </a:rPr>
              <a:t>виділити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кухонну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сіль</a:t>
            </a:r>
            <a:r>
              <a:rPr lang="ru-RU" sz="2800" dirty="0">
                <a:solidFill>
                  <a:schemeClr val="bg1"/>
                </a:solidFill>
              </a:rPr>
              <a:t>, то </a:t>
            </a:r>
            <a:r>
              <a:rPr lang="ru-RU" sz="2800" dirty="0" err="1">
                <a:solidFill>
                  <a:schemeClr val="bg1"/>
                </a:solidFill>
              </a:rPr>
              <a:t>розчин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випарюють</a:t>
            </a:r>
            <a:r>
              <a:rPr lang="ru-RU" sz="2800" i="1" dirty="0">
                <a:solidFill>
                  <a:schemeClr val="bg1"/>
                </a:solidFill>
              </a:rPr>
              <a:t>.</a:t>
            </a:r>
            <a:r>
              <a:rPr lang="ru-RU" sz="2800" dirty="0">
                <a:solidFill>
                  <a:schemeClr val="bg1"/>
                </a:solidFill>
              </a:rPr>
              <a:t> Вода </a:t>
            </a:r>
            <a:r>
              <a:rPr lang="ru-RU" sz="2800" dirty="0" err="1">
                <a:solidFill>
                  <a:schemeClr val="bg1"/>
                </a:solidFill>
              </a:rPr>
              <a:t>випаровується</a:t>
            </a:r>
            <a:r>
              <a:rPr lang="ru-RU" sz="2800" dirty="0">
                <a:solidFill>
                  <a:schemeClr val="bg1"/>
                </a:solidFill>
              </a:rPr>
              <a:t>, а </a:t>
            </a:r>
            <a:r>
              <a:rPr lang="ru-RU" sz="2800" dirty="0" err="1">
                <a:solidFill>
                  <a:schemeClr val="bg1"/>
                </a:solidFill>
              </a:rPr>
              <a:t>сіль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залишається</a:t>
            </a:r>
            <a:r>
              <a:rPr lang="ru-RU" sz="2800" dirty="0">
                <a:solidFill>
                  <a:schemeClr val="bg1"/>
                </a:solidFill>
              </a:rPr>
              <a:t> на </a:t>
            </a:r>
            <a:r>
              <a:rPr lang="ru-RU" sz="2800" dirty="0" err="1">
                <a:solidFill>
                  <a:schemeClr val="bg1"/>
                </a:solidFill>
              </a:rPr>
              <a:t>дні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посудини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6627" name="WordArt 4"/>
          <p:cNvSpPr>
            <a:spLocks noChangeArrowheads="1" noChangeShapeType="1" noTextEdit="1"/>
          </p:cNvSpPr>
          <p:nvPr/>
        </p:nvSpPr>
        <p:spPr bwMode="gray">
          <a:xfrm>
            <a:off x="1295400" y="228600"/>
            <a:ext cx="6553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r"/>
            </a:scene3d>
            <a:sp3d extrusionH="430200" prstMaterial="legacyMetal">
              <a:extrusionClr>
                <a:srgbClr val="65B8E1"/>
              </a:extrusionClr>
            </a:sp3d>
          </a:bodyPr>
          <a:lstStyle/>
          <a:p>
            <a:pPr algn="ctr"/>
            <a:r>
              <a:rPr lang="uk-UA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latin typeface="Palatino Linotype"/>
              </a:rPr>
              <a:t>Випарювання</a:t>
            </a:r>
            <a:endParaRPr lang="uk-UA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241292"/>
                  </a:gs>
                  <a:gs pos="50000">
                    <a:srgbClr val="E5F2FF"/>
                  </a:gs>
                  <a:gs pos="100000">
                    <a:srgbClr val="241292"/>
                  </a:gs>
                </a:gsLst>
                <a:lin ang="5400000" scaled="1"/>
              </a:gradFill>
              <a:latin typeface="Palatino Linotype"/>
            </a:endParaRPr>
          </a:p>
        </p:txBody>
      </p:sp>
      <p:sp>
        <p:nvSpPr>
          <p:cNvPr id="26628" name="Rectangle 10" descr="2014-10-05 09 50 43"/>
          <p:cNvSpPr>
            <a:spLocks noChangeArrowheads="1"/>
          </p:cNvSpPr>
          <p:nvPr/>
        </p:nvSpPr>
        <p:spPr bwMode="auto">
          <a:xfrm>
            <a:off x="457200" y="1219200"/>
            <a:ext cx="3581400" cy="3200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Скругленный прямоугольник 4">
            <a:hlinkClick r:id="rId3" action="ppaction://hlinkfile"/>
          </p:cNvPr>
          <p:cNvSpPr/>
          <p:nvPr/>
        </p:nvSpPr>
        <p:spPr>
          <a:xfrm>
            <a:off x="6248400" y="1447800"/>
            <a:ext cx="18288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video</a:t>
            </a:r>
            <a:endParaRPr lang="uk-UA" sz="3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0" y="2286000"/>
            <a:ext cx="4038600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Що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можна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виділити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розчину</a:t>
            </a:r>
            <a:r>
              <a:rPr lang="ru-RU" sz="2800" dirty="0" smtClean="0">
                <a:solidFill>
                  <a:schemeClr val="tx1"/>
                </a:solidFill>
              </a:rPr>
              <a:t> за </a:t>
            </a:r>
            <a:r>
              <a:rPr lang="ru-RU" sz="2800" dirty="0" err="1">
                <a:solidFill>
                  <a:schemeClr val="tx1"/>
                </a:solidFill>
              </a:rPr>
              <a:t>допомогою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випарювання</a:t>
            </a:r>
            <a:r>
              <a:rPr lang="ru-RU" sz="2800" i="1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ANSIT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WordArt 4"/>
          <p:cNvSpPr>
            <a:spLocks noChangeArrowheads="1" noChangeShapeType="1" noTextEdit="1"/>
          </p:cNvSpPr>
          <p:nvPr/>
        </p:nvSpPr>
        <p:spPr bwMode="gray">
          <a:xfrm>
            <a:off x="1371600" y="381000"/>
            <a:ext cx="5976938" cy="712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r"/>
            </a:scene3d>
            <a:sp3d extrusionH="430200" prstMaterial="legacyMetal">
              <a:extrusionClr>
                <a:srgbClr val="65B8E1"/>
              </a:extrusionClr>
            </a:sp3d>
          </a:bodyPr>
          <a:lstStyle/>
          <a:p>
            <a:pPr algn="ctr"/>
            <a:r>
              <a:rPr lang="uk-UA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latin typeface="Palatino Linotype"/>
              </a:rPr>
              <a:t>Запитання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676400" y="2743200"/>
            <a:ext cx="5410200" cy="1077218"/>
          </a:xfrm>
          <a:prstGeom prst="rect">
            <a:avLst/>
          </a:prstGeom>
          <a:solidFill>
            <a:srgbClr val="001B7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dirty="0" smtClean="0">
                <a:solidFill>
                  <a:schemeClr val="bg1"/>
                </a:solidFill>
              </a:rPr>
              <a:t>Що відбувається з сіллю</a:t>
            </a:r>
            <a:br>
              <a:rPr lang="uk-UA" sz="3200" dirty="0" smtClean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</a:rPr>
              <a:t>після випаровування води?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37896" name="Picture 9" descr="AMDOUB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2650" y="3200400"/>
            <a:ext cx="1911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>
            <a:hlinkClick r:id="rId4" action="ppaction://hlinkfile"/>
          </p:cNvPr>
          <p:cNvSpPr/>
          <p:nvPr/>
        </p:nvSpPr>
        <p:spPr>
          <a:xfrm>
            <a:off x="3657600" y="1905000"/>
            <a:ext cx="18288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video</a:t>
            </a:r>
            <a:endParaRPr lang="uk-UA" sz="3200" dirty="0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124200" y="4267200"/>
            <a:ext cx="3429000" cy="2209800"/>
          </a:xfrm>
          <a:prstGeom prst="flowChartMagneticDisk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1C1C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 smtClean="0">
              <a:solidFill>
                <a:srgbClr val="0B1F0E"/>
              </a:solidFill>
            </a:endParaRPr>
          </a:p>
          <a:p>
            <a:pPr algn="ctr"/>
            <a:r>
              <a:rPr lang="uk-UA" sz="2800" dirty="0" smtClean="0">
                <a:solidFill>
                  <a:srgbClr val="0B1F0E"/>
                </a:solidFill>
              </a:rPr>
              <a:t>Сіль</a:t>
            </a:r>
          </a:p>
          <a:p>
            <a:pPr algn="ctr"/>
            <a:r>
              <a:rPr lang="uk-UA" sz="2800" dirty="0" smtClean="0">
                <a:solidFill>
                  <a:srgbClr val="0B1F0E"/>
                </a:solidFill>
              </a:rPr>
              <a:t> кристалізується</a:t>
            </a:r>
            <a:endParaRPr lang="uk-UA" sz="2800" dirty="0">
              <a:solidFill>
                <a:srgbClr val="0B1F0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1219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95000"/>
                  </a:schemeClr>
                </a:solidFill>
              </a:rPr>
              <a:t>Озвучте  відео</a:t>
            </a:r>
            <a:endParaRPr lang="uk-UA" sz="2800" dirty="0">
              <a:solidFill>
                <a:schemeClr val="accent3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44037" grpId="0" animBg="1"/>
      <p:bldP spid="10" grpId="0" animBg="1"/>
      <p:bldP spid="11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9" name="AutoShape 7" descr="Водяные капли"/>
          <p:cNvSpPr>
            <a:spLocks noChangeArrowheads="1"/>
          </p:cNvSpPr>
          <p:nvPr/>
        </p:nvSpPr>
        <p:spPr bwMode="auto">
          <a:xfrm>
            <a:off x="457200" y="990600"/>
            <a:ext cx="2438400" cy="5410200"/>
          </a:xfrm>
          <a:prstGeom prst="can">
            <a:avLst>
              <a:gd name="adj" fmla="val 3521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solidFill>
                  <a:srgbClr val="F94168"/>
                </a:solidFill>
              </a:rPr>
              <a:t> </a:t>
            </a:r>
          </a:p>
        </p:txBody>
      </p:sp>
      <p:sp>
        <p:nvSpPr>
          <p:cNvPr id="29700" name="AutoShape 7" descr="Водяные капли"/>
          <p:cNvSpPr>
            <a:spLocks noChangeArrowheads="1"/>
          </p:cNvSpPr>
          <p:nvPr/>
        </p:nvSpPr>
        <p:spPr bwMode="auto">
          <a:xfrm>
            <a:off x="457200" y="2438400"/>
            <a:ext cx="2438400" cy="2438400"/>
          </a:xfrm>
          <a:prstGeom prst="can">
            <a:avLst>
              <a:gd name="adj" fmla="val 3376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>
                <a:solidFill>
                  <a:srgbClr val="F94168"/>
                </a:solidFill>
              </a:rPr>
              <a:t>вода </a:t>
            </a:r>
          </a:p>
        </p:txBody>
      </p:sp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3124200" y="304800"/>
            <a:ext cx="4419600" cy="528638"/>
          </a:xfrm>
          <a:prstGeom prst="rect">
            <a:avLst/>
          </a:prstGeom>
          <a:gradFill rotWithShape="1">
            <a:gsLst>
              <a:gs pos="0">
                <a:srgbClr val="86EAAC"/>
              </a:gs>
              <a:gs pos="50000">
                <a:srgbClr val="0C1510"/>
              </a:gs>
              <a:gs pos="100000">
                <a:srgbClr val="86EAAC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solidFill>
                  <a:schemeClr val="bg1"/>
                </a:solidFill>
              </a:rPr>
              <a:t> відстоювання  рідин</a:t>
            </a:r>
          </a:p>
        </p:txBody>
      </p:sp>
      <p:sp>
        <p:nvSpPr>
          <p:cNvPr id="29699" name="AutoShape 7" descr="Водяные капли"/>
          <p:cNvSpPr>
            <a:spLocks noChangeArrowheads="1"/>
          </p:cNvSpPr>
          <p:nvPr/>
        </p:nvSpPr>
        <p:spPr bwMode="auto">
          <a:xfrm>
            <a:off x="457200" y="4038600"/>
            <a:ext cx="2438400" cy="2362200"/>
          </a:xfrm>
          <a:prstGeom prst="can">
            <a:avLst>
              <a:gd name="adj" fmla="val 33769"/>
            </a:avLst>
          </a:prstGeom>
          <a:solidFill>
            <a:srgbClr val="66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 sz="2400">
              <a:solidFill>
                <a:srgbClr val="F94168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uk-UA" sz="2400">
                <a:solidFill>
                  <a:srgbClr val="F94168"/>
                </a:solidFill>
              </a:rPr>
              <a:t>Речовина</a:t>
            </a:r>
          </a:p>
          <a:p>
            <a:pPr algn="ctr">
              <a:lnSpc>
                <a:spcPct val="70000"/>
              </a:lnSpc>
            </a:pPr>
            <a:r>
              <a:rPr lang="uk-UA" sz="2400">
                <a:solidFill>
                  <a:srgbClr val="F94168"/>
                </a:solidFill>
              </a:rPr>
              <a:t>важча</a:t>
            </a:r>
          </a:p>
          <a:p>
            <a:pPr algn="ctr">
              <a:lnSpc>
                <a:spcPct val="70000"/>
              </a:lnSpc>
            </a:pPr>
            <a:r>
              <a:rPr lang="uk-UA" sz="2400">
                <a:solidFill>
                  <a:srgbClr val="F94168"/>
                </a:solidFill>
              </a:rPr>
              <a:t>за воду</a:t>
            </a:r>
            <a:r>
              <a:rPr lang="uk-UA" sz="4000">
                <a:solidFill>
                  <a:srgbClr val="F94168"/>
                </a:solidFill>
              </a:rPr>
              <a:t> </a:t>
            </a:r>
          </a:p>
        </p:txBody>
      </p:sp>
      <p:sp>
        <p:nvSpPr>
          <p:cNvPr id="29701" name="AutoShape 7" descr="Водяные капли"/>
          <p:cNvSpPr>
            <a:spLocks noChangeArrowheads="1"/>
          </p:cNvSpPr>
          <p:nvPr/>
        </p:nvSpPr>
        <p:spPr bwMode="auto">
          <a:xfrm>
            <a:off x="457200" y="990600"/>
            <a:ext cx="2438400" cy="2362200"/>
          </a:xfrm>
          <a:prstGeom prst="can">
            <a:avLst>
              <a:gd name="adj" fmla="val 33769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>
                <a:solidFill>
                  <a:srgbClr val="F94168"/>
                </a:solidFill>
              </a:rPr>
              <a:t>олія</a:t>
            </a:r>
            <a:r>
              <a:rPr lang="uk-UA" sz="4000">
                <a:solidFill>
                  <a:srgbClr val="F94168"/>
                </a:solidFill>
              </a:rPr>
              <a:t> </a:t>
            </a:r>
          </a:p>
        </p:txBody>
      </p:sp>
      <p:sp>
        <p:nvSpPr>
          <p:cNvPr id="38941" name="Rectangle 29"/>
          <p:cNvSpPr>
            <a:spLocks noGrp="1" noChangeArrowheads="1"/>
          </p:cNvSpPr>
          <p:nvPr>
            <p:ph type="title"/>
          </p:nvPr>
        </p:nvSpPr>
        <p:spPr>
          <a:xfrm>
            <a:off x="3276600" y="3429000"/>
            <a:ext cx="5867400" cy="3048000"/>
          </a:xfrm>
          <a:noFill/>
        </p:spPr>
        <p:txBody>
          <a:bodyPr/>
          <a:lstStyle/>
          <a:p>
            <a:pPr algn="l" eaLnBrk="1" hangingPunct="1"/>
            <a:r>
              <a:rPr lang="uk-UA" sz="3200" dirty="0" smtClean="0">
                <a:solidFill>
                  <a:schemeClr val="bg1"/>
                </a:solidFill>
              </a:rPr>
              <a:t>Розділити  змішані речовини </a:t>
            </a:r>
            <a:br>
              <a:rPr lang="uk-UA" sz="3200" dirty="0" smtClean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rgbClr val="66FFFF"/>
                </a:solidFill>
              </a:rPr>
              <a:t>не</a:t>
            </a:r>
            <a:r>
              <a:rPr lang="uk-UA" sz="3200" dirty="0" smtClean="0">
                <a:solidFill>
                  <a:schemeClr val="bg1"/>
                </a:solidFill>
              </a:rPr>
              <a:t> </a:t>
            </a:r>
            <a:r>
              <a:rPr lang="uk-UA" sz="3200" dirty="0" smtClean="0">
                <a:solidFill>
                  <a:srgbClr val="66FFFF"/>
                </a:solidFill>
              </a:rPr>
              <a:t>розчинні у воді</a:t>
            </a:r>
            <a:r>
              <a:rPr lang="uk-UA" sz="3200" dirty="0" smtClean="0">
                <a:solidFill>
                  <a:schemeClr val="bg1"/>
                </a:solidFill>
              </a:rPr>
              <a:t> і </a:t>
            </a:r>
            <a:r>
              <a:rPr lang="uk-UA" sz="3200" dirty="0" smtClean="0">
                <a:solidFill>
                  <a:srgbClr val="FFFF00"/>
                </a:solidFill>
              </a:rPr>
              <a:t>мають різну густину</a:t>
            </a:r>
            <a:r>
              <a:rPr lang="uk-UA" sz="3200" dirty="0" smtClean="0">
                <a:solidFill>
                  <a:schemeClr val="bg1"/>
                </a:solidFill>
              </a:rPr>
              <a:t> теж не важко. </a:t>
            </a:r>
            <a:br>
              <a:rPr lang="uk-UA" sz="3200" dirty="0" smtClean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</a:rPr>
              <a:t>Треба дати їм час аби  суміш відстоялась, як це ми робимо </a:t>
            </a:r>
            <a:br>
              <a:rPr lang="uk-UA" sz="3200" dirty="0" smtClean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</a:rPr>
              <a:t>з молоком.</a:t>
            </a:r>
            <a:endParaRPr lang="uk-UA" sz="4800" dirty="0" smtClean="0"/>
          </a:p>
        </p:txBody>
      </p:sp>
      <p:sp>
        <p:nvSpPr>
          <p:cNvPr id="8" name="Скругленный прямоугольник 7">
            <a:hlinkClick r:id="rId3" action="ppaction://hlinkfile"/>
          </p:cNvPr>
          <p:cNvSpPr/>
          <p:nvPr/>
        </p:nvSpPr>
        <p:spPr>
          <a:xfrm>
            <a:off x="5181600" y="1066800"/>
            <a:ext cx="18288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video</a:t>
            </a:r>
            <a:endParaRPr lang="uk-UA" sz="32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62400" y="1752600"/>
            <a:ext cx="4953000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Які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речовини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можна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виділити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розчину</a:t>
            </a:r>
            <a:r>
              <a:rPr lang="ru-RU" sz="2800" dirty="0" smtClean="0">
                <a:solidFill>
                  <a:schemeClr val="tx1"/>
                </a:solidFill>
              </a:rPr>
              <a:t> за </a:t>
            </a:r>
            <a:r>
              <a:rPr lang="ru-RU" sz="2800" dirty="0" err="1">
                <a:solidFill>
                  <a:schemeClr val="tx1"/>
                </a:solidFill>
              </a:rPr>
              <a:t>допомогою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відстоювання</a:t>
            </a:r>
            <a:r>
              <a:rPr lang="ru-RU" sz="2800" i="1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9" grpId="0" animBg="1"/>
      <p:bldP spid="29700" grpId="0" animBg="1"/>
      <p:bldP spid="29699" grpId="0" animBg="1"/>
      <p:bldP spid="29701" grpId="0" animBg="1"/>
      <p:bldP spid="38941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C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1447800"/>
            <a:ext cx="28956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 </a:t>
            </a:r>
            <a:r>
              <a:rPr lang="uk-UA" sz="2800" dirty="0" err="1" smtClean="0"/>
              <a:t>пркоментуйте</a:t>
            </a:r>
            <a:r>
              <a:rPr lang="uk-UA" sz="2800" dirty="0" smtClean="0"/>
              <a:t> малюнки</a:t>
            </a:r>
            <a:endParaRPr lang="uk-UA" sz="2800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95800"/>
            <a:ext cx="8839200" cy="2133600"/>
          </a:xfrm>
        </p:spPr>
        <p:txBody>
          <a:bodyPr/>
          <a:lstStyle/>
          <a:p>
            <a:pPr eaLnBrk="1" hangingPunct="1"/>
            <a:r>
              <a:rPr lang="uk-UA" sz="2800" dirty="0" smtClean="0">
                <a:solidFill>
                  <a:schemeClr val="bg1"/>
                </a:solidFill>
              </a:rPr>
              <a:t>Найлегше розділити дві змішані речовини, якщо вони не розчиняються у воді і мають різну густину, наприклад, </a:t>
            </a:r>
            <a:r>
              <a:rPr lang="uk-UA" sz="2800" dirty="0" smtClean="0">
                <a:solidFill>
                  <a:srgbClr val="FFFF00"/>
                </a:solidFill>
              </a:rPr>
              <a:t>залізні ошурки й тирсу</a:t>
            </a:r>
            <a:r>
              <a:rPr lang="uk-UA" sz="2800" dirty="0" smtClean="0">
                <a:solidFill>
                  <a:schemeClr val="bg1"/>
                </a:solidFill>
              </a:rPr>
              <a:t>. Коли занурити суміш ошурок і тирси у воду, то тирса спливе на поверхню, а ошурки осядуть на дно посудини</a:t>
            </a:r>
            <a:r>
              <a:rPr lang="ru-RU" sz="2800" i="1" dirty="0" smtClean="0">
                <a:solidFill>
                  <a:schemeClr val="bg1"/>
                </a:solidFill>
              </a:rPr>
              <a:t>.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/>
              <a:t> </a:t>
            </a:r>
            <a:endParaRPr lang="uk-UA" sz="2400" dirty="0" smtClean="0"/>
          </a:p>
        </p:txBody>
      </p:sp>
      <p:sp>
        <p:nvSpPr>
          <p:cNvPr id="28675" name="WordArt 4"/>
          <p:cNvSpPr>
            <a:spLocks noChangeArrowheads="1" noChangeShapeType="1" noTextEdit="1"/>
          </p:cNvSpPr>
          <p:nvPr/>
        </p:nvSpPr>
        <p:spPr bwMode="gray">
          <a:xfrm>
            <a:off x="1676400" y="228600"/>
            <a:ext cx="5638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r"/>
            </a:scene3d>
            <a:sp3d extrusionH="430200" prstMaterial="legacyMetal">
              <a:extrusionClr>
                <a:srgbClr val="65B8E1"/>
              </a:extrusionClr>
            </a:sp3d>
          </a:bodyPr>
          <a:lstStyle/>
          <a:p>
            <a:pPr algn="ctr"/>
            <a:r>
              <a:rPr lang="uk-UA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latin typeface="Palatino Linotype"/>
              </a:rPr>
              <a:t>Відстоювання</a:t>
            </a:r>
          </a:p>
        </p:txBody>
      </p:sp>
      <p:pic>
        <p:nvPicPr>
          <p:cNvPr id="28676" name="Picture 20" descr="2014-10-05 09 50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37909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1" descr="2014-10-05 09 51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71600"/>
            <a:ext cx="39624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AutoShape 22"/>
          <p:cNvSpPr>
            <a:spLocks noChangeArrowheads="1"/>
          </p:cNvSpPr>
          <p:nvPr/>
        </p:nvSpPr>
        <p:spPr bwMode="gray">
          <a:xfrm>
            <a:off x="4953000" y="2514600"/>
            <a:ext cx="1905000" cy="4572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CC6600"/>
              </a:gs>
              <a:gs pos="50000">
                <a:srgbClr val="CC6600">
                  <a:gamma/>
                  <a:shade val="23137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25400" algn="ctr">
            <a:solidFill>
              <a:srgbClr val="993366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ошурки</a:t>
            </a: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gray">
          <a:xfrm>
            <a:off x="4953000" y="1981200"/>
            <a:ext cx="1905000" cy="4572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86EAAC"/>
              </a:gs>
              <a:gs pos="50000">
                <a:srgbClr val="86EAAC">
                  <a:gamma/>
                  <a:shade val="16078"/>
                  <a:invGamma/>
                </a:srgbClr>
              </a:gs>
              <a:gs pos="100000">
                <a:srgbClr val="86EAAC"/>
              </a:gs>
            </a:gsLst>
            <a:lin ang="5400000" scaled="1"/>
          </a:gradFill>
          <a:ln w="25400" algn="ctr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800" b="1">
                <a:solidFill>
                  <a:srgbClr val="FFFFFF"/>
                </a:solidFill>
              </a:rPr>
              <a:t> Тирса</a:t>
            </a:r>
            <a:endParaRPr lang="en-US" sz="2800" b="1"/>
          </a:p>
        </p:txBody>
      </p:sp>
      <p:sp>
        <p:nvSpPr>
          <p:cNvPr id="8" name="Скругленный прямоугольник 7">
            <a:hlinkClick r:id="rId4" action="ppaction://hlinkfile"/>
          </p:cNvPr>
          <p:cNvSpPr/>
          <p:nvPr/>
        </p:nvSpPr>
        <p:spPr>
          <a:xfrm>
            <a:off x="6781800" y="990600"/>
            <a:ext cx="18288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video</a:t>
            </a:r>
            <a:endParaRPr lang="uk-UA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2775E-6 L 0.00417 0.144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746" grpId="0"/>
      <p:bldP spid="31766" grpId="0" animBg="1"/>
      <p:bldP spid="31766" grpId="1" animBg="1"/>
      <p:bldP spid="3176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ANSIT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WordArt 4"/>
          <p:cNvSpPr>
            <a:spLocks noChangeArrowheads="1" noChangeShapeType="1" noTextEdit="1"/>
          </p:cNvSpPr>
          <p:nvPr/>
        </p:nvSpPr>
        <p:spPr bwMode="gray">
          <a:xfrm>
            <a:off x="1539875" y="304800"/>
            <a:ext cx="606425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r"/>
            </a:scene3d>
            <a:sp3d extrusionH="430200" prstMaterial="legacyMetal">
              <a:extrusionClr>
                <a:srgbClr val="65B8E1"/>
              </a:extrusionClr>
            </a:sp3d>
          </a:bodyPr>
          <a:lstStyle/>
          <a:p>
            <a:pPr algn="ctr"/>
            <a:r>
              <a:rPr lang="uk-UA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latin typeface="Palatino Linotype"/>
              </a:rPr>
              <a:t>Запитання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828800" y="32766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3028950" y="1066800"/>
            <a:ext cx="3086100" cy="523220"/>
          </a:xfrm>
          <a:prstGeom prst="rect">
            <a:avLst/>
          </a:prstGeom>
          <a:solidFill>
            <a:srgbClr val="003E9A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>
                <a:solidFill>
                  <a:schemeClr val="bg1"/>
                </a:solidFill>
              </a:rPr>
              <a:t>  </a:t>
            </a:r>
            <a:r>
              <a:rPr lang="uk-UA" sz="2800" dirty="0" smtClean="0">
                <a:solidFill>
                  <a:schemeClr val="bg1"/>
                </a:solidFill>
              </a:rPr>
              <a:t>  озвучте  відео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>
            <a:hlinkClick r:id="rId4" action="ppaction://hlinkfile"/>
          </p:cNvPr>
          <p:cNvSpPr/>
          <p:nvPr/>
        </p:nvSpPr>
        <p:spPr>
          <a:xfrm>
            <a:off x="3657600" y="1676400"/>
            <a:ext cx="18288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video</a:t>
            </a:r>
            <a:endParaRPr lang="uk-UA" sz="3200" dirty="0"/>
          </a:p>
        </p:txBody>
      </p:sp>
      <p:pic>
        <p:nvPicPr>
          <p:cNvPr id="37896" name="Picture 9" descr="AMDOUB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2650" y="3200400"/>
            <a:ext cx="1911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магнитный диск 11"/>
          <p:cNvSpPr/>
          <p:nvPr/>
        </p:nvSpPr>
        <p:spPr>
          <a:xfrm>
            <a:off x="1524000" y="2286000"/>
            <a:ext cx="6096000" cy="4343400"/>
          </a:xfrm>
          <a:prstGeom prst="flowChartMagneticDisk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2E2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uk-UA" sz="3200" dirty="0" smtClean="0">
                <a:solidFill>
                  <a:srgbClr val="0B1F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uk-UA" sz="2800" dirty="0" smtClean="0">
                <a:solidFill>
                  <a:srgbClr val="0B1F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Речовини, які  мають різну густину</a:t>
            </a:r>
          </a:p>
          <a:p>
            <a:pPr algn="ctr"/>
            <a:r>
              <a:rPr lang="uk-UA" sz="2800" dirty="0" smtClean="0">
                <a:solidFill>
                  <a:srgbClr val="0B1F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Залізні ошурки важчі за воду.</a:t>
            </a:r>
            <a:br>
              <a:rPr lang="uk-UA" sz="2800" dirty="0" smtClean="0">
                <a:solidFill>
                  <a:srgbClr val="0B1F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sz="2800" dirty="0" smtClean="0">
                <a:solidFill>
                  <a:srgbClr val="0B1F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Вони осядуть на дно.</a:t>
            </a:r>
          </a:p>
          <a:p>
            <a:pPr algn="ctr"/>
            <a:r>
              <a:rPr lang="uk-UA" sz="2800" dirty="0" smtClean="0">
                <a:solidFill>
                  <a:srgbClr val="0B1F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Тирса легша за воду.</a:t>
            </a:r>
          </a:p>
          <a:p>
            <a:pPr algn="ctr"/>
            <a:r>
              <a:rPr lang="uk-UA" sz="2800" dirty="0" smtClean="0">
                <a:solidFill>
                  <a:srgbClr val="0B1F0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Вона спливе доверху</a:t>
            </a:r>
            <a:endParaRPr lang="uk-UA" sz="3200" dirty="0">
              <a:solidFill>
                <a:srgbClr val="0B1F0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752600" y="2209800"/>
            <a:ext cx="5638800" cy="954107"/>
          </a:xfrm>
          <a:prstGeom prst="rect">
            <a:avLst/>
          </a:prstGeom>
          <a:solidFill>
            <a:srgbClr val="001E7E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 smtClean="0">
                <a:solidFill>
                  <a:schemeClr val="bg1"/>
                </a:solidFill>
              </a:rPr>
              <a:t> Які  речовини можна розділити методом відстоювання?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44042" grpId="0" animBg="1"/>
      <p:bldP spid="10" grpId="0" animBg="1"/>
      <p:bldP spid="12" grpId="0" animBg="1"/>
      <p:bldP spid="440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7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User\Рабочий стол\Мои рисунки\лопор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685800"/>
            <a:ext cx="3657600" cy="2743200"/>
          </a:xfrm>
          <a:prstGeom prst="rect">
            <a:avLst/>
          </a:prstGeom>
          <a:noFill/>
        </p:spPr>
      </p:pic>
      <p:sp>
        <p:nvSpPr>
          <p:cNvPr id="3" name="Скругленный прямоугольник 2">
            <a:hlinkClick r:id="rId3" action="ppaction://hlinkfile"/>
          </p:cNvPr>
          <p:cNvSpPr/>
          <p:nvPr/>
        </p:nvSpPr>
        <p:spPr>
          <a:xfrm>
            <a:off x="4800600" y="838200"/>
            <a:ext cx="18288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video</a:t>
            </a:r>
            <a:endParaRPr lang="uk-UA" sz="3200" dirty="0"/>
          </a:p>
        </p:txBody>
      </p:sp>
      <p:pic>
        <p:nvPicPr>
          <p:cNvPr id="1026" name="Picture 2" descr="C:\Documents and Settings\User\Рабочий стол\Мои рисунки\ьбютью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733800"/>
            <a:ext cx="3657600" cy="274320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Мои рисунки\длрло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5800"/>
            <a:ext cx="3810000" cy="2743200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Мои рисунки\лопдлоп.jpg"/>
          <p:cNvPicPr>
            <a:picLocks noChangeAspect="1" noChangeArrowheads="1"/>
          </p:cNvPicPr>
          <p:nvPr/>
        </p:nvPicPr>
        <p:blipFill>
          <a:blip r:embed="rId6">
            <a:lum/>
          </a:blip>
          <a:srcRect/>
          <a:stretch>
            <a:fillRect/>
          </a:stretch>
        </p:blipFill>
        <p:spPr bwMode="auto">
          <a:xfrm>
            <a:off x="457200" y="3733800"/>
            <a:ext cx="3733800" cy="2743200"/>
          </a:xfrm>
          <a:prstGeom prst="rect">
            <a:avLst/>
          </a:prstGeom>
          <a:noFill/>
        </p:spPr>
      </p:pic>
      <p:sp>
        <p:nvSpPr>
          <p:cNvPr id="7" name="Скругленный прямоугольник 6">
            <a:hlinkClick r:id="rId7" action="ppaction://hlinkfile"/>
          </p:cNvPr>
          <p:cNvSpPr/>
          <p:nvPr/>
        </p:nvSpPr>
        <p:spPr>
          <a:xfrm>
            <a:off x="4800600" y="3810000"/>
            <a:ext cx="18288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video</a:t>
            </a:r>
            <a:endParaRPr lang="uk-U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2819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33233"/>
                </a:solidFill>
              </a:rPr>
              <a:t> Що отримали ?</a:t>
            </a:r>
            <a:endParaRPr lang="uk-UA" sz="2800" dirty="0">
              <a:solidFill>
                <a:srgbClr val="0332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1371600"/>
            <a:ext cx="2971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33233"/>
                </a:solidFill>
              </a:rPr>
              <a:t>  суміш сірки та залізних ошурок</a:t>
            </a:r>
            <a:endParaRPr lang="uk-UA" sz="2800" dirty="0">
              <a:solidFill>
                <a:srgbClr val="0332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962400"/>
            <a:ext cx="2286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33233"/>
                </a:solidFill>
              </a:rPr>
              <a:t> Як можна їх розділити?</a:t>
            </a:r>
            <a:endParaRPr lang="uk-UA" sz="2800" dirty="0">
              <a:solidFill>
                <a:srgbClr val="0332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5473005"/>
            <a:ext cx="31242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33233"/>
                </a:solidFill>
              </a:rPr>
              <a:t> Подіяти магнітом</a:t>
            </a:r>
          </a:p>
          <a:p>
            <a:r>
              <a:rPr lang="uk-UA" sz="2800" dirty="0" smtClean="0">
                <a:solidFill>
                  <a:srgbClr val="033233"/>
                </a:solidFill>
              </a:rPr>
              <a:t>Залізні ошурки притягнуться</a:t>
            </a:r>
            <a:endParaRPr lang="uk-UA" sz="2800" dirty="0">
              <a:solidFill>
                <a:srgbClr val="033233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A3AB0"/>
            </a:gs>
            <a:gs pos="50000">
              <a:srgbClr val="00706D"/>
            </a:gs>
            <a:gs pos="100000">
              <a:srgbClr val="3A3AB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4"/>
          <p:cNvSpPr>
            <a:spLocks noChangeArrowheads="1" noChangeShapeType="1" noTextEdit="1"/>
          </p:cNvSpPr>
          <p:nvPr/>
        </p:nvSpPr>
        <p:spPr bwMode="gray">
          <a:xfrm>
            <a:off x="1676400" y="228600"/>
            <a:ext cx="5638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r"/>
            </a:scene3d>
            <a:sp3d extrusionH="430200" prstMaterial="legacyMetal">
              <a:extrusionClr>
                <a:srgbClr val="65B8E1"/>
              </a:extrusionClr>
            </a:sp3d>
          </a:bodyPr>
          <a:lstStyle/>
          <a:p>
            <a:pPr algn="ctr"/>
            <a:r>
              <a:rPr lang="uk-UA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latin typeface="Palatino Linotype"/>
              </a:rPr>
              <a:t>Дистиляція</a:t>
            </a:r>
          </a:p>
        </p:txBody>
      </p:sp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304800" y="4953000"/>
            <a:ext cx="8458200" cy="1373188"/>
          </a:xfrm>
          <a:prstGeom prst="rect">
            <a:avLst/>
          </a:prstGeom>
          <a:solidFill>
            <a:srgbClr val="0B1F0E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err="1">
                <a:solidFill>
                  <a:schemeClr val="bg1"/>
                </a:solidFill>
              </a:rPr>
              <a:t>Під</a:t>
            </a:r>
            <a:r>
              <a:rPr lang="ru-RU" sz="2800" dirty="0">
                <a:solidFill>
                  <a:schemeClr val="bg1"/>
                </a:solidFill>
              </a:rPr>
              <a:t> час </a:t>
            </a:r>
            <a:r>
              <a:rPr lang="ru-RU" sz="2800" dirty="0" err="1">
                <a:solidFill>
                  <a:schemeClr val="bg1"/>
                </a:solidFill>
              </a:rPr>
              <a:t>дистиляції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суміш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нагрівають</a:t>
            </a:r>
            <a:r>
              <a:rPr lang="ru-RU" sz="2800" dirty="0">
                <a:solidFill>
                  <a:schemeClr val="bg1"/>
                </a:solidFill>
              </a:rPr>
              <a:t> до </a:t>
            </a:r>
            <a:r>
              <a:rPr lang="ru-RU" sz="2800" dirty="0" err="1">
                <a:solidFill>
                  <a:schemeClr val="bg1"/>
                </a:solidFill>
              </a:rPr>
              <a:t>кипіння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а пару,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при </a:t>
            </a:r>
            <a:r>
              <a:rPr lang="ru-RU" sz="2800" dirty="0" err="1">
                <a:solidFill>
                  <a:schemeClr val="bg1"/>
                </a:solidFill>
              </a:rPr>
              <a:t>цьому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утворюється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охолоджують</a:t>
            </a:r>
            <a:r>
              <a:rPr lang="ru-RU" sz="2800" i="1" dirty="0">
                <a:solidFill>
                  <a:schemeClr val="bg1"/>
                </a:solidFill>
              </a:rPr>
              <a:t>.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Так </a:t>
            </a:r>
            <a:r>
              <a:rPr lang="ru-RU" sz="2800" dirty="0" err="1">
                <a:solidFill>
                  <a:schemeClr val="bg1"/>
                </a:solidFill>
              </a:rPr>
              <a:t>одержують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наприклад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дистильовану</a:t>
            </a:r>
            <a:r>
              <a:rPr lang="ru-RU" sz="2800" dirty="0">
                <a:solidFill>
                  <a:schemeClr val="bg1"/>
                </a:solidFill>
              </a:rPr>
              <a:t> воду.</a:t>
            </a:r>
          </a:p>
        </p:txBody>
      </p:sp>
      <p:sp>
        <p:nvSpPr>
          <p:cNvPr id="27652" name="Rectangle 11" descr="Рисунок1"/>
          <p:cNvSpPr>
            <a:spLocks noChangeArrowheads="1"/>
          </p:cNvSpPr>
          <p:nvPr/>
        </p:nvSpPr>
        <p:spPr bwMode="auto">
          <a:xfrm>
            <a:off x="685800" y="1447800"/>
            <a:ext cx="5562600" cy="3276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00" y="1371600"/>
            <a:ext cx="18288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video</a:t>
            </a:r>
            <a:endParaRPr lang="uk-UA" sz="32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ANSIT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WordArt 4"/>
          <p:cNvSpPr>
            <a:spLocks noChangeArrowheads="1" noChangeShapeType="1" noTextEdit="1"/>
          </p:cNvSpPr>
          <p:nvPr/>
        </p:nvSpPr>
        <p:spPr bwMode="gray">
          <a:xfrm>
            <a:off x="1371600" y="228600"/>
            <a:ext cx="5976938" cy="712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r"/>
            </a:scene3d>
            <a:sp3d extrusionH="430200" prstMaterial="legacyMetal">
              <a:extrusionClr>
                <a:srgbClr val="65B8E1"/>
              </a:extrusionClr>
            </a:sp3d>
          </a:bodyPr>
          <a:lstStyle/>
          <a:p>
            <a:pPr algn="ctr"/>
            <a:r>
              <a:rPr lang="uk-UA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latin typeface="Palatino Linotype"/>
              </a:rPr>
              <a:t>Запитання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19100" y="1066800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dirty="0">
                <a:solidFill>
                  <a:schemeClr val="bg1"/>
                </a:solidFill>
              </a:rPr>
              <a:t>  </a:t>
            </a:r>
            <a:r>
              <a:rPr lang="uk-UA" sz="3200" dirty="0" smtClean="0">
                <a:solidFill>
                  <a:schemeClr val="bg1"/>
                </a:solidFill>
              </a:rPr>
              <a:t>Запропонуйте спосіб розділення залізних та дерев'яних стружок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828800" y="32766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7896" name="Picture 9" descr="AMDOUB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2650" y="3200400"/>
            <a:ext cx="1911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>
            <a:hlinkClick r:id="rId4" action="ppaction://hlinkfile"/>
          </p:cNvPr>
          <p:cNvSpPr/>
          <p:nvPr/>
        </p:nvSpPr>
        <p:spPr>
          <a:xfrm>
            <a:off x="3657600" y="3657600"/>
            <a:ext cx="18288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video</a:t>
            </a:r>
            <a:endParaRPr lang="uk-UA" sz="3200" dirty="0"/>
          </a:p>
        </p:txBody>
      </p:sp>
      <p:pic>
        <p:nvPicPr>
          <p:cNvPr id="2050" name="Picture 2" descr="C:\Documents and Settings\User\Рабочий стол\Мои рисунки\вапорв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 t="36111" b="16667"/>
          <a:stretch>
            <a:fillRect/>
          </a:stretch>
        </p:blipFill>
        <p:spPr bwMode="auto">
          <a:xfrm>
            <a:off x="2743200" y="2133600"/>
            <a:ext cx="3657600" cy="129540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Мои рисунки\ропрп.jpg"/>
          <p:cNvPicPr>
            <a:picLocks noChangeAspect="1" noChangeArrowheads="1"/>
          </p:cNvPicPr>
          <p:nvPr/>
        </p:nvPicPr>
        <p:blipFill>
          <a:blip r:embed="rId6"/>
          <a:srcRect t="-7936"/>
          <a:stretch>
            <a:fillRect/>
          </a:stretch>
        </p:blipFill>
        <p:spPr bwMode="auto">
          <a:xfrm>
            <a:off x="2971800" y="4267200"/>
            <a:ext cx="32004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44037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763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Всі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речовини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складаються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</a:t>
            </a:r>
            <a:r>
              <a:rPr lang="ru-RU" sz="2800" dirty="0">
                <a:solidFill>
                  <a:schemeClr val="bg1"/>
                </a:solidFill>
              </a:rPr>
              <a:t> молекул </a:t>
            </a:r>
            <a:r>
              <a:rPr lang="ru-RU" sz="2800" dirty="0" err="1">
                <a:solidFill>
                  <a:schemeClr val="bg1"/>
                </a:solidFill>
              </a:rPr>
              <a:t>або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атомів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Є </a:t>
            </a:r>
            <a:r>
              <a:rPr lang="ru-RU" sz="2800" dirty="0" err="1">
                <a:solidFill>
                  <a:schemeClr val="bg1"/>
                </a:solidFill>
              </a:rPr>
              <a:t>речовини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шо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складаються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однакових</a:t>
            </a:r>
            <a:r>
              <a:rPr lang="ru-RU" sz="2800" dirty="0">
                <a:solidFill>
                  <a:schemeClr val="bg1"/>
                </a:solidFill>
              </a:rPr>
              <a:t> молекул </a:t>
            </a:r>
            <a:r>
              <a:rPr lang="ru-RU" sz="2800" dirty="0" err="1">
                <a:solidFill>
                  <a:schemeClr val="bg1"/>
                </a:solidFill>
              </a:rPr>
              <a:t>або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атомів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7848600" cy="685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noFill/>
                  <a:round/>
                  <a:headEnd/>
                  <a:tailEnd/>
                </a:ln>
                <a:solidFill>
                  <a:srgbClr val="6AC3FA"/>
                </a:solidFill>
                <a:effectLst>
                  <a:outerShdw dist="107763" dir="13500000" algn="ctr" rotWithShape="0">
                    <a:srgbClr val="198AE7">
                      <a:alpha val="50000"/>
                    </a:srgbClr>
                  </a:outerShdw>
                </a:effectLst>
                <a:latin typeface="Monotype Corsiva"/>
              </a:rPr>
              <a:t>Чисті речовини</a:t>
            </a:r>
          </a:p>
        </p:txBody>
      </p:sp>
      <p:sp>
        <p:nvSpPr>
          <p:cNvPr id="18436" name="AutoShape 7" descr="Водяные капли"/>
          <p:cNvSpPr>
            <a:spLocks noChangeArrowheads="1"/>
          </p:cNvSpPr>
          <p:nvPr/>
        </p:nvSpPr>
        <p:spPr bwMode="auto">
          <a:xfrm>
            <a:off x="228600" y="2362200"/>
            <a:ext cx="3505200" cy="3657600"/>
          </a:xfrm>
          <a:prstGeom prst="can">
            <a:avLst>
              <a:gd name="adj" fmla="val 3523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solidFill>
                  <a:srgbClr val="F94168"/>
                </a:solidFill>
              </a:rPr>
              <a:t> </a:t>
            </a:r>
          </a:p>
        </p:txBody>
      </p:sp>
      <p:pic>
        <p:nvPicPr>
          <p:cNvPr id="18437" name="Picture 6" descr="Б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9909">
            <a:off x="1524000" y="2438400"/>
            <a:ext cx="11112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Б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92141">
            <a:off x="2514600" y="3657600"/>
            <a:ext cx="11112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Б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457767">
            <a:off x="333375" y="2943225"/>
            <a:ext cx="11112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Б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105400"/>
            <a:ext cx="11112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Б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18586">
            <a:off x="381000" y="3886200"/>
            <a:ext cx="11112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" descr="Б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029200"/>
            <a:ext cx="11112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2" descr="Б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876800"/>
            <a:ext cx="11112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3" descr="Б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41749">
            <a:off x="1447800" y="3276600"/>
            <a:ext cx="11112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4" descr="Б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41749">
            <a:off x="1371600" y="4038600"/>
            <a:ext cx="11112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5" descr="Б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326303">
            <a:off x="2514600" y="2667000"/>
            <a:ext cx="11112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6" descr="Б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92141">
            <a:off x="2438400" y="4419600"/>
            <a:ext cx="11112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Text Box 19"/>
          <p:cNvSpPr txBox="1">
            <a:spLocks noChangeArrowheads="1"/>
          </p:cNvSpPr>
          <p:nvPr/>
        </p:nvSpPr>
        <p:spPr bwMode="auto">
          <a:xfrm>
            <a:off x="4114800" y="2362200"/>
            <a:ext cx="4800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err="1">
                <a:solidFill>
                  <a:schemeClr val="bg1"/>
                </a:solidFill>
              </a:rPr>
              <a:t>Очищену</a:t>
            </a:r>
            <a:r>
              <a:rPr lang="ru-RU" sz="2800" dirty="0">
                <a:solidFill>
                  <a:schemeClr val="bg1"/>
                </a:solidFill>
              </a:rPr>
              <a:t> (</a:t>
            </a:r>
            <a:r>
              <a:rPr lang="ru-RU" sz="2800" dirty="0" err="1">
                <a:solidFill>
                  <a:schemeClr val="bg1"/>
                </a:solidFill>
              </a:rPr>
              <a:t>дистильовану</a:t>
            </a:r>
            <a:r>
              <a:rPr lang="ru-RU" sz="2800" dirty="0">
                <a:solidFill>
                  <a:schemeClr val="bg1"/>
                </a:solidFill>
              </a:rPr>
              <a:t>) воду </a:t>
            </a:r>
            <a:r>
              <a:rPr lang="ru-RU" sz="2800" dirty="0" err="1">
                <a:solidFill>
                  <a:schemeClr val="bg1"/>
                </a:solidFill>
              </a:rPr>
              <a:t>утворюють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rgbClr val="F66ABA"/>
                </a:solidFill>
              </a:rPr>
              <a:t>тільки</a:t>
            </a:r>
            <a:r>
              <a:rPr lang="ru-RU" sz="2800" dirty="0">
                <a:solidFill>
                  <a:srgbClr val="F66ABA"/>
                </a:solidFill>
              </a:rPr>
              <a:t> </a:t>
            </a:r>
            <a:r>
              <a:rPr lang="ru-RU" sz="2800" dirty="0" err="1">
                <a:solidFill>
                  <a:srgbClr val="F66ABA"/>
                </a:solidFill>
              </a:rPr>
              <a:t>молекули</a:t>
            </a:r>
            <a:r>
              <a:rPr lang="ru-RU" sz="2800" dirty="0">
                <a:solidFill>
                  <a:srgbClr val="F66ABA"/>
                </a:solidFill>
              </a:rPr>
              <a:t> води</a:t>
            </a:r>
          </a:p>
        </p:txBody>
      </p:sp>
      <p:pic>
        <p:nvPicPr>
          <p:cNvPr id="18449" name="Picture 20" descr="Б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86200"/>
            <a:ext cx="23622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woman_leading_meeting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411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poison_vial_h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276600"/>
            <a:ext cx="1505119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bubbles_soap_h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124200"/>
            <a:ext cx="223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4114800" y="1447800"/>
            <a:ext cx="2362200" cy="1143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ysClr val="windowText" lastClr="000000"/>
                </a:solidFill>
              </a:rPr>
              <a:t>§</a:t>
            </a:r>
            <a:endParaRPr lang="uk-UA" sz="4000" dirty="0">
              <a:solidFill>
                <a:sysClr val="windowText" lastClr="000000"/>
              </a:solidFill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gray">
          <a:xfrm>
            <a:off x="3810000" y="228600"/>
            <a:ext cx="3048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Домашнє</a:t>
            </a:r>
          </a:p>
          <a:p>
            <a:pPr algn="ctr"/>
            <a: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завдання</a:t>
            </a:r>
            <a:endParaRPr lang="uk-UA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8"/>
          <a:stretch>
            <a:fillRect/>
          </a:stretch>
        </p:blipFill>
        <p:spPr>
          <a:xfrm>
            <a:off x="8458200" y="6172200"/>
            <a:ext cx="304800" cy="304800"/>
          </a:xfrm>
          <a:prstGeom prst="rect">
            <a:avLst/>
          </a:prstGeom>
        </p:spPr>
      </p:pic>
      <p:pic>
        <p:nvPicPr>
          <p:cNvPr id="9" name="Picture 8" descr="BOOK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" y="4882180"/>
            <a:ext cx="2964752" cy="197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31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свиток-прозор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" y="800100"/>
            <a:ext cx="8336689" cy="611505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33700" y="1485900"/>
            <a:ext cx="59436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"/>
            <a:r>
              <a:rPr lang="uk-UA" dirty="0" smtClean="0"/>
              <a:t> П.П.</a:t>
            </a:r>
            <a:r>
              <a:rPr lang="uk-UA" dirty="0" err="1" smtClean="0"/>
              <a:t>Попель</a:t>
            </a:r>
            <a:r>
              <a:rPr lang="uk-UA" dirty="0" smtClean="0"/>
              <a:t>, Л,С.</a:t>
            </a:r>
            <a:r>
              <a:rPr lang="uk-UA" dirty="0" err="1" smtClean="0"/>
              <a:t>Крикля</a:t>
            </a:r>
            <a:r>
              <a:rPr lang="uk-UA" dirty="0" smtClean="0"/>
              <a:t>  </a:t>
            </a:r>
            <a:r>
              <a:rPr lang="uk-UA" b="1" dirty="0" err="1" smtClean="0"/>
              <a:t>Хімія.Підручник</a:t>
            </a:r>
            <a:r>
              <a:rPr lang="uk-UA" b="1" dirty="0" smtClean="0"/>
              <a:t> для 7 кл</a:t>
            </a:r>
            <a:r>
              <a:rPr lang="uk-UA" dirty="0" smtClean="0"/>
              <a:t>.    </a:t>
            </a:r>
            <a:r>
              <a:rPr lang="uk-UA" dirty="0" err="1" smtClean="0"/>
              <a:t>Київ.Видавничий</a:t>
            </a:r>
            <a:r>
              <a:rPr lang="uk-UA" dirty="0" smtClean="0"/>
              <a:t> центр </a:t>
            </a:r>
            <a:r>
              <a:rPr lang="uk-UA" dirty="0" err="1" smtClean="0"/>
              <a:t>“Академія”</a:t>
            </a:r>
            <a:r>
              <a:rPr lang="uk-UA" dirty="0" smtClean="0"/>
              <a:t>, 2016  </a:t>
            </a:r>
            <a:endParaRPr lang="uk-UA" sz="2000" dirty="0"/>
          </a:p>
          <a:p>
            <a:endParaRPr lang="uk-UA" sz="2000" dirty="0" smtClean="0"/>
          </a:p>
          <a:p>
            <a:r>
              <a:rPr lang="uk-UA" sz="2000" dirty="0" smtClean="0"/>
              <a:t>Григорович </a:t>
            </a:r>
            <a:r>
              <a:rPr lang="uk-UA" sz="2000" dirty="0"/>
              <a:t>О.В. </a:t>
            </a:r>
            <a:r>
              <a:rPr lang="uk-UA" sz="2000" b="1" dirty="0"/>
              <a:t>Хімія.7 </a:t>
            </a:r>
            <a:r>
              <a:rPr lang="uk-UA" sz="2000" b="1" dirty="0" smtClean="0"/>
              <a:t>клас</a:t>
            </a:r>
            <a:br>
              <a:rPr lang="uk-UA" sz="2000" b="1" dirty="0" smtClean="0"/>
            </a:br>
            <a:r>
              <a:rPr lang="uk-UA" sz="2000" b="1" dirty="0" smtClean="0"/>
              <a:t> </a:t>
            </a:r>
            <a:r>
              <a:rPr lang="uk-UA" sz="2000" b="1" dirty="0"/>
              <a:t>Розробки уроків</a:t>
            </a:r>
            <a:r>
              <a:rPr lang="de-DE" sz="2000" b="1" dirty="0"/>
              <a:t> </a:t>
            </a:r>
            <a:r>
              <a:rPr lang="uk-UA" sz="2000" b="1" dirty="0" smtClean="0"/>
              <a:t> </a:t>
            </a:r>
            <a:r>
              <a:rPr lang="uk-UA" sz="2000" dirty="0" smtClean="0"/>
              <a:t>Х</a:t>
            </a:r>
            <a:r>
              <a:rPr lang="uk-UA" sz="2000" dirty="0"/>
              <a:t>.: Вид-во </a:t>
            </a:r>
            <a:r>
              <a:rPr lang="uk-UA" sz="2000" dirty="0" err="1"/>
              <a:t>“Ранок”</a:t>
            </a:r>
            <a:r>
              <a:rPr lang="uk-UA" sz="2000" dirty="0"/>
              <a:t>, 2007.</a:t>
            </a:r>
          </a:p>
          <a:p>
            <a:r>
              <a:rPr lang="uk-UA" sz="2000" dirty="0"/>
              <a:t>    </a:t>
            </a:r>
            <a:r>
              <a:rPr lang="de-DE" sz="2000" dirty="0"/>
              <a:t> </a:t>
            </a:r>
            <a:endParaRPr lang="uk-UA" sz="2000" dirty="0"/>
          </a:p>
          <a:p>
            <a:r>
              <a:rPr lang="uk-UA" sz="2000" dirty="0"/>
              <a:t>    </a:t>
            </a:r>
            <a:r>
              <a:rPr lang="uk-UA" sz="2000" dirty="0" err="1"/>
              <a:t>Шаповалов</a:t>
            </a:r>
            <a:r>
              <a:rPr lang="uk-UA" sz="2000" dirty="0"/>
              <a:t> С.А. </a:t>
            </a:r>
            <a:r>
              <a:rPr lang="uk-UA" sz="2000" b="1" dirty="0"/>
              <a:t>Довідник старшокласника</a:t>
            </a:r>
            <a:br>
              <a:rPr lang="uk-UA" sz="2000" b="1" dirty="0"/>
            </a:br>
            <a:r>
              <a:rPr lang="uk-UA" sz="2000" b="1" dirty="0"/>
              <a:t>та абітурієнта.</a:t>
            </a:r>
            <a:r>
              <a:rPr lang="uk-UA" sz="2000" dirty="0"/>
              <a:t> Х. </a:t>
            </a:r>
            <a:r>
              <a:rPr lang="uk-UA" sz="2000" dirty="0" err="1"/>
              <a:t>Торсінг</a:t>
            </a:r>
            <a:r>
              <a:rPr lang="uk-UA" sz="2000" dirty="0"/>
              <a:t>, 2005.</a:t>
            </a:r>
            <a:br>
              <a:rPr lang="uk-UA" sz="2000" dirty="0"/>
            </a:br>
            <a:endParaRPr lang="de-DE" sz="2000" dirty="0"/>
          </a:p>
          <a:p>
            <a:r>
              <a:rPr lang="de-DE" sz="2000" dirty="0"/>
              <a:t>    </a:t>
            </a:r>
            <a:r>
              <a:rPr lang="de-DE" sz="2000" dirty="0" smtClean="0"/>
              <a:t>  </a:t>
            </a:r>
            <a:r>
              <a:rPr lang="uk-UA" sz="2000" dirty="0" err="1"/>
              <a:t>Старовойтова</a:t>
            </a:r>
            <a:r>
              <a:rPr lang="uk-UA" sz="2000" dirty="0"/>
              <a:t> І. Ю. </a:t>
            </a:r>
            <a:r>
              <a:rPr lang="uk-UA" sz="2000" b="1" dirty="0"/>
              <a:t>Усі уроки хімії. 7 клас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Х.: Вид. група </a:t>
            </a:r>
            <a:r>
              <a:rPr lang="uk-UA" sz="2000" dirty="0" err="1"/>
              <a:t>“Основа”</a:t>
            </a:r>
            <a:r>
              <a:rPr lang="uk-UA" sz="2000" dirty="0"/>
              <a:t>, 2007. 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 smtClean="0"/>
          </a:p>
          <a:p>
            <a:r>
              <a:rPr lang="uk-UA" sz="2000" b="1" dirty="0" smtClean="0"/>
              <a:t>Хімія</a:t>
            </a:r>
            <a:r>
              <a:rPr lang="uk-UA" sz="2000" dirty="0" smtClean="0"/>
              <a:t>. </a:t>
            </a:r>
            <a:r>
              <a:rPr lang="uk-UA" sz="2000" b="1" dirty="0" smtClean="0"/>
              <a:t>Практичний довідник 7-9 клас. </a:t>
            </a:r>
            <a:r>
              <a:rPr lang="uk-UA" sz="2000" dirty="0" smtClean="0"/>
              <a:t>/ </a:t>
            </a:r>
            <a:r>
              <a:rPr lang="uk-UA" sz="2000" dirty="0" err="1" smtClean="0"/>
              <a:t>Авт.-упорядник</a:t>
            </a:r>
            <a:r>
              <a:rPr lang="uk-UA" sz="2000" dirty="0" smtClean="0"/>
              <a:t> </a:t>
            </a:r>
            <a:r>
              <a:rPr lang="uk-UA" sz="2000" dirty="0" err="1" smtClean="0"/>
              <a:t>Курмакова</a:t>
            </a:r>
            <a:r>
              <a:rPr lang="uk-UA" sz="2000" dirty="0" smtClean="0"/>
              <a:t> І.М.  та інші – Чернігів: КММЕДІА,  2015.</a:t>
            </a:r>
            <a:endParaRPr lang="uk-UA" sz="2000" dirty="0"/>
          </a:p>
        </p:txBody>
      </p:sp>
      <p:pic>
        <p:nvPicPr>
          <p:cNvPr id="53251" name="Picture 3" descr="smart_guy_read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03313"/>
            <a:ext cx="5867400" cy="575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7698" name="Picture 2" descr="C:\Users\Олександр\Pictures\ Джерела.png"/>
          <p:cNvPicPr>
            <a:picLocks noChangeAspect="1" noChangeArrowheads="1"/>
          </p:cNvPicPr>
          <p:nvPr/>
        </p:nvPicPr>
        <p:blipFill>
          <a:blip r:embed="rId5"/>
          <a:srcRect t="17217"/>
          <a:stretch>
            <a:fillRect/>
          </a:stretch>
        </p:blipFill>
        <p:spPr bwMode="auto">
          <a:xfrm>
            <a:off x="2828925" y="152400"/>
            <a:ext cx="3486150" cy="89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85800" y="4724400"/>
            <a:ext cx="464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 dirty="0">
                <a:solidFill>
                  <a:srgbClr val="00FF99"/>
                </a:solidFill>
              </a:rPr>
              <a:t> </a:t>
            </a:r>
            <a:r>
              <a:rPr lang="uk-UA" sz="3200" dirty="0">
                <a:solidFill>
                  <a:schemeClr val="bg1"/>
                </a:solidFill>
              </a:rPr>
              <a:t>Суміш</a:t>
            </a:r>
            <a:r>
              <a:rPr lang="uk-UA" sz="3200" i="1" dirty="0">
                <a:solidFill>
                  <a:schemeClr val="bg1"/>
                </a:solidFill>
              </a:rPr>
              <a:t> складається з молекул різних речовин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1039" name="AutoShape 79" descr="сумыш речовин"/>
          <p:cNvSpPr>
            <a:spLocks noChangeArrowheads="1"/>
          </p:cNvSpPr>
          <p:nvPr/>
        </p:nvSpPr>
        <p:spPr bwMode="auto">
          <a:xfrm>
            <a:off x="381000" y="1219200"/>
            <a:ext cx="3733800" cy="2971800"/>
          </a:xfrm>
          <a:prstGeom prst="cube">
            <a:avLst>
              <a:gd name="adj" fmla="val 2500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80"/>
          <p:cNvSpPr txBox="1">
            <a:spLocks noChangeArrowheads="1"/>
          </p:cNvSpPr>
          <p:nvPr/>
        </p:nvSpPr>
        <p:spPr bwMode="auto">
          <a:xfrm>
            <a:off x="4724400" y="838200"/>
            <a:ext cx="3810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</a:rPr>
              <a:t>Якщо</a:t>
            </a:r>
            <a:r>
              <a:rPr lang="ru-RU" sz="3200" dirty="0">
                <a:solidFill>
                  <a:schemeClr val="bg1"/>
                </a:solidFill>
              </a:rPr>
              <a:t> ж </a:t>
            </a:r>
            <a:r>
              <a:rPr lang="ru-RU" sz="3200" dirty="0" err="1">
                <a:solidFill>
                  <a:schemeClr val="bg1"/>
                </a:solidFill>
              </a:rPr>
              <a:t>змішати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декілька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чистих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речовин</a:t>
            </a:r>
            <a:r>
              <a:rPr lang="ru-RU" sz="3200" dirty="0">
                <a:solidFill>
                  <a:schemeClr val="bg1"/>
                </a:solidFill>
              </a:rPr>
              <a:t>, то </a:t>
            </a:r>
            <a:r>
              <a:rPr lang="ru-RU" sz="3200" dirty="0" err="1">
                <a:solidFill>
                  <a:schemeClr val="bg1"/>
                </a:solidFill>
              </a:rPr>
              <a:t>отримаємо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суміш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461" name="WordArt 81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2971800" cy="60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noFill/>
                  <a:round/>
                  <a:headEnd/>
                  <a:tailEnd/>
                </a:ln>
                <a:solidFill>
                  <a:srgbClr val="6AC3FA"/>
                </a:solidFill>
                <a:effectLst>
                  <a:outerShdw dist="107763" dir="13500000" algn="ctr" rotWithShape="0">
                    <a:srgbClr val="198AE7">
                      <a:alpha val="50000"/>
                    </a:srgbClr>
                  </a:outerShdw>
                </a:effectLst>
                <a:latin typeface="Monotype Corsiva"/>
              </a:rPr>
              <a:t>Суміші</a:t>
            </a:r>
          </a:p>
        </p:txBody>
      </p:sp>
      <p:sp>
        <p:nvSpPr>
          <p:cNvPr id="6" name="Овал 5"/>
          <p:cNvSpPr/>
          <p:nvPr/>
        </p:nvSpPr>
        <p:spPr>
          <a:xfrm>
            <a:off x="5943600" y="4800600"/>
            <a:ext cx="990600" cy="838200"/>
          </a:xfrm>
          <a:prstGeom prst="ellipse">
            <a:avLst/>
          </a:prstGeom>
          <a:gradFill>
            <a:gsLst>
              <a:gs pos="0">
                <a:srgbClr val="8383E5"/>
              </a:gs>
              <a:gs pos="80000">
                <a:srgbClr val="1C1C82"/>
              </a:gs>
              <a:gs pos="100000">
                <a:srgbClr val="1515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6858000" y="4800600"/>
            <a:ext cx="990600" cy="838200"/>
          </a:xfrm>
          <a:prstGeom prst="ellipse">
            <a:avLst/>
          </a:prstGeom>
          <a:gradFill>
            <a:gsLst>
              <a:gs pos="0">
                <a:srgbClr val="8383E5"/>
              </a:gs>
              <a:gs pos="80000">
                <a:srgbClr val="1C1C82"/>
              </a:gs>
              <a:gs pos="100000">
                <a:srgbClr val="15156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6096000" y="5867400"/>
            <a:ext cx="762000" cy="609600"/>
          </a:xfrm>
          <a:prstGeom prst="ellipse">
            <a:avLst/>
          </a:prstGeom>
          <a:gradFill flip="none" rotWithShape="1">
            <a:gsLst>
              <a:gs pos="0">
                <a:srgbClr val="8AF2B9"/>
              </a:gs>
              <a:gs pos="50000">
                <a:srgbClr val="0CA03D"/>
              </a:gs>
              <a:gs pos="100000">
                <a:srgbClr val="07371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6781800" y="5867400"/>
            <a:ext cx="762000" cy="609600"/>
          </a:xfrm>
          <a:prstGeom prst="ellipse">
            <a:avLst/>
          </a:prstGeom>
          <a:gradFill flip="none" rotWithShape="1">
            <a:gsLst>
              <a:gs pos="0">
                <a:srgbClr val="8AF2B9"/>
              </a:gs>
              <a:gs pos="50000">
                <a:srgbClr val="0CA03D"/>
              </a:gs>
              <a:gs pos="100000">
                <a:srgbClr val="07371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split orient="vert" dir="in"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10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7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file"/>
          </p:cNvPr>
          <p:cNvSpPr/>
          <p:nvPr/>
        </p:nvSpPr>
        <p:spPr>
          <a:xfrm>
            <a:off x="7010400" y="228600"/>
            <a:ext cx="18288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video</a:t>
            </a:r>
            <a:endParaRPr lang="uk-UA" sz="3200" dirty="0"/>
          </a:p>
        </p:txBody>
      </p:sp>
      <p:pic>
        <p:nvPicPr>
          <p:cNvPr id="1026" name="Picture 2" descr="C:\Documents and Settings\User\Рабочий стол\Мои рисунки\ароьро.jpg"/>
          <p:cNvPicPr>
            <a:picLocks noChangeAspect="1" noChangeArrowheads="1"/>
          </p:cNvPicPr>
          <p:nvPr/>
        </p:nvPicPr>
        <p:blipFill>
          <a:blip r:embed="rId3"/>
          <a:srcRect l="25000" t="22222" r="8333"/>
          <a:stretch>
            <a:fillRect/>
          </a:stretch>
        </p:blipFill>
        <p:spPr bwMode="auto">
          <a:xfrm>
            <a:off x="304800" y="228600"/>
            <a:ext cx="2514600" cy="21336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Мои рисунки\лгндг.jpg"/>
          <p:cNvPicPr>
            <a:picLocks noChangeAspect="1" noChangeArrowheads="1"/>
          </p:cNvPicPr>
          <p:nvPr/>
        </p:nvPicPr>
        <p:blipFill>
          <a:blip r:embed="rId4"/>
          <a:srcRect l="18750" t="22222" r="10417" b="5556"/>
          <a:stretch>
            <a:fillRect/>
          </a:stretch>
        </p:blipFill>
        <p:spPr bwMode="auto">
          <a:xfrm>
            <a:off x="3048000" y="1219200"/>
            <a:ext cx="2743200" cy="198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9900" y="228600"/>
            <a:ext cx="31242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Що  знаходиться</a:t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 в розчині?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Documents and Settings\User\Рабочий стол\Мои рисунки\поло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333500"/>
            <a:ext cx="3200400" cy="2095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19800" y="2474893"/>
            <a:ext cx="31242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>
                <a:solidFill>
                  <a:srgbClr val="033233"/>
                </a:solidFill>
              </a:rPr>
              <a:t>часточки крейди та молекули води</a:t>
            </a:r>
            <a:endParaRPr lang="uk-UA" sz="2800" dirty="0">
              <a:solidFill>
                <a:srgbClr val="033233"/>
              </a:solidFill>
            </a:endParaRPr>
          </a:p>
        </p:txBody>
      </p:sp>
      <p:pic>
        <p:nvPicPr>
          <p:cNvPr id="1029" name="Picture 5" descr="C:\Documents and Settings\User\Рабочий стол\Мои рисунки\лодюрлд.jpg"/>
          <p:cNvPicPr>
            <a:picLocks noChangeAspect="1" noChangeArrowheads="1"/>
          </p:cNvPicPr>
          <p:nvPr/>
        </p:nvPicPr>
        <p:blipFill>
          <a:blip r:embed="rId6"/>
          <a:srcRect l="4167" t="16667"/>
          <a:stretch>
            <a:fillRect/>
          </a:stretch>
        </p:blipFill>
        <p:spPr bwMode="auto">
          <a:xfrm>
            <a:off x="228600" y="4343400"/>
            <a:ext cx="3505200" cy="2286000"/>
          </a:xfrm>
          <a:prstGeom prst="rect">
            <a:avLst/>
          </a:prstGeom>
          <a:noFill/>
        </p:spPr>
      </p:pic>
      <p:pic>
        <p:nvPicPr>
          <p:cNvPr id="1031" name="Picture 7" descr="C:\Documents and Settings\User\Рабочий стол\Мои рисунки\од.jpg"/>
          <p:cNvPicPr>
            <a:picLocks noChangeAspect="1" noChangeArrowheads="1"/>
          </p:cNvPicPr>
          <p:nvPr/>
        </p:nvPicPr>
        <p:blipFill>
          <a:blip r:embed="rId7"/>
          <a:srcRect l="8333" t="2778" r="10417"/>
          <a:stretch>
            <a:fillRect/>
          </a:stretch>
        </p:blipFill>
        <p:spPr bwMode="auto">
          <a:xfrm>
            <a:off x="4267200" y="3962400"/>
            <a:ext cx="2971800" cy="2667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15000" y="5486400"/>
            <a:ext cx="31242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 молекули цукру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та молекули води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rId8" action="ppaction://hlinkfile"/>
          </p:cNvPr>
          <p:cNvSpPr/>
          <p:nvPr/>
        </p:nvSpPr>
        <p:spPr>
          <a:xfrm>
            <a:off x="7010400" y="3810000"/>
            <a:ext cx="18288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video</a:t>
            </a:r>
            <a:endParaRPr lang="uk-UA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951946"/>
            <a:ext cx="3048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Що  знаходиться</a:t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 в розчині?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3" grpId="0" animBg="1"/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06D"/>
            </a:gs>
            <a:gs pos="50000">
              <a:schemeClr val="accent2"/>
            </a:gs>
            <a:gs pos="100000">
              <a:srgbClr val="00706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2"/>
          <p:cNvSpPr>
            <a:spLocks noChangeArrowheads="1"/>
          </p:cNvSpPr>
          <p:nvPr/>
        </p:nvSpPr>
        <p:spPr bwMode="auto">
          <a:xfrm>
            <a:off x="685800" y="990600"/>
            <a:ext cx="3200400" cy="3657600"/>
          </a:xfrm>
          <a:prstGeom prst="can">
            <a:avLst>
              <a:gd name="adj" fmla="val 2857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3" name="Picture 33" descr="молекула азот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52817">
            <a:off x="762000" y="2209800"/>
            <a:ext cx="1219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4" descr="молекула азот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657600"/>
            <a:ext cx="1219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5" descr="молекула азот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981200"/>
            <a:ext cx="1219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6" descr="молекула кисн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514600"/>
            <a:ext cx="1117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7" descr="молекула кисн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32292">
            <a:off x="838200" y="1600200"/>
            <a:ext cx="1117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8" descr="молекула кисн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200400"/>
            <a:ext cx="1117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9" descr="молекула кисн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12193">
            <a:off x="685800" y="2895600"/>
            <a:ext cx="1117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40" descr="кисен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200400"/>
            <a:ext cx="11303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41" descr="кисен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267740">
            <a:off x="1577182" y="2385218"/>
            <a:ext cx="11303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42" descr="кисен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886200"/>
            <a:ext cx="11303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43" descr="кисен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91916">
            <a:off x="1295400" y="1219200"/>
            <a:ext cx="11303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44" descr="молекула азот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89751">
            <a:off x="2514600" y="1143000"/>
            <a:ext cx="1219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3" name="Picture 45" descr="2014-10-03 21 47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1219200"/>
            <a:ext cx="4152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304800" y="4513263"/>
            <a:ext cx="883920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rgbClr val="FF0000"/>
                </a:solidFill>
              </a:rPr>
              <a:t> </a:t>
            </a:r>
            <a:r>
              <a:rPr lang="uk-UA" sz="2800">
                <a:solidFill>
                  <a:srgbClr val="FF0000"/>
                </a:solidFill>
              </a:rPr>
              <a:t>  </a:t>
            </a:r>
            <a:r>
              <a:rPr lang="ru-RU" sz="2400">
                <a:solidFill>
                  <a:schemeClr val="bg1"/>
                </a:solidFill>
              </a:rPr>
              <a:t>Повітря - природна суміш газів. У повітрі є гази та пилоподібні тверді речовини. Найбільшу частину з газоподібних речовин у складі повітря має азот (майже 4/5). П'ята частина припадає на долю кисню. Також до складу повітря входять вуглекислий газ та вода. Інші речовини представлені у повітрі в менших кількостях</a:t>
            </a:r>
            <a:r>
              <a:rPr lang="ru-RU" sz="2400" i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497" name="Rectangle 47"/>
          <p:cNvSpPr>
            <a:spLocks noChangeArrowheads="1"/>
          </p:cNvSpPr>
          <p:nvPr/>
        </p:nvSpPr>
        <p:spPr bwMode="auto">
          <a:xfrm>
            <a:off x="2299743" y="228600"/>
            <a:ext cx="45445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i="1">
                <a:solidFill>
                  <a:srgbClr val="66FF33"/>
                </a:solidFill>
              </a:rPr>
              <a:t> Природні суміші</a:t>
            </a:r>
          </a:p>
        </p:txBody>
      </p:sp>
    </p:spTree>
  </p:cSld>
  <p:clrMapOvr>
    <a:masterClrMapping/>
  </p:clrMapOvr>
  <p:transition>
    <p:split orient="vert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438400" y="0"/>
            <a:ext cx="37734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i="1" dirty="0">
                <a:solidFill>
                  <a:srgbClr val="66FF33"/>
                </a:solidFill>
              </a:rPr>
              <a:t> Природні суміші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6629400" y="1905000"/>
            <a:ext cx="152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i="1" dirty="0">
                <a:solidFill>
                  <a:srgbClr val="00FF99"/>
                </a:solidFill>
              </a:rPr>
              <a:t> Граніт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1508" name="Rectangle 9" descr="2014-10-03 21 46 33"/>
          <p:cNvSpPr>
            <a:spLocks noChangeArrowheads="1"/>
          </p:cNvSpPr>
          <p:nvPr/>
        </p:nvSpPr>
        <p:spPr bwMode="auto">
          <a:xfrm>
            <a:off x="838200" y="838200"/>
            <a:ext cx="4876800" cy="2667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57200" y="3581400"/>
            <a:ext cx="8458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</a:rPr>
              <a:t>Цей твердий матеріал, з якого виготовляють обеліски, будівельний матеріал тощо також є сумішшю речовин. Якщо придивитися до граніту, то можна побачити три різні елементи. 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Часточки білого кольору або злегка забарвлені - це кварц, блискучі лусочки - слюда, а рожеві шматочки - це польовий шпат.</a:t>
            </a:r>
          </a:p>
        </p:txBody>
      </p:sp>
    </p:spTree>
  </p:cSld>
  <p:clrMapOvr>
    <a:masterClrMapping/>
  </p:clrMapOvr>
  <p:transition>
    <p:strips dir="ld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5800" y="4114800"/>
            <a:ext cx="7924800" cy="223678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spAutoFit/>
            <a:flatTx/>
          </a:bodyPr>
          <a:lstStyle/>
          <a:p>
            <a:r>
              <a:rPr lang="ru-RU" sz="2800">
                <a:solidFill>
                  <a:schemeClr val="bg1"/>
                </a:solidFill>
              </a:rPr>
              <a:t>При виробництві скла використовують суміш піску, крейди та соди.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 Ліки також є сумішшю речовин.</a:t>
            </a:r>
          </a:p>
          <a:p>
            <a:r>
              <a:rPr lang="ru-RU" sz="2800">
                <a:solidFill>
                  <a:schemeClr val="bg1"/>
                </a:solidFill>
              </a:rPr>
              <a:t>З сумішами ми стикаємося кожного дня. 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Як приклад, суп або компот - це також суміші.</a:t>
            </a:r>
            <a:endParaRPr lang="uk-UA" sz="2800">
              <a:solidFill>
                <a:schemeClr val="bg1"/>
              </a:solidFill>
            </a:endParaRP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1828800" y="304800"/>
            <a:ext cx="4884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i="1">
                <a:solidFill>
                  <a:srgbClr val="66FF33"/>
                </a:solidFill>
              </a:rPr>
              <a:t>  Використання сумішей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066800" y="1143000"/>
            <a:ext cx="6934200" cy="22367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uk-UA" sz="2800" i="1">
                <a:solidFill>
                  <a:srgbClr val="66FF33"/>
                </a:solidFill>
              </a:rPr>
              <a:t>    </a:t>
            </a:r>
            <a:r>
              <a:rPr lang="ru-RU" sz="2800">
                <a:solidFill>
                  <a:schemeClr val="bg1"/>
                </a:solidFill>
              </a:rPr>
              <a:t> Суміші широко застосовуються у повсякденному житті людини. </a:t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Наприклад, суміш цементу та піску використовується при будівництві або ремонті приміщень. </a:t>
            </a:r>
          </a:p>
        </p:txBody>
      </p:sp>
    </p:spTree>
  </p:cSld>
  <p:clrMapOvr>
    <a:masterClrMapping/>
  </p:clrMapOvr>
  <p:transition>
    <p:circle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707313" cy="17319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kern="1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6600FF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5C00"/>
                  </a:prstShdw>
                </a:effectLst>
                <a:latin typeface="Arial Black"/>
              </a:rPr>
              <a:t>Розділення сумішей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33400" y="3581400"/>
            <a:ext cx="8001000" cy="2528888"/>
          </a:xfrm>
          <a:prstGeom prst="rect">
            <a:avLst/>
          </a:prstGeom>
          <a:solidFill>
            <a:srgbClr val="2D1D05">
              <a:alpha val="7294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Більшість речовин у природі є сумішами. Тому часто виникає потреба розділити якусь суміш на чисті речовини.</a:t>
            </a:r>
            <a:br>
              <a:rPr lang="ru-RU" sz="3200">
                <a:solidFill>
                  <a:schemeClr val="bg1"/>
                </a:solidFill>
              </a:rPr>
            </a:br>
            <a:r>
              <a:rPr lang="ru-RU" sz="3200">
                <a:solidFill>
                  <a:schemeClr val="bg1"/>
                </a:solidFill>
              </a:rPr>
              <a:t> Це можна зробити, </a:t>
            </a:r>
            <a:r>
              <a:rPr lang="ru-RU" sz="3200">
                <a:solidFill>
                  <a:srgbClr val="F66ABA"/>
                </a:solidFill>
              </a:rPr>
              <a:t>знаючи властивості речовин.</a:t>
            </a:r>
          </a:p>
        </p:txBody>
      </p:sp>
    </p:spTree>
  </p:cSld>
  <p:clrMapOvr>
    <a:masterClrMapping/>
  </p:clrMapOvr>
  <p:transition>
    <p:wheel/>
    <p:sndAc>
      <p:stSnd>
        <p:snd r:embed="rId2" name="Колокольчики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  <p:bldP spid="51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4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9"/>
          <p:cNvSpPr txBox="1">
            <a:spLocks noChangeArrowheads="1"/>
          </p:cNvSpPr>
          <p:nvPr/>
        </p:nvSpPr>
        <p:spPr bwMode="auto">
          <a:xfrm>
            <a:off x="381000" y="3749457"/>
            <a:ext cx="8763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</a:rPr>
              <a:t> Для того, </a:t>
            </a:r>
            <a:r>
              <a:rPr lang="ru-RU" sz="2800" dirty="0" err="1">
                <a:solidFill>
                  <a:schemeClr val="bg1"/>
                </a:solidFill>
              </a:rPr>
              <a:t>щоб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виокремити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речовини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найдрібніші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частинки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або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звільнити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її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непотрібних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домішок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застосовують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-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rgbClr val="6AC3FA"/>
                </a:solidFill>
              </a:rPr>
              <a:t>фільтрування</a:t>
            </a:r>
            <a:r>
              <a:rPr lang="ru-RU" sz="2800" i="1" dirty="0" smtClean="0">
                <a:solidFill>
                  <a:schemeClr val="bg1"/>
                </a:solidFill>
              </a:rPr>
              <a:t>.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err="1" smtClean="0">
                <a:solidFill>
                  <a:schemeClr val="bg1"/>
                </a:solidFill>
              </a:rPr>
              <a:t>Згідно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цим</a:t>
            </a:r>
            <a:r>
              <a:rPr lang="ru-RU" sz="2800" dirty="0">
                <a:solidFill>
                  <a:schemeClr val="bg1"/>
                </a:solidFill>
              </a:rPr>
              <a:t> способом, </a:t>
            </a:r>
            <a:r>
              <a:rPr lang="ru-RU" sz="2800" dirty="0" err="1">
                <a:solidFill>
                  <a:schemeClr val="bg1"/>
                </a:solidFill>
              </a:rPr>
              <a:t>речовину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пропускають</a:t>
            </a:r>
            <a:r>
              <a:rPr lang="ru-RU" sz="2800" dirty="0">
                <a:solidFill>
                  <a:schemeClr val="bg1"/>
                </a:solidFill>
              </a:rPr>
              <a:t> через </a:t>
            </a:r>
            <a:r>
              <a:rPr lang="ru-RU" sz="2800" dirty="0" err="1">
                <a:solidFill>
                  <a:schemeClr val="bg1"/>
                </a:solidFill>
              </a:rPr>
              <a:t>спеціальні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rgbClr val="6AC3FA"/>
                </a:solidFill>
              </a:rPr>
              <a:t>фільтри</a:t>
            </a:r>
            <a:r>
              <a:rPr lang="ru-RU" sz="2800" dirty="0">
                <a:solidFill>
                  <a:srgbClr val="6AC3FA"/>
                </a:solidFill>
              </a:rPr>
              <a:t>.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 Ними </a:t>
            </a:r>
            <a:r>
              <a:rPr lang="ru-RU" sz="2800" dirty="0" err="1">
                <a:solidFill>
                  <a:schemeClr val="bg1"/>
                </a:solidFill>
              </a:rPr>
              <a:t>можуть</a:t>
            </a:r>
            <a:r>
              <a:rPr lang="ru-RU" sz="2800" dirty="0">
                <a:solidFill>
                  <a:schemeClr val="bg1"/>
                </a:solidFill>
              </a:rPr>
              <a:t> бути </a:t>
            </a:r>
            <a:r>
              <a:rPr lang="ru-RU" sz="2800" dirty="0" err="1">
                <a:solidFill>
                  <a:schemeClr val="bg1"/>
                </a:solidFill>
              </a:rPr>
              <a:t>фільтрувальний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папір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тканини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різної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щільності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або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навіть</a:t>
            </a:r>
            <a:r>
              <a:rPr lang="ru-RU" sz="2800" dirty="0">
                <a:solidFill>
                  <a:schemeClr val="bg1"/>
                </a:solidFill>
              </a:rPr>
              <a:t> шар </a:t>
            </a:r>
            <a:r>
              <a:rPr lang="ru-RU" sz="2800" dirty="0" err="1">
                <a:solidFill>
                  <a:schemeClr val="bg1"/>
                </a:solidFill>
              </a:rPr>
              <a:t>піску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579" name="WordArt 4"/>
          <p:cNvSpPr>
            <a:spLocks noChangeArrowheads="1" noChangeShapeType="1" noTextEdit="1"/>
          </p:cNvSpPr>
          <p:nvPr/>
        </p:nvSpPr>
        <p:spPr bwMode="gray">
          <a:xfrm>
            <a:off x="3886200" y="381000"/>
            <a:ext cx="4572000" cy="722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r"/>
            </a:scene3d>
            <a:sp3d extrusionH="430200" prstMaterial="legacyMetal">
              <a:extrusionClr>
                <a:srgbClr val="65B8E1"/>
              </a:extrusionClr>
            </a:sp3d>
          </a:bodyPr>
          <a:lstStyle/>
          <a:p>
            <a:pPr algn="ctr"/>
            <a:r>
              <a:rPr lang="uk-UA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latin typeface="Palatino Linotype"/>
              </a:rPr>
              <a:t>Фільтрування</a:t>
            </a:r>
            <a:endParaRPr lang="uk-UA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241292"/>
                  </a:gs>
                  <a:gs pos="50000">
                    <a:srgbClr val="E5F2FF"/>
                  </a:gs>
                  <a:gs pos="100000">
                    <a:srgbClr val="241292"/>
                  </a:gs>
                </a:gsLst>
                <a:lin ang="5400000" scaled="1"/>
              </a:gradFill>
              <a:latin typeface="Palatino Linotype"/>
            </a:endParaRPr>
          </a:p>
        </p:txBody>
      </p:sp>
      <p:pic>
        <p:nvPicPr>
          <p:cNvPr id="24580" name="Picture 12" descr="2014-10-05 09 53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143000"/>
            <a:ext cx="464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13" descr="2014-10-05 11 16 08"/>
          <p:cNvSpPr>
            <a:spLocks noChangeArrowheads="1"/>
          </p:cNvSpPr>
          <p:nvPr/>
        </p:nvSpPr>
        <p:spPr bwMode="auto">
          <a:xfrm>
            <a:off x="533400" y="609600"/>
            <a:ext cx="2743200" cy="2819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" name="Скругленный прямоугольник 5">
            <a:hlinkClick r:id="rId4" action="ppaction://hlinkfile"/>
          </p:cNvPr>
          <p:cNvSpPr/>
          <p:nvPr/>
        </p:nvSpPr>
        <p:spPr>
          <a:xfrm>
            <a:off x="6934200" y="3200400"/>
            <a:ext cx="1828800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video</a:t>
            </a:r>
            <a:endParaRPr lang="uk-UA" sz="32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733800"/>
            <a:ext cx="82296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dirty="0">
                <a:solidFill>
                  <a:srgbClr val="033233"/>
                </a:solidFill>
              </a:rPr>
              <a:t>  </a:t>
            </a:r>
            <a:r>
              <a:rPr lang="uk-UA" sz="3200" dirty="0" smtClean="0">
                <a:solidFill>
                  <a:srgbClr val="033233"/>
                </a:solidFill>
              </a:rPr>
              <a:t> для чого використовують фільтрування?</a:t>
            </a:r>
            <a:endParaRPr lang="uk-UA" sz="3200" dirty="0">
              <a:solidFill>
                <a:srgbClr val="033233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521</Words>
  <Application>Microsoft PowerPoint</Application>
  <PresentationFormat>Экран (4:3)</PresentationFormat>
  <Paragraphs>102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Розділити  змішані речовини  не розчинні у воді і мають різну густину теж не важко.  Треба дати їм час аби  суміш відстоялась, як це ми робимо  з молоком.</vt:lpstr>
      <vt:lpstr>Найлегше розділити дві змішані речовини, якщо вони не розчиняються у воді і мають різну густину, наприклад, залізні ошурки й тирсу. Коли занурити суміш ошурок і тирси у воду, то тирса спливе на поверхню, а ошурки осядуть на дно посудини.   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Олександр</cp:lastModifiedBy>
  <cp:revision>76</cp:revision>
  <cp:lastPrinted>1601-01-01T00:00:00Z</cp:lastPrinted>
  <dcterms:created xsi:type="dcterms:W3CDTF">2003-06-05T21:03:57Z</dcterms:created>
  <dcterms:modified xsi:type="dcterms:W3CDTF">2018-03-12T18:10:15Z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