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embeddings/oleObject12.bin" ContentType="application/vnd.openxmlformats-officedocument.oleObject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embeddings/oleObject10.bin" ContentType="application/vnd.openxmlformats-officedocument.oleObject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embeddings/oleObject6.bin" ContentType="application/vnd.openxmlformats-officedocument.oleObject"/>
  <Override PartName="/docProps/custom.xml" ContentType="application/vnd.openxmlformats-officedocument.custom-properties+xml"/>
  <Override PartName="/ppt/embeddings/oleObject4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udio/unknown"/>
  <Override PartName="/ppt/embeddings/oleObject11.bin" ContentType="application/vnd.openxmlformats-officedocument.oleObject"/>
  <Override PartName="/ppt/embeddings/oleObject13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embeddings/oleObject9.bin" ContentType="application/vnd.openxmlformats-officedocument.oleObjec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embeddings/oleObject5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Default Extension="gif" ContentType="image/gif"/>
  <Override PartName="/ppt/embeddings/oleObject1.bin" ContentType="application/vnd.openxmlformats-officedocument.oleObject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sldIdLst>
    <p:sldId id="258" r:id="rId4"/>
    <p:sldId id="259" r:id="rId5"/>
    <p:sldId id="279" r:id="rId6"/>
    <p:sldId id="302" r:id="rId7"/>
    <p:sldId id="290" r:id="rId8"/>
    <p:sldId id="305" r:id="rId9"/>
    <p:sldId id="274" r:id="rId10"/>
    <p:sldId id="260" r:id="rId11"/>
    <p:sldId id="303" r:id="rId12"/>
    <p:sldId id="308" r:id="rId13"/>
    <p:sldId id="307" r:id="rId14"/>
    <p:sldId id="287" r:id="rId15"/>
    <p:sldId id="286" r:id="rId16"/>
    <p:sldId id="262" r:id="rId17"/>
    <p:sldId id="284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06" r:id="rId26"/>
    <p:sldId id="316" r:id="rId2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66FFFF"/>
    <a:srgbClr val="D0009A"/>
    <a:srgbClr val="FF0000"/>
    <a:srgbClr val="FFFF66"/>
    <a:srgbClr val="159DE1"/>
    <a:srgbClr val="89FB9C"/>
    <a:srgbClr val="0B1F0E"/>
    <a:srgbClr val="F44B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7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4200-E0A6-46E4-BFBE-BE6C4F9E6C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EBA0-B5AB-418E-81C1-34DDBEB0FA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7F1D-A4DC-4B59-97FF-0384A876E4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0B18-2F87-4032-A4A2-F91216EDC9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51B62-30C0-4640-A323-404AD6EE3C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9BE1C-AD75-4C18-88A2-E49E0539A7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9288-B846-4BEC-9E59-0B6D146070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5412-B957-4AFC-B559-2C860177DE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212F-EC3E-40EB-880D-60D9308637A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54A1-8956-4FBE-A63A-42776F24ED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F7DDC-32F9-418D-877F-D0D3DCF939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ECC1-C30C-457A-8A0F-A15B927811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233F3-6439-4D27-9986-C5650CD180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F0F4-FFC3-450A-AE94-B0B9E485D6D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40C07-D1B2-4C9F-AE7C-14AB2D8815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69A6-12E1-446D-AB3D-D521D968DB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2AB6-36C1-4C1D-B1C7-B5B011801E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050D5-8281-4ABF-94AC-DAC06537C2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8681-958F-4151-B240-2D1A44299B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637D-1973-4653-A7E6-3483E12D05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9866-F378-4EA2-BA1A-F9F1E8C3B2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9CD6-B108-480F-9E81-C8830E5661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86612-F75E-40E6-8AE8-B77CE3C329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8E45-7F42-4AEE-A9B6-3C6808F92D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41FB-A35F-4906-B3E6-929264159D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B864-B528-4DC6-B45A-563F4E8F06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7DED-F645-42B6-A6B5-33C514B1B1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3629-86A4-4D64-A135-A6FAACBF82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FFA8-7BEB-4293-A883-B99847057F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D92D-8937-4469-AB3B-83BE4A7516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298C-55C9-4E12-BB0F-3E8013DE5E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E2DF-1617-4E25-A51E-C89A1073F5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E0CB-5FDD-4886-9174-4DB0E6B149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81F672-B887-40CB-A4A2-E5A8C3ECD9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C00B3F-7794-4AD4-80D7-B8A1EED3F5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4117042-2B50-44E6-B84F-BF35A653C9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bin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audio" Target="../media/audio3.bin"/><Relationship Id="rId10" Type="http://schemas.openxmlformats.org/officeDocument/2006/relationships/oleObject" Target="../embeddings/oleObject5.bin"/><Relationship Id="rId4" Type="http://schemas.openxmlformats.org/officeDocument/2006/relationships/audio" Target="../media/audio2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audio" Target="../media/audio1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bin"/><Relationship Id="rId11" Type="http://schemas.openxmlformats.org/officeDocument/2006/relationships/oleObject" Target="../embeddings/oleObject11.bin"/><Relationship Id="rId5" Type="http://schemas.openxmlformats.org/officeDocument/2006/relationships/audio" Target="../media/audio3.bin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2.bin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295400" y="838200"/>
            <a:ext cx="6477000" cy="4267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uk-UA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Прості та</a:t>
            </a:r>
          </a:p>
          <a:p>
            <a:pPr algn="ctr"/>
            <a:r>
              <a:rPr lang="uk-UA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складні</a:t>
            </a:r>
          </a:p>
          <a:p>
            <a:pPr algn="ctr"/>
            <a:r>
              <a:rPr lang="uk-UA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речовини</a:t>
            </a:r>
            <a:endParaRPr lang="uk-UA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6553200" y="5715000"/>
            <a:ext cx="2133600" cy="1143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dirty="0" smtClean="0"/>
              <a:t>20.10.2015</a:t>
            </a:r>
            <a:endParaRPr lang="uk-UA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Олександр\Desktop\а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97" y="1967107"/>
            <a:ext cx="1654403" cy="928492"/>
          </a:xfrm>
          <a:prstGeom prst="rect">
            <a:avLst/>
          </a:prstGeom>
          <a:noFill/>
        </p:spPr>
      </p:pic>
      <p:pic>
        <p:nvPicPr>
          <p:cNvPr id="47110" name="Picture 6" descr="C:\Users\Олександр\Desktop\пгш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4381500"/>
            <a:ext cx="1790700" cy="957098"/>
          </a:xfrm>
          <a:prstGeom prst="rect">
            <a:avLst/>
          </a:prstGeom>
          <a:noFill/>
        </p:spPr>
      </p:pic>
      <p:pic>
        <p:nvPicPr>
          <p:cNvPr id="47112" name="Picture 8" descr="C:\Users\Олександр\Desktop\Image 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" y="5029200"/>
            <a:ext cx="2048429" cy="1285875"/>
          </a:xfrm>
          <a:prstGeom prst="rect">
            <a:avLst/>
          </a:prstGeom>
          <a:noFill/>
        </p:spPr>
      </p:pic>
      <p:pic>
        <p:nvPicPr>
          <p:cNvPr id="47119" name="Picture 15" descr="C:\Users\Олександр\Desktop\Image 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7451" y="1447801"/>
            <a:ext cx="2914650" cy="2914650"/>
          </a:xfrm>
          <a:prstGeom prst="rect">
            <a:avLst/>
          </a:prstGeom>
          <a:noFill/>
        </p:spPr>
      </p:pic>
      <p:pic>
        <p:nvPicPr>
          <p:cNvPr id="47106" name="Picture 2" descr="C:\Users\Олександр\Desktop\Image 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9363" y="4381385"/>
            <a:ext cx="2566987" cy="2157528"/>
          </a:xfrm>
          <a:prstGeom prst="rect">
            <a:avLst/>
          </a:prstGeom>
          <a:noFill/>
        </p:spPr>
      </p:pic>
      <p:pic>
        <p:nvPicPr>
          <p:cNvPr id="2" name="Picture 6" descr="C:\Users\Олександр\Desktop\Image 1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1400" y="1514475"/>
            <a:ext cx="2087254" cy="113347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419100"/>
            <a:ext cx="91440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За моделями молекул  </a:t>
            </a:r>
            <a:r>
              <a:rPr lang="uk-UA" sz="2800" dirty="0" err="1" smtClean="0">
                <a:solidFill>
                  <a:srgbClr val="FFFF00"/>
                </a:solidFill>
              </a:rPr>
              <a:t>визначіть</a:t>
            </a:r>
            <a:r>
              <a:rPr lang="uk-UA" sz="2800" dirty="0" smtClean="0"/>
              <a:t> речовин</a:t>
            </a:r>
            <a:br>
              <a:rPr lang="uk-UA" sz="2800" dirty="0" smtClean="0"/>
            </a:br>
            <a:r>
              <a:rPr lang="uk-UA" sz="2800" dirty="0" smtClean="0"/>
              <a:t> та розподіліть на </a:t>
            </a:r>
            <a:r>
              <a:rPr lang="uk-UA" sz="2800" dirty="0" smtClean="0">
                <a:solidFill>
                  <a:srgbClr val="66FFFF"/>
                </a:solidFill>
              </a:rPr>
              <a:t>прості</a:t>
            </a:r>
            <a:r>
              <a:rPr lang="uk-UA" sz="2800" dirty="0" smtClean="0"/>
              <a:t> та </a:t>
            </a:r>
            <a:r>
              <a:rPr lang="uk-UA" sz="2800" dirty="0" smtClean="0">
                <a:solidFill>
                  <a:srgbClr val="66FFFF"/>
                </a:solidFill>
              </a:rPr>
              <a:t>складні</a:t>
            </a:r>
            <a:endParaRPr lang="uk-UA" sz="2800" dirty="0">
              <a:solidFill>
                <a:srgbClr val="66FFFF"/>
              </a:solidFill>
            </a:endParaRPr>
          </a:p>
        </p:txBody>
      </p:sp>
      <p:pic>
        <p:nvPicPr>
          <p:cNvPr id="47108" name="Picture 4" descr="C:\Users\Олександр\Desktop\Image 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9710" y="3200400"/>
            <a:ext cx="1963103" cy="1090613"/>
          </a:xfrm>
          <a:prstGeom prst="rect">
            <a:avLst/>
          </a:prstGeom>
          <a:noFill/>
        </p:spPr>
      </p:pic>
      <p:pic>
        <p:nvPicPr>
          <p:cNvPr id="7" name="Picture 7" descr="Бвод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18859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C:\Users\Олександр\Desktop\7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1" y="3619500"/>
            <a:ext cx="1790700" cy="952197"/>
          </a:xfrm>
          <a:prstGeom prst="rect">
            <a:avLst/>
          </a:prstGeom>
          <a:noFill/>
        </p:spPr>
      </p:pic>
      <p:pic>
        <p:nvPicPr>
          <p:cNvPr id="47114" name="Picture 10" descr="C:\Users\Олександр\Desktop\Image 1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5424487"/>
            <a:ext cx="2653270" cy="1147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скреншоти програми хімія-9\24-йонний звязок\2000-01-06 01 17 50.png"/>
          <p:cNvPicPr>
            <a:picLocks noChangeAspect="1" noChangeArrowheads="1"/>
          </p:cNvPicPr>
          <p:nvPr/>
        </p:nvPicPr>
        <p:blipFill>
          <a:blip r:embed="rId3"/>
          <a:srcRect l="3213" t="29716" r="2334"/>
          <a:stretch>
            <a:fillRect/>
          </a:stretch>
        </p:blipFill>
        <p:spPr bwMode="auto">
          <a:xfrm>
            <a:off x="514350" y="1100137"/>
            <a:ext cx="8191500" cy="4010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3925" y="0"/>
            <a:ext cx="729615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ysClr val="windowText" lastClr="000000"/>
                </a:solidFill>
              </a:rPr>
              <a:t>Існують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dirty="0" err="1" smtClean="0">
                <a:solidFill>
                  <a:sysClr val="windowText" lastClr="000000"/>
                </a:solidFill>
              </a:rPr>
              <a:t>також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dirty="0" err="1" smtClean="0">
                <a:solidFill>
                  <a:sysClr val="windowText" lastClr="000000"/>
                </a:solidFill>
              </a:rPr>
              <a:t>складні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dirty="0" err="1" smtClean="0">
                <a:solidFill>
                  <a:sysClr val="windowText" lastClr="000000"/>
                </a:solidFill>
              </a:rPr>
              <a:t>речовини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, </a:t>
            </a:r>
            <a:r>
              <a:rPr lang="ru-RU" sz="3200" b="1" dirty="0" err="1" smtClean="0">
                <a:solidFill>
                  <a:sysClr val="windowText" lastClr="000000"/>
                </a:solidFill>
              </a:rPr>
              <a:t>які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dirty="0" err="1" smtClean="0">
                <a:solidFill>
                  <a:sysClr val="windowText" lastClr="000000"/>
                </a:solidFill>
              </a:rPr>
              <a:t>утворені</a:t>
            </a:r>
            <a:r>
              <a:rPr lang="ru-RU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йонами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>
                <a:solidFill>
                  <a:sysClr val="windowText" lastClr="000000"/>
                </a:solidFill>
              </a:rPr>
              <a:t> </a:t>
            </a:r>
            <a:r>
              <a:rPr lang="uk-UA" sz="3200" b="1" dirty="0">
                <a:solidFill>
                  <a:sysClr val="windowText" lastClr="000000"/>
                </a:solidFill>
              </a:rPr>
              <a:t>Різнойменно заряджені </a:t>
            </a:r>
            <a:r>
              <a:rPr lang="uk-UA" sz="3200" b="1" dirty="0" err="1">
                <a:solidFill>
                  <a:sysClr val="windowText" lastClr="000000"/>
                </a:solidFill>
              </a:rPr>
              <a:t>йони</a:t>
            </a:r>
            <a:r>
              <a:rPr lang="uk-UA" sz="3200" b="1" dirty="0">
                <a:solidFill>
                  <a:sysClr val="windowText" lastClr="000000"/>
                </a:solidFill>
              </a:rPr>
              <a:t> натрію </a:t>
            </a:r>
            <a:r>
              <a:rPr lang="de-DE" sz="3200" b="1" dirty="0">
                <a:solidFill>
                  <a:sysClr val="windowText" lastClr="000000"/>
                </a:solidFill>
              </a:rPr>
              <a:t>N</a:t>
            </a:r>
            <a:r>
              <a:rPr lang="uk-UA" sz="3200" b="1" dirty="0">
                <a:solidFill>
                  <a:sysClr val="windowText" lastClr="000000"/>
                </a:solidFill>
              </a:rPr>
              <a:t>а</a:t>
            </a:r>
            <a:r>
              <a:rPr lang="uk-UA" sz="3200" b="1" baseline="30000" dirty="0">
                <a:solidFill>
                  <a:sysClr val="windowText" lastClr="000000"/>
                </a:solidFill>
              </a:rPr>
              <a:t>+</a:t>
            </a:r>
            <a:r>
              <a:rPr lang="de-DE" sz="3200" b="1" baseline="30000" dirty="0">
                <a:solidFill>
                  <a:sysClr val="windowText" lastClr="000000"/>
                </a:solidFill>
              </a:rPr>
              <a:t> </a:t>
            </a:r>
            <a:r>
              <a:rPr lang="uk-UA" sz="3200" b="1" dirty="0">
                <a:solidFill>
                  <a:sysClr val="windowText" lastClr="000000"/>
                </a:solidFill>
              </a:rPr>
              <a:t> та </a:t>
            </a:r>
            <a:r>
              <a:rPr lang="uk-UA" sz="3200" b="1" dirty="0" smtClean="0">
                <a:solidFill>
                  <a:sysClr val="windowText" lastClr="000000"/>
                </a:solidFill>
              </a:rPr>
              <a:t>хлору </a:t>
            </a:r>
            <a:r>
              <a:rPr lang="de-DE" sz="3200" b="1" dirty="0">
                <a:solidFill>
                  <a:sysClr val="windowText" lastClr="000000"/>
                </a:solidFill>
              </a:rPr>
              <a:t>Cl</a:t>
            </a:r>
            <a:r>
              <a:rPr lang="en-US" sz="3200" b="1" baseline="30000" dirty="0">
                <a:solidFill>
                  <a:sysClr val="windowText" lastClr="000000"/>
                </a:solidFill>
              </a:rPr>
              <a:t>―</a:t>
            </a:r>
            <a:r>
              <a:rPr lang="de-DE" sz="3200" b="1" dirty="0">
                <a:solidFill>
                  <a:sysClr val="windowText" lastClr="000000"/>
                </a:solidFill>
              </a:rPr>
              <a:t> </a:t>
            </a:r>
            <a:r>
              <a:rPr lang="uk-UA" sz="3200" b="1" dirty="0">
                <a:solidFill>
                  <a:sysClr val="windowText" lastClr="000000"/>
                </a:solidFill>
              </a:rPr>
              <a:t>притягуються один до одного завдяки </a:t>
            </a:r>
            <a:r>
              <a:rPr lang="uk-UA" sz="3200" b="1" dirty="0" smtClean="0">
                <a:solidFill>
                  <a:sysClr val="windowText" lastClr="000000"/>
                </a:solidFill>
              </a:rPr>
              <a:t>силі електростатичного </a:t>
            </a:r>
            <a:r>
              <a:rPr lang="uk-UA" sz="3200" b="1" dirty="0">
                <a:solidFill>
                  <a:sysClr val="windowText" lastClr="000000"/>
                </a:solidFill>
              </a:rPr>
              <a:t>притягання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2963" y="1587167"/>
            <a:ext cx="593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98255" y="1545055"/>
            <a:ext cx="625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–</a:t>
            </a:r>
            <a:endParaRPr lang="ru-RU" sz="4400" b="1" dirty="0"/>
          </a:p>
        </p:txBody>
      </p:sp>
      <p:pic>
        <p:nvPicPr>
          <p:cNvPr id="7" name="Picture 2" descr="C:\Documents and Settings\User\Мои документы\скреншоти програми хімія-9\24-йонний звязок\2000-01-06 01 13 11.png"/>
          <p:cNvPicPr>
            <a:picLocks noChangeAspect="1" noChangeArrowheads="1"/>
          </p:cNvPicPr>
          <p:nvPr/>
        </p:nvPicPr>
        <p:blipFill>
          <a:blip r:embed="rId4"/>
          <a:srcRect l="2032" t="5629" r="44240" b="39351"/>
          <a:stretch>
            <a:fillRect/>
          </a:stretch>
        </p:blipFill>
        <p:spPr bwMode="auto">
          <a:xfrm>
            <a:off x="5924550" y="3409950"/>
            <a:ext cx="2113109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1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305800" cy="10668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rgbClr val="F19E59"/>
                </a:solidFill>
              </a:rPr>
              <a:t>  </a:t>
            </a:r>
            <a:r>
              <a:rPr lang="uk-UA" sz="3200" dirty="0">
                <a:solidFill>
                  <a:srgbClr val="FF0000"/>
                </a:solidFill>
              </a:rPr>
              <a:t>Прості </a:t>
            </a:r>
            <a:r>
              <a:rPr lang="uk-UA" sz="3200" dirty="0">
                <a:solidFill>
                  <a:schemeClr val="bg1"/>
                </a:solidFill>
              </a:rPr>
              <a:t>речовини </a:t>
            </a:r>
            <a:r>
              <a:rPr lang="uk-UA" sz="3200" dirty="0">
                <a:solidFill>
                  <a:srgbClr val="66FFFF"/>
                </a:solidFill>
              </a:rPr>
              <a:t>кисень</a:t>
            </a:r>
            <a:r>
              <a:rPr lang="uk-UA" sz="3200" dirty="0">
                <a:solidFill>
                  <a:schemeClr val="bg1"/>
                </a:solidFill>
              </a:rPr>
              <a:t> та </a:t>
            </a:r>
            <a:r>
              <a:rPr lang="uk-UA" sz="3200" dirty="0">
                <a:solidFill>
                  <a:srgbClr val="FFC000"/>
                </a:solidFill>
              </a:rPr>
              <a:t>водень </a:t>
            </a:r>
            <a:r>
              <a:rPr lang="uk-UA" sz="3200" dirty="0">
                <a:solidFill>
                  <a:schemeClr val="bg1"/>
                </a:solidFill>
              </a:rPr>
              <a:t>можуть утворити </a:t>
            </a:r>
            <a:r>
              <a:rPr lang="uk-UA" sz="3200" dirty="0">
                <a:solidFill>
                  <a:srgbClr val="FF0000"/>
                </a:solidFill>
              </a:rPr>
              <a:t>складну</a:t>
            </a:r>
            <a:r>
              <a:rPr lang="uk-UA" sz="3200" dirty="0">
                <a:solidFill>
                  <a:schemeClr val="bg1"/>
                </a:solidFill>
              </a:rPr>
              <a:t> речовину ─ </a:t>
            </a:r>
            <a:r>
              <a:rPr lang="uk-UA" sz="3200" dirty="0">
                <a:solidFill>
                  <a:srgbClr val="159DE1"/>
                </a:solidFill>
              </a:rPr>
              <a:t>воду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5257800" y="20574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5257800" y="32766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3200400" y="22098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200400" y="38100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362200" y="4800600"/>
            <a:ext cx="35814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ru-RU" sz="3200">
                <a:solidFill>
                  <a:schemeClr val="bg1"/>
                </a:solidFill>
              </a:rPr>
              <a:t> молекула води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2286000" y="22098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>
            <a:off x="2286000" y="38100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609600" y="2209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rgbClr val="FFC000"/>
                </a:solidFill>
              </a:rPr>
              <a:t> </a:t>
            </a:r>
            <a:r>
              <a:rPr lang="de-DE" sz="3200" dirty="0">
                <a:solidFill>
                  <a:srgbClr val="FFC000"/>
                </a:solidFill>
              </a:rPr>
              <a:t>H</a:t>
            </a:r>
            <a:r>
              <a:rPr lang="de-DE" sz="3200" baseline="-25000" dirty="0">
                <a:solidFill>
                  <a:srgbClr val="FFC000"/>
                </a:solidFill>
              </a:rPr>
              <a:t>2</a:t>
            </a:r>
            <a:r>
              <a:rPr lang="de-DE" sz="3200" dirty="0">
                <a:solidFill>
                  <a:srgbClr val="FFC000"/>
                </a:solidFill>
              </a:rPr>
              <a:t>  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endParaRPr lang="de-DE" sz="3200" dirty="0">
              <a:solidFill>
                <a:srgbClr val="FFC000"/>
              </a:solidFill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7467600" y="22860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de-DE" sz="3200" dirty="0">
                <a:solidFill>
                  <a:srgbClr val="66FFFF"/>
                </a:solidFill>
              </a:rPr>
              <a:t>O</a:t>
            </a:r>
            <a:r>
              <a:rPr lang="de-DE" sz="3200" baseline="-25000" dirty="0">
                <a:solidFill>
                  <a:srgbClr val="66FFFF"/>
                </a:solidFill>
              </a:rPr>
              <a:t>2</a:t>
            </a:r>
            <a:r>
              <a:rPr lang="de-DE" sz="3200" dirty="0">
                <a:solidFill>
                  <a:srgbClr val="66FFFF"/>
                </a:solidFill>
              </a:rPr>
              <a:t> 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00FFFF"/>
                </a:solidFill>
              </a:rPr>
              <a:t> </a:t>
            </a:r>
            <a:endParaRPr lang="de-DE" sz="3200" dirty="0">
              <a:solidFill>
                <a:srgbClr val="00FFFF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828800" y="457200"/>
            <a:ext cx="2209800" cy="1076325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66FFFF"/>
                </a:solidFill>
              </a:rPr>
              <a:t>молекула водню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4800600" y="457200"/>
            <a:ext cx="2209800" cy="1076325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66FFFF"/>
                </a:solidFill>
              </a:rPr>
              <a:t>молекула  кисню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858000" y="3810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de-DE" sz="3200" dirty="0">
                <a:solidFill>
                  <a:schemeClr val="bg1"/>
                </a:solidFill>
              </a:rPr>
              <a:t>H</a:t>
            </a:r>
            <a:r>
              <a:rPr lang="de-DE" sz="3200" baseline="-25000" dirty="0">
                <a:solidFill>
                  <a:schemeClr val="bg1"/>
                </a:solidFill>
              </a:rPr>
              <a:t>2</a:t>
            </a:r>
            <a:r>
              <a:rPr lang="uk-UA" sz="3200" dirty="0">
                <a:solidFill>
                  <a:schemeClr val="bg1"/>
                </a:solidFill>
              </a:rPr>
              <a:t>О</a:t>
            </a:r>
            <a:r>
              <a:rPr lang="de-DE" sz="3200" dirty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rgbClr val="00FFFF"/>
                </a:solidFill>
              </a:rPr>
              <a:t> </a:t>
            </a:r>
            <a:endParaRPr lang="de-DE" sz="3200" dirty="0">
              <a:solidFill>
                <a:srgbClr val="00FFFF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0" y="2743200"/>
            <a:ext cx="2286000" cy="1066800"/>
          </a:xfrm>
          <a:prstGeom prst="rightArrow">
            <a:avLst>
              <a:gd name="adj1" fmla="val 71357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Пості речовини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6553200" y="2743200"/>
            <a:ext cx="2362200" cy="1066800"/>
          </a:xfrm>
          <a:prstGeom prst="rightArrow">
            <a:avLst>
              <a:gd name="adj1" fmla="val 713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 Складна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речовина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642E-7 L -0.22916 6.93642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6069E-6 L -0.22916 0.0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642E-7 L 0.13333 6.93642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5723E-6 L 0.13333 -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15370" grpId="0"/>
      <p:bldP spid="15371" grpId="0"/>
      <p:bldP spid="49165" grpId="0" animBg="1"/>
      <p:bldP spid="49167" grpId="0" animBg="1"/>
      <p:bldP spid="49168" grpId="0"/>
      <p:bldP spid="16" grpId="0" animBg="1"/>
      <p:bldP spid="16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2057400" y="19812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AE5D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b="1"/>
              <a:t>N</a:t>
            </a:r>
            <a:endParaRPr lang="uk-UA" sz="3600" b="1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2133600" y="3048000"/>
            <a:ext cx="1143000" cy="116205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AE5D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b="1"/>
              <a:t>N</a:t>
            </a:r>
            <a:endParaRPr lang="uk-UA" sz="3600" b="1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5257800" y="18288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5257800" y="2971800"/>
            <a:ext cx="1295400" cy="12763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33400" y="2209800"/>
            <a:ext cx="838200" cy="57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ysClr val="windowText" lastClr="000000"/>
                </a:solidFill>
              </a:rPr>
              <a:t> </a:t>
            </a:r>
            <a:r>
              <a:rPr lang="de-DE" sz="3200" b="1" dirty="0">
                <a:solidFill>
                  <a:sysClr val="windowText" lastClr="000000"/>
                </a:solidFill>
              </a:rPr>
              <a:t>N</a:t>
            </a:r>
            <a:r>
              <a:rPr lang="de-DE" sz="3200" b="1" baseline="-25000" dirty="0">
                <a:solidFill>
                  <a:sysClr val="windowText" lastClr="000000"/>
                </a:solidFill>
              </a:rPr>
              <a:t>2</a:t>
            </a:r>
            <a:r>
              <a:rPr lang="de-DE" sz="3200" b="1" dirty="0">
                <a:solidFill>
                  <a:sysClr val="windowText" lastClr="000000"/>
                </a:solidFill>
              </a:rPr>
              <a:t>  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endParaRPr lang="de-DE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7372350" y="2133600"/>
            <a:ext cx="838200" cy="57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ysClr val="windowText" lastClr="000000"/>
                </a:solidFill>
              </a:rPr>
              <a:t> </a:t>
            </a:r>
            <a:r>
              <a:rPr lang="de-DE" sz="3200" b="1" dirty="0">
                <a:solidFill>
                  <a:sysClr val="windowText" lastClr="000000"/>
                </a:solidFill>
              </a:rPr>
              <a:t>O</a:t>
            </a:r>
            <a:r>
              <a:rPr lang="de-DE" sz="3200" b="1" baseline="-25000" dirty="0">
                <a:solidFill>
                  <a:sysClr val="windowText" lastClr="000000"/>
                </a:solidFill>
              </a:rPr>
              <a:t>2</a:t>
            </a:r>
            <a:r>
              <a:rPr lang="de-DE" sz="3200" b="1" dirty="0">
                <a:solidFill>
                  <a:sysClr val="windowText" lastClr="000000"/>
                </a:solidFill>
              </a:rPr>
              <a:t>  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endParaRPr lang="de-DE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781800" y="3581400"/>
            <a:ext cx="11430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rgbClr val="66FFFF"/>
                </a:solidFill>
              </a:rPr>
              <a:t>NO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447800" y="457200"/>
            <a:ext cx="2209800" cy="1076325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66FFFF"/>
                </a:solidFill>
              </a:rPr>
              <a:t>молекула  азоту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4953000" y="457200"/>
            <a:ext cx="2209800" cy="1076325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66FFFF"/>
                </a:solidFill>
              </a:rPr>
              <a:t>молекула  кисню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981200" y="4724400"/>
            <a:ext cx="47244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ru-RU" sz="3200">
                <a:solidFill>
                  <a:schemeClr val="bg1"/>
                </a:solidFill>
              </a:rPr>
              <a:t> молекули  оксид азоту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33400" y="55626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F19E59"/>
                </a:solidFill>
              </a:rPr>
              <a:t>  </a:t>
            </a:r>
            <a:r>
              <a:rPr lang="uk-UA" sz="3200">
                <a:solidFill>
                  <a:schemeClr val="bg1"/>
                </a:solidFill>
              </a:rPr>
              <a:t>Прості речовини  азот  та  кисень можуть утворити складну речовину ─  оксид азоту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2083 -0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0417 -0.044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2083 -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14E-7 L 0.10417 -0.0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08" grpId="0" animBg="1"/>
      <p:bldP spid="47109" grpId="0" animBg="1"/>
      <p:bldP spid="47113" grpId="0" animBg="1"/>
      <p:bldP spid="47114" grpId="0" animBg="1"/>
      <p:bldP spid="47116" grpId="0" animBg="1"/>
      <p:bldP spid="47117" grpId="0" animBg="1"/>
      <p:bldP spid="47118" grpId="0" animBg="1"/>
      <p:bldP spid="47119" grpId="0" animBg="1"/>
      <p:bldP spid="47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4"/>
          <p:cNvSpPr>
            <a:spLocks noChangeArrowheads="1" noChangeShapeType="1" noTextEdit="1"/>
          </p:cNvSpPr>
          <p:nvPr/>
        </p:nvSpPr>
        <p:spPr bwMode="gray">
          <a:xfrm>
            <a:off x="1524000" y="304800"/>
            <a:ext cx="5638800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Складні речовини</a:t>
            </a:r>
            <a:endParaRPr lang="uk-U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241292"/>
                  </a:gs>
                  <a:gs pos="50000">
                    <a:srgbClr val="E5F2FF"/>
                  </a:gs>
                  <a:gs pos="100000">
                    <a:srgbClr val="241292"/>
                  </a:gs>
                </a:gsLst>
                <a:lin ang="5400000" scaled="1"/>
              </a:gradFill>
              <a:latin typeface="Palatino Linotype"/>
            </a:endParaRPr>
          </a:p>
        </p:txBody>
      </p:sp>
      <p:pic>
        <p:nvPicPr>
          <p:cNvPr id="38914" name="Picture 2" descr="C:\Documents and Settings\User\Рабочий стол\віртуальна лаб з хімії\хімія-7 віртуальна лабораторія\Розгляд зразкiв простих i складних речовин\react_01.files\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024717" cy="2268538"/>
          </a:xfrm>
          <a:prstGeom prst="rect">
            <a:avLst/>
          </a:prstGeom>
          <a:noFill/>
        </p:spPr>
      </p:pic>
      <p:pic>
        <p:nvPicPr>
          <p:cNvPr id="38915" name="Picture 3" descr="C:\Documents and Settings\User\Рабочий стол\віртуальна лаб з хімії\хімія-7 віртуальна лабораторія\Розгляд зразкiв простих i складних речовин\react_01.files\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3140989" cy="2133600"/>
          </a:xfrm>
          <a:prstGeom prst="rect">
            <a:avLst/>
          </a:prstGeom>
          <a:noFill/>
        </p:spPr>
      </p:pic>
      <p:pic>
        <p:nvPicPr>
          <p:cNvPr id="38916" name="Picture 4" descr="C:\Documents and Settings\User\Рабочий стол\віртуальна лаб з хімії\хімія-7 віртуальна лабораторія\Розгляд зразкiв простих i складних речовин\react_01.files\image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62400"/>
            <a:ext cx="2641600" cy="1981200"/>
          </a:xfrm>
          <a:prstGeom prst="rect">
            <a:avLst/>
          </a:prstGeom>
          <a:noFill/>
        </p:spPr>
      </p:pic>
      <p:pic>
        <p:nvPicPr>
          <p:cNvPr id="38917" name="Picture 5" descr="C:\Documents and Settings\User\Рабочий стол\віртуальна лаб з хімії\хімія-7 віртуальна лабораторія\Розгляд зразкiв простих i складних речовин\react_01.files\image0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886200"/>
            <a:ext cx="2766484" cy="2074863"/>
          </a:xfrm>
          <a:prstGeom prst="rect">
            <a:avLst/>
          </a:prstGeom>
          <a:noFill/>
        </p:spPr>
      </p:pic>
      <p:pic>
        <p:nvPicPr>
          <p:cNvPr id="38918" name="Picture 6" descr="C:\Documents and Settings\User\Рабочий стол\віртуальна лаб з хімії\хімія-7 віртуальна лабораторія\Розгляд зразкiв простих i складних речовин\react_01.files\image0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962400"/>
            <a:ext cx="2569633" cy="19272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14400" y="2895600"/>
            <a:ext cx="15240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сіль</a:t>
            </a:r>
            <a:endParaRPr lang="uk-UA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3000" y="2971800"/>
            <a:ext cx="15240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сода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6096000"/>
            <a:ext cx="20574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Вода   </a:t>
            </a:r>
            <a:r>
              <a:rPr lang="de-DE" sz="2800" dirty="0" smtClean="0">
                <a:solidFill>
                  <a:schemeClr val="bg1"/>
                </a:solidFill>
              </a:rPr>
              <a:t>H</a:t>
            </a:r>
            <a:r>
              <a:rPr lang="de-DE" sz="2800" baseline="-25000" dirty="0" smtClean="0">
                <a:solidFill>
                  <a:schemeClr val="bg1"/>
                </a:solidFill>
              </a:rPr>
              <a:t>2</a:t>
            </a:r>
            <a:r>
              <a:rPr lang="uk-UA" sz="2800" dirty="0" smtClean="0">
                <a:solidFill>
                  <a:schemeClr val="bg1"/>
                </a:solidFill>
              </a:rPr>
              <a:t>О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endParaRPr lang="uk-UA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29400" y="6096000"/>
            <a:ext cx="20574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гліцерин</a:t>
            </a:r>
            <a:endParaRPr lang="uk-UA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38600" y="6096000"/>
            <a:ext cx="15240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цукор</a:t>
            </a:r>
            <a:endParaRPr lang="uk-UA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ANSIT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2381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4"/>
          <p:cNvSpPr>
            <a:spLocks noChangeArrowheads="1" noChangeShapeType="1" noTextEdit="1"/>
          </p:cNvSpPr>
          <p:nvPr/>
        </p:nvSpPr>
        <p:spPr bwMode="gray">
          <a:xfrm>
            <a:off x="1403350" y="476250"/>
            <a:ext cx="597693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Запитання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66900" y="1600200"/>
            <a:ext cx="54102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Молекула якої речовини зображена на малюнку?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28800" y="32766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7896" name="Picture 9" descr="AMDOUB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600" y="3200400"/>
            <a:ext cx="1911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581400" y="6019800"/>
            <a:ext cx="1981200" cy="528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chemeClr val="bg1"/>
                </a:solidFill>
              </a:rPr>
              <a:t>  </a:t>
            </a:r>
            <a:r>
              <a:rPr lang="uk-UA" sz="2800" dirty="0" smtClean="0">
                <a:solidFill>
                  <a:schemeClr val="bg1"/>
                </a:solidFill>
              </a:rPr>
              <a:t>складної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C:\Documents and Settings\User\Рабочий стол\фото з  програми\Par19_Pirane.jpg"/>
          <p:cNvPicPr>
            <a:picLocks noChangeAspect="1" noChangeArrowheads="1"/>
          </p:cNvPicPr>
          <p:nvPr/>
        </p:nvPicPr>
        <p:blipFill>
          <a:blip r:embed="rId4"/>
          <a:srcRect l="12000" r="10000" b="9333"/>
          <a:stretch>
            <a:fillRect/>
          </a:stretch>
        </p:blipFill>
        <p:spPr bwMode="auto">
          <a:xfrm>
            <a:off x="2954991" y="2895600"/>
            <a:ext cx="3234018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gray">
          <a:xfrm>
            <a:off x="1219200" y="838200"/>
            <a:ext cx="7162800" cy="327660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50269"/>
              </a:avLst>
            </a:prstTxWarp>
            <a:scene3d>
              <a:camera prst="legacyObliqueTopRight"/>
              <a:lightRig rig="legacyFlat3" dir="b"/>
            </a:scene3d>
            <a:sp3d prstMaterial="legacyMatte">
              <a:extrusionClr>
                <a:srgbClr val="159DE1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50000">
                      <a:srgbClr val="159DE1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Органічні </a:t>
            </a:r>
            <a:r>
              <a:rPr lang="uk-U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50000">
                      <a:srgbClr val="159DE1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/>
            </a:r>
            <a:br>
              <a:rPr lang="uk-U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50000">
                      <a:srgbClr val="159DE1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</a:br>
            <a:r>
              <a:rPr lang="uk-U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50000">
                      <a:srgbClr val="159DE1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речовини </a:t>
            </a:r>
            <a:endParaRPr lang="uk-U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50000">
                    <a:srgbClr val="159DE1"/>
                  </a:gs>
                  <a:gs pos="100000">
                    <a:srgbClr val="FFFF66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7630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    Близько XX століття вчені-хіміки почали досліджувати складні речовини, з яких побудовані живі організми або які виділяються ними.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Виявилося, що багато цих речовин (окрім води) містять </a:t>
            </a:r>
            <a:r>
              <a:rPr lang="ru-RU" sz="2800" i="1">
                <a:solidFill>
                  <a:schemeClr val="bg1"/>
                </a:solidFill>
              </a:rPr>
              <a:t>хімічний елемент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rgbClr val="FF0000"/>
                </a:solidFill>
              </a:rPr>
              <a:t>Карбон.</a:t>
            </a:r>
            <a:r>
              <a:rPr lang="ru-RU" sz="2800">
                <a:solidFill>
                  <a:schemeClr val="bg1"/>
                </a:solidFill>
              </a:rPr>
              <a:t>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      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     Складні речовини, що є сполуками Карбону з іншими хімічними елементами, називають</a:t>
            </a:r>
            <a:r>
              <a:rPr lang="ru-RU" sz="2800" b="1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органічними речовинами</a:t>
            </a:r>
            <a:r>
              <a:rPr lang="ru-RU" sz="2800" b="1">
                <a:solidFill>
                  <a:schemeClr val="bg1"/>
                </a:solidFill>
              </a:rPr>
              <a:t>.</a:t>
            </a:r>
            <a:r>
              <a:rPr lang="ru-RU" sz="2800">
                <a:solidFill>
                  <a:schemeClr val="bg1"/>
                </a:solidFill>
              </a:rPr>
              <a:t> </a:t>
            </a:r>
            <a:br>
              <a:rPr lang="ru-RU" sz="2800">
                <a:solidFill>
                  <a:schemeClr val="bg1"/>
                </a:solidFill>
              </a:rPr>
            </a:br>
            <a:endParaRPr lang="ru-RU" sz="28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Решта речовин –</a:t>
            </a:r>
            <a:r>
              <a:rPr lang="ru-RU" sz="2800" b="1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rgbClr val="33CCFF"/>
                </a:solidFill>
              </a:rPr>
              <a:t>неорганічні.</a:t>
            </a:r>
            <a:r>
              <a:rPr lang="ru-RU" sz="2800">
                <a:solidFill>
                  <a:srgbClr val="33CCFF"/>
                </a:solidFill>
              </a:rPr>
              <a:t>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органычны речовини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62400" y="228600"/>
            <a:ext cx="50292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    </a:t>
            </a:r>
            <a:r>
              <a:rPr lang="ru-RU" sz="2800">
                <a:solidFill>
                  <a:srgbClr val="66FFFF"/>
                </a:solidFill>
              </a:rPr>
              <a:t>Молекули органічних речовин входять до складу клітин</a:t>
            </a:r>
            <a:r>
              <a:rPr lang="ru-RU" sz="2800">
                <a:solidFill>
                  <a:schemeClr val="bg1"/>
                </a:solidFill>
              </a:rPr>
              <a:t>, із яких побудовані органи живих організмів - </a:t>
            </a:r>
            <a:r>
              <a:rPr lang="ru-RU" sz="2800">
                <a:solidFill>
                  <a:schemeClr val="folHlink"/>
                </a:solidFill>
              </a:rPr>
              <a:t>рослин, тварин</a:t>
            </a:r>
            <a:r>
              <a:rPr lang="ru-RU" sz="2800">
                <a:solidFill>
                  <a:schemeClr val="bg1"/>
                </a:solidFill>
              </a:rPr>
              <a:t>.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    Звідси і назва - "органічні речовини". Адже перші з них були виявлені саме у складі організмів живих істот.</a:t>
            </a:r>
          </a:p>
        </p:txBody>
      </p:sp>
      <p:pic>
        <p:nvPicPr>
          <p:cNvPr id="33795" name="Picture 5" descr="2014-06-13 14 39 33-кдыт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4178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198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Клітина рослинного організму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52578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rgbClr val="93E3FF"/>
                </a:solidFill>
              </a:rPr>
              <a:t> Кисень</a:t>
            </a:r>
            <a:r>
              <a:rPr lang="uk-UA" sz="2800" dirty="0">
                <a:solidFill>
                  <a:schemeClr val="bg1"/>
                </a:solidFill>
              </a:rPr>
              <a:t> та </a:t>
            </a:r>
            <a:r>
              <a:rPr lang="uk-UA" sz="2800" dirty="0">
                <a:solidFill>
                  <a:srgbClr val="93E3FF"/>
                </a:solidFill>
              </a:rPr>
              <a:t>озон</a:t>
            </a:r>
            <a:r>
              <a:rPr lang="uk-UA" sz="2800" dirty="0">
                <a:solidFill>
                  <a:schemeClr val="bg1"/>
                </a:solidFill>
              </a:rPr>
              <a:t> це гази. Їх </a:t>
            </a:r>
            <a:r>
              <a:rPr lang="uk-UA" sz="2800" dirty="0" err="1">
                <a:solidFill>
                  <a:schemeClr val="bg1"/>
                </a:solidFill>
              </a:rPr>
              <a:t>молекли</a:t>
            </a:r>
            <a:r>
              <a:rPr lang="uk-UA" sz="2800">
                <a:solidFill>
                  <a:schemeClr val="bg1"/>
                </a:solidFill>
              </a:rPr>
              <a:t> складаються  тільки з </a:t>
            </a:r>
            <a:r>
              <a:rPr lang="uk-UA" sz="2800">
                <a:solidFill>
                  <a:srgbClr val="F66ABA"/>
                </a:solidFill>
              </a:rPr>
              <a:t>однакових атомів</a:t>
            </a:r>
            <a:r>
              <a:rPr lang="uk-UA" sz="2800">
                <a:solidFill>
                  <a:schemeClr val="bg1"/>
                </a:solidFill>
              </a:rPr>
              <a:t> Оксигену.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                     Це </a:t>
            </a:r>
            <a:r>
              <a:rPr lang="uk-UA" sz="2800">
                <a:solidFill>
                  <a:srgbClr val="FF0000"/>
                </a:solidFill>
              </a:rPr>
              <a:t>прості речовини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371600"/>
            <a:ext cx="8763000" cy="52863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 Речовини складаються з </a:t>
            </a:r>
            <a:r>
              <a:rPr lang="ru-RU" sz="2800">
                <a:solidFill>
                  <a:srgbClr val="BDEEFF"/>
                </a:solidFill>
              </a:rPr>
              <a:t>молекул, атомів та йонів</a:t>
            </a:r>
            <a:endParaRPr lang="uk-UA" sz="2800" i="1">
              <a:solidFill>
                <a:srgbClr val="BDEEFF"/>
              </a:solidFill>
            </a:endParaRP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7848600" cy="1020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07763" dir="13500000" algn="ctr" rotWithShape="0">
                    <a:srgbClr val="198AE7">
                      <a:alpha val="50000"/>
                    </a:srgbClr>
                  </a:outerShdw>
                </a:effectLst>
                <a:latin typeface="Monotype Corsiva"/>
              </a:rPr>
              <a:t>Прості  речовини</a:t>
            </a:r>
          </a:p>
        </p:txBody>
      </p:sp>
      <p:pic>
        <p:nvPicPr>
          <p:cNvPr id="11269" name="Picture 8" descr="ки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62200"/>
            <a:ext cx="990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ки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6075">
            <a:off x="1828800" y="3124200"/>
            <a:ext cx="990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ки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990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ки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743200"/>
            <a:ext cx="990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 descr="ки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28130">
            <a:off x="1371600" y="4038600"/>
            <a:ext cx="990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ки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99066">
            <a:off x="2743200" y="3886200"/>
            <a:ext cx="990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685800" y="1924050"/>
            <a:ext cx="3352800" cy="31242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2353"/>
                  <a:invGamma/>
                  <a:alpha val="6000"/>
                </a:schemeClr>
              </a:gs>
              <a:gs pos="100000">
                <a:schemeClr val="accent1">
                  <a:alpha val="39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0" name="WordArt 4"/>
          <p:cNvSpPr>
            <a:spLocks noChangeArrowheads="1" noChangeShapeType="1" noTextEdit="1"/>
          </p:cNvSpPr>
          <p:nvPr/>
        </p:nvSpPr>
        <p:spPr bwMode="gray">
          <a:xfrm>
            <a:off x="990600" y="4572000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76ABFA"/>
              </a:extrusionClr>
            </a:sp3d>
          </a:bodyPr>
          <a:lstStyle/>
          <a:p>
            <a:pPr algn="ctr"/>
            <a:r>
              <a:rPr lang="uk-UA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7F6FF"/>
                    </a:gs>
                    <a:gs pos="100000">
                      <a:srgbClr val="76ABFA">
                        <a:alpha val="82001"/>
                      </a:srgbClr>
                    </a:gs>
                  </a:gsLst>
                  <a:lin ang="5400000" scaled="1"/>
                </a:gradFill>
                <a:latin typeface="Palatino Linotype"/>
              </a:rPr>
              <a:t>Кисень</a:t>
            </a:r>
          </a:p>
        </p:txBody>
      </p:sp>
      <p:pic>
        <p:nvPicPr>
          <p:cNvPr id="11277" name="Picture 17" descr="озон прозор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62300"/>
            <a:ext cx="10668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8" descr="озон прозор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10700">
            <a:off x="7043931" y="3573398"/>
            <a:ext cx="1066800" cy="10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озон прозор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84344">
            <a:off x="6764813" y="2309740"/>
            <a:ext cx="1066800" cy="10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5448300" y="2076450"/>
            <a:ext cx="3333750" cy="31051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2353"/>
                  <a:invGamma/>
                  <a:alpha val="6000"/>
                </a:schemeClr>
              </a:gs>
              <a:gs pos="100000">
                <a:schemeClr val="accent1">
                  <a:alpha val="39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5" name="WordArt 4"/>
          <p:cNvSpPr>
            <a:spLocks noChangeArrowheads="1" noChangeShapeType="1" noTextEdit="1"/>
          </p:cNvSpPr>
          <p:nvPr/>
        </p:nvSpPr>
        <p:spPr bwMode="gray">
          <a:xfrm>
            <a:off x="5638800" y="4572000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76ABFA"/>
              </a:extrusionClr>
            </a:sp3d>
          </a:bodyPr>
          <a:lstStyle/>
          <a:p>
            <a:pPr algn="ctr"/>
            <a:r>
              <a:rPr lang="uk-UA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7F6FF"/>
                    </a:gs>
                    <a:gs pos="100000">
                      <a:srgbClr val="76ABFA">
                        <a:alpha val="82001"/>
                      </a:srgbClr>
                    </a:gs>
                  </a:gsLst>
                  <a:lin ang="5400000" scaled="1"/>
                </a:gradFill>
                <a:latin typeface="Palatino Linotype"/>
              </a:rPr>
              <a:t>Озон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animBg="1"/>
      <p:bldP spid="11280" grpId="0" animBg="1"/>
      <p:bldP spid="112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7"/>
          <p:cNvSpPr txBox="1">
            <a:spLocks noChangeArrowheads="1"/>
          </p:cNvSpPr>
          <p:nvPr/>
        </p:nvSpPr>
        <p:spPr bwMode="auto">
          <a:xfrm>
            <a:off x="5105400" y="137160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3200">
                <a:solidFill>
                  <a:srgbClr val="00FF00"/>
                </a:solidFill>
              </a:rPr>
              <a:t>Органічні речовини </a:t>
            </a:r>
            <a:br>
              <a:rPr lang="ru-RU" sz="3200">
                <a:solidFill>
                  <a:srgbClr val="00FF00"/>
                </a:solidFill>
              </a:rPr>
            </a:br>
            <a:r>
              <a:rPr lang="ru-RU" sz="3200">
                <a:solidFill>
                  <a:srgbClr val="00FF00"/>
                </a:solidFill>
              </a:rPr>
              <a:t>і </a:t>
            </a:r>
            <a:r>
              <a:rPr lang="ru-RU" sz="3200">
                <a:solidFill>
                  <a:srgbClr val="33CCFF"/>
                </a:solidFill>
              </a:rPr>
              <a:t>вода</a:t>
            </a:r>
            <a:r>
              <a:rPr lang="ru-RU" sz="3200">
                <a:solidFill>
                  <a:schemeClr val="bg1"/>
                </a:solidFill>
              </a:rPr>
              <a:t> - основний матеріал, із якого складаються живі організми.</a:t>
            </a:r>
          </a:p>
        </p:txBody>
      </p:sp>
      <p:sp>
        <p:nvSpPr>
          <p:cNvPr id="34819" name="Rectangle 8" descr="органызми"/>
          <p:cNvSpPr>
            <a:spLocks noChangeArrowheads="1"/>
          </p:cNvSpPr>
          <p:nvPr/>
        </p:nvSpPr>
        <p:spPr bwMode="auto">
          <a:xfrm>
            <a:off x="228600" y="685800"/>
            <a:ext cx="4724400" cy="525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Значна кількість органічних речовин створена людиною для різноманітних потреб.</a:t>
            </a: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5486400" y="609600"/>
            <a:ext cx="3200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3200">
                <a:solidFill>
                  <a:schemeClr val="bg1"/>
                </a:solidFill>
              </a:rPr>
              <a:t>До складу продуктів харчування входять </a:t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rgbClr val="66FFFF"/>
                </a:solidFill>
              </a:rPr>
              <a:t>білки, жири </a:t>
            </a:r>
            <a:r>
              <a:rPr lang="ru-RU" sz="3200">
                <a:solidFill>
                  <a:schemeClr val="bg1"/>
                </a:solidFill>
              </a:rPr>
              <a:t>та</a:t>
            </a:r>
            <a:r>
              <a:rPr lang="ru-RU" sz="3200">
                <a:solidFill>
                  <a:srgbClr val="66FFFF"/>
                </a:solidFill>
              </a:rPr>
              <a:t> вуглеводи</a:t>
            </a:r>
          </a:p>
        </p:txBody>
      </p:sp>
      <p:sp>
        <p:nvSpPr>
          <p:cNvPr id="35844" name="Rectangle 7" descr="Рисунок1"/>
          <p:cNvSpPr>
            <a:spLocks noChangeArrowheads="1"/>
          </p:cNvSpPr>
          <p:nvPr/>
        </p:nvSpPr>
        <p:spPr bwMode="auto">
          <a:xfrm>
            <a:off x="457200" y="304800"/>
            <a:ext cx="4267200" cy="464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89154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66FFFF"/>
                </a:solidFill>
              </a:rPr>
              <a:t>Білки</a:t>
            </a:r>
            <a:r>
              <a:rPr lang="ru-RU" sz="3200" i="1">
                <a:solidFill>
                  <a:schemeClr val="bg1"/>
                </a:solidFill>
              </a:rPr>
              <a:t> -</a:t>
            </a:r>
            <a:r>
              <a:rPr lang="ru-RU" sz="3200">
                <a:solidFill>
                  <a:schemeClr val="bg1"/>
                </a:solidFill>
              </a:rPr>
              <a:t> органічні речовини складної будови. Білки відповідають за ріст живих істот, їх розвиток та здатність мати потомство.</a:t>
            </a:r>
            <a:endParaRPr lang="ru-RU" sz="3200" i="1">
              <a:solidFill>
                <a:schemeClr val="bg1"/>
              </a:solidFill>
            </a:endParaRPr>
          </a:p>
          <a:p>
            <a:endParaRPr lang="ru-RU" sz="3200" i="1">
              <a:solidFill>
                <a:schemeClr val="bg1"/>
              </a:solidFill>
            </a:endParaRPr>
          </a:p>
          <a:p>
            <a:r>
              <a:rPr lang="ru-RU" sz="3200" i="1">
                <a:solidFill>
                  <a:srgbClr val="66FFFF"/>
                </a:solidFill>
              </a:rPr>
              <a:t>Жири та вуглеводи</a:t>
            </a:r>
            <a:r>
              <a:rPr lang="ru-RU" sz="3200">
                <a:solidFill>
                  <a:schemeClr val="bg1"/>
                </a:solidFill>
              </a:rPr>
              <a:t> (зокрема глюкоза) відіграють роль палива в організмі людини і тварин, адже при виконанні роботи витрачаються саме жири та вуглеводи. </a:t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Вони є продуктами харчування. </a:t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Це, наприклад, </a:t>
            </a:r>
            <a:r>
              <a:rPr lang="ru-RU" sz="3200">
                <a:solidFill>
                  <a:srgbClr val="F44B3E"/>
                </a:solidFill>
              </a:rPr>
              <a:t>цукор, олія, масло, маргарин тощо.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woman_leading_mee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oison_vial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90850"/>
            <a:ext cx="1828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bubbles_soap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124200"/>
            <a:ext cx="223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114800" y="1447800"/>
            <a:ext cx="236220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ysClr val="windowText" lastClr="000000"/>
                </a:solidFill>
              </a:rPr>
              <a:t>§11-12</a:t>
            </a:r>
            <a:endParaRPr lang="uk-UA" sz="4000" dirty="0">
              <a:solidFill>
                <a:sysClr val="windowText" lastClr="000000"/>
              </a:solidFill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gray">
          <a:xfrm>
            <a:off x="3810000" y="228600"/>
            <a:ext cx="3048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Домашнє</a:t>
            </a:r>
          </a:p>
          <a:p>
            <a:pPr algn="ctr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завдання</a:t>
            </a:r>
            <a:endParaRPr lang="uk-UA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</p:spPr>
      </p:pic>
      <p:pic>
        <p:nvPicPr>
          <p:cNvPr id="9" name="Picture 8" descr="BOOK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4882180"/>
            <a:ext cx="2964752" cy="19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31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свиток-прозо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" y="800100"/>
            <a:ext cx="8336689" cy="611505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33700" y="1485900"/>
            <a:ext cx="59436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/>
            <a:r>
              <a:rPr lang="uk-UA" dirty="0" smtClean="0"/>
              <a:t> П.П.</a:t>
            </a:r>
            <a:r>
              <a:rPr lang="uk-UA" dirty="0" err="1" smtClean="0"/>
              <a:t>Попель</a:t>
            </a:r>
            <a:r>
              <a:rPr lang="uk-UA" dirty="0" smtClean="0"/>
              <a:t>, Л,С.</a:t>
            </a:r>
            <a:r>
              <a:rPr lang="uk-UA" dirty="0" err="1" smtClean="0"/>
              <a:t>Крикля</a:t>
            </a:r>
            <a:r>
              <a:rPr lang="uk-UA" dirty="0" smtClean="0"/>
              <a:t>  </a:t>
            </a:r>
            <a:r>
              <a:rPr lang="uk-UA" b="1" dirty="0" err="1" smtClean="0"/>
              <a:t>Хімія.Підручник</a:t>
            </a:r>
            <a:r>
              <a:rPr lang="uk-UA" b="1" dirty="0" smtClean="0"/>
              <a:t> для 7 кл</a:t>
            </a:r>
            <a:r>
              <a:rPr lang="uk-UA" dirty="0" smtClean="0"/>
              <a:t>.    </a:t>
            </a:r>
            <a:r>
              <a:rPr lang="uk-UA" dirty="0" err="1" smtClean="0"/>
              <a:t>Київ.Видавничий</a:t>
            </a:r>
            <a:r>
              <a:rPr lang="uk-UA" dirty="0" smtClean="0"/>
              <a:t> центр </a:t>
            </a:r>
            <a:r>
              <a:rPr lang="uk-UA" dirty="0" err="1" smtClean="0"/>
              <a:t>“Академія”</a:t>
            </a:r>
            <a:r>
              <a:rPr lang="uk-UA" dirty="0" smtClean="0"/>
              <a:t>, 2016  </a:t>
            </a:r>
            <a:endParaRPr lang="uk-UA" sz="2000" dirty="0"/>
          </a:p>
          <a:p>
            <a:endParaRPr lang="uk-UA" sz="2000" dirty="0" smtClean="0"/>
          </a:p>
          <a:p>
            <a:r>
              <a:rPr lang="uk-UA" sz="2000" dirty="0" smtClean="0"/>
              <a:t>Григорович </a:t>
            </a:r>
            <a:r>
              <a:rPr lang="uk-UA" sz="2000" dirty="0"/>
              <a:t>О.В. </a:t>
            </a:r>
            <a:r>
              <a:rPr lang="uk-UA" sz="2000" b="1" dirty="0"/>
              <a:t>Хімія.7 </a:t>
            </a:r>
            <a:r>
              <a:rPr lang="uk-UA" sz="2000" b="1" dirty="0" smtClean="0"/>
              <a:t>клас</a:t>
            </a:r>
            <a:br>
              <a:rPr lang="uk-UA" sz="2000" b="1" dirty="0" smtClean="0"/>
            </a:br>
            <a:r>
              <a:rPr lang="uk-UA" sz="2000" b="1" dirty="0" smtClean="0"/>
              <a:t> </a:t>
            </a:r>
            <a:r>
              <a:rPr lang="uk-UA" sz="2000" b="1" dirty="0"/>
              <a:t>Розробки уроків</a:t>
            </a:r>
            <a:r>
              <a:rPr lang="de-DE" sz="2000" b="1" dirty="0"/>
              <a:t> </a:t>
            </a:r>
            <a:r>
              <a:rPr lang="uk-UA" sz="2000" b="1" dirty="0" smtClean="0"/>
              <a:t> </a:t>
            </a:r>
            <a:r>
              <a:rPr lang="uk-UA" sz="2000" dirty="0" smtClean="0"/>
              <a:t>Х</a:t>
            </a:r>
            <a:r>
              <a:rPr lang="uk-UA" sz="2000" dirty="0"/>
              <a:t>.: Вид-во </a:t>
            </a:r>
            <a:r>
              <a:rPr lang="uk-UA" sz="2000" dirty="0" err="1"/>
              <a:t>“Ранок”</a:t>
            </a:r>
            <a:r>
              <a:rPr lang="uk-UA" sz="2000" dirty="0"/>
              <a:t>, 2007.</a:t>
            </a:r>
          </a:p>
          <a:p>
            <a:r>
              <a:rPr lang="uk-UA" sz="2000" dirty="0"/>
              <a:t>    </a:t>
            </a:r>
            <a:r>
              <a:rPr lang="de-DE" sz="2000" dirty="0"/>
              <a:t> </a:t>
            </a:r>
            <a:endParaRPr lang="uk-UA" sz="2000" dirty="0"/>
          </a:p>
          <a:p>
            <a:r>
              <a:rPr lang="uk-UA" sz="2000" dirty="0"/>
              <a:t>    </a:t>
            </a:r>
            <a:r>
              <a:rPr lang="uk-UA" sz="2000" dirty="0" err="1"/>
              <a:t>Шаповалов</a:t>
            </a:r>
            <a:r>
              <a:rPr lang="uk-UA" sz="2000" dirty="0"/>
              <a:t> С.А. </a:t>
            </a:r>
            <a:r>
              <a:rPr lang="uk-UA" sz="2000" b="1" dirty="0"/>
              <a:t>Довідник старшокласника</a:t>
            </a:r>
            <a:br>
              <a:rPr lang="uk-UA" sz="2000" b="1" dirty="0"/>
            </a:br>
            <a:r>
              <a:rPr lang="uk-UA" sz="2000" b="1" dirty="0"/>
              <a:t>та абітурієнта.</a:t>
            </a:r>
            <a:r>
              <a:rPr lang="uk-UA" sz="2000" dirty="0"/>
              <a:t> Х. </a:t>
            </a:r>
            <a:r>
              <a:rPr lang="uk-UA" sz="2000" dirty="0" err="1"/>
              <a:t>Торсінг</a:t>
            </a:r>
            <a:r>
              <a:rPr lang="uk-UA" sz="2000" dirty="0"/>
              <a:t>, 2005.</a:t>
            </a:r>
            <a:br>
              <a:rPr lang="uk-UA" sz="2000" dirty="0"/>
            </a:br>
            <a:endParaRPr lang="de-DE" sz="2000" dirty="0"/>
          </a:p>
          <a:p>
            <a:r>
              <a:rPr lang="de-DE" sz="2000" dirty="0"/>
              <a:t>    </a:t>
            </a:r>
            <a:r>
              <a:rPr lang="de-DE" sz="2000" dirty="0" smtClean="0"/>
              <a:t>  </a:t>
            </a:r>
            <a:r>
              <a:rPr lang="uk-UA" sz="2000" dirty="0" err="1"/>
              <a:t>Старовойтова</a:t>
            </a:r>
            <a:r>
              <a:rPr lang="uk-UA" sz="2000" dirty="0"/>
              <a:t> І. Ю. </a:t>
            </a:r>
            <a:r>
              <a:rPr lang="uk-UA" sz="2000" b="1" dirty="0"/>
              <a:t>Усі уроки хімії. 7 клас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Х.: Вид. група </a:t>
            </a:r>
            <a:r>
              <a:rPr lang="uk-UA" sz="2000" dirty="0" err="1"/>
              <a:t>“Основа”</a:t>
            </a:r>
            <a:r>
              <a:rPr lang="uk-UA" sz="2000" dirty="0"/>
              <a:t>, 2007.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 smtClean="0"/>
          </a:p>
          <a:p>
            <a:r>
              <a:rPr lang="uk-UA" sz="2000" b="1" dirty="0" smtClean="0"/>
              <a:t>Хімія</a:t>
            </a:r>
            <a:r>
              <a:rPr lang="uk-UA" sz="2000" dirty="0" smtClean="0"/>
              <a:t>. </a:t>
            </a:r>
            <a:r>
              <a:rPr lang="uk-UA" sz="2000" b="1" dirty="0" smtClean="0"/>
              <a:t>Практичний довідник 7-9 клас. </a:t>
            </a:r>
            <a:r>
              <a:rPr lang="uk-UA" sz="2000" dirty="0" smtClean="0"/>
              <a:t>/ </a:t>
            </a:r>
            <a:r>
              <a:rPr lang="uk-UA" sz="2000" dirty="0" err="1" smtClean="0"/>
              <a:t>Авт.-упорядник</a:t>
            </a:r>
            <a:r>
              <a:rPr lang="uk-UA" sz="2000" dirty="0" smtClean="0"/>
              <a:t> </a:t>
            </a:r>
            <a:r>
              <a:rPr lang="uk-UA" sz="2000" dirty="0" err="1" smtClean="0"/>
              <a:t>Курмакова</a:t>
            </a:r>
            <a:r>
              <a:rPr lang="uk-UA" sz="2000" dirty="0" smtClean="0"/>
              <a:t> І.М.  та інші – Чернігів: КММЕДІА,  2015.</a:t>
            </a:r>
            <a:endParaRPr lang="uk-UA" sz="2000" dirty="0"/>
          </a:p>
        </p:txBody>
      </p:sp>
      <p:pic>
        <p:nvPicPr>
          <p:cNvPr id="53251" name="Picture 3" descr="smart_guy_read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03313"/>
            <a:ext cx="5867400" cy="575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698" name="Picture 2" descr="C:\Users\Олександр\Pictures\ Джерела.png"/>
          <p:cNvPicPr>
            <a:picLocks noChangeAspect="1" noChangeArrowheads="1"/>
          </p:cNvPicPr>
          <p:nvPr/>
        </p:nvPicPr>
        <p:blipFill>
          <a:blip r:embed="rId5"/>
          <a:srcRect t="17217"/>
          <a:stretch>
            <a:fillRect/>
          </a:stretch>
        </p:blipFill>
        <p:spPr bwMode="auto">
          <a:xfrm>
            <a:off x="2828925" y="152400"/>
            <a:ext cx="3486150" cy="89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609600" y="1066800"/>
            <a:ext cx="830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4000">
                <a:solidFill>
                  <a:schemeClr val="bg1"/>
                </a:solidFill>
              </a:rPr>
              <a:t>Речовини,                     складаються з </a:t>
            </a:r>
            <a:r>
              <a:rPr lang="ru-RU" sz="4000">
                <a:solidFill>
                  <a:srgbClr val="66FFFF"/>
                </a:solidFill>
              </a:rPr>
              <a:t>однакових атомів</a:t>
            </a:r>
            <a:r>
              <a:rPr lang="ru-RU" sz="4000">
                <a:solidFill>
                  <a:schemeClr val="bg1"/>
                </a:solidFill>
              </a:rPr>
              <a:t>, називаються </a:t>
            </a:r>
            <a:r>
              <a:rPr lang="ru-RU" sz="4000">
                <a:solidFill>
                  <a:srgbClr val="FF0000"/>
                </a:solidFill>
              </a:rPr>
              <a:t>простими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gray">
          <a:xfrm>
            <a:off x="3505200" y="10668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E7F6FF"/>
                    </a:gs>
                    <a:gs pos="100000">
                      <a:srgbClr val="76ABFA">
                        <a:alpha val="82001"/>
                      </a:srgbClr>
                    </a:gs>
                  </a:gsLst>
                  <a:lin ang="5400000" scaled="1"/>
                </a:gradFill>
                <a:latin typeface="Palatino Linotype"/>
              </a:rPr>
              <a:t>молекули яких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71500" y="49530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bg1"/>
                </a:solidFill>
              </a:rPr>
              <a:t>Молекула  </a:t>
            </a:r>
            <a:r>
              <a:rPr lang="ru-RU" sz="3200" dirty="0" err="1">
                <a:solidFill>
                  <a:schemeClr val="bg1"/>
                </a:solidFill>
              </a:rPr>
              <a:t>кисню</a:t>
            </a:r>
            <a:r>
              <a:rPr lang="ru-RU" sz="3200" dirty="0">
                <a:solidFill>
                  <a:schemeClr val="bg1"/>
                </a:solidFill>
              </a:rPr>
              <a:t>  </a:t>
            </a:r>
            <a:endParaRPr lang="ru-RU" sz="3200" dirty="0">
              <a:solidFill>
                <a:srgbClr val="6AC3FA"/>
              </a:solidFill>
            </a:endParaRPr>
          </a:p>
        </p:txBody>
      </p:sp>
      <p:pic>
        <p:nvPicPr>
          <p:cNvPr id="34832" name="Picture 16" descr="ки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00400"/>
            <a:ext cx="2286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572000" y="3581400"/>
            <a:ext cx="4267200" cy="230822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chemeClr val="bg1"/>
                </a:solidFill>
              </a:rPr>
              <a:t>Молекули  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rgbClr val="F44B3E"/>
                </a:solidFill>
              </a:rPr>
              <a:t>простих речовин</a:t>
            </a:r>
            <a:r>
              <a:rPr lang="ru-RU" sz="3600">
                <a:solidFill>
                  <a:schemeClr val="bg1"/>
                </a:solidFill>
              </a:rPr>
              <a:t> складаються з </a:t>
            </a:r>
            <a:r>
              <a:rPr lang="ru-RU" sz="3600">
                <a:solidFill>
                  <a:srgbClr val="FF0000"/>
                </a:solidFill>
              </a:rPr>
              <a:t> однакових  атомів</a:t>
            </a:r>
            <a:r>
              <a:rPr lang="ru-RU" sz="360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4350" y="457200"/>
            <a:ext cx="1187450" cy="1130300"/>
            <a:chOff x="1336" y="1482"/>
            <a:chExt cx="544" cy="544"/>
          </a:xfrm>
        </p:grpSpPr>
        <p:graphicFrame>
          <p:nvGraphicFramePr>
            <p:cNvPr id="1031" name="Object 13"/>
            <p:cNvGraphicFramePr>
              <a:graphicFrameLocks noChangeAspect="1"/>
            </p:cNvGraphicFramePr>
            <p:nvPr/>
          </p:nvGraphicFramePr>
          <p:xfrm>
            <a:off x="1336" y="1482"/>
            <a:ext cx="544" cy="544"/>
          </p:xfrm>
          <a:graphic>
            <a:graphicData uri="http://schemas.openxmlformats.org/presentationml/2006/ole">
              <p:oleObj spid="_x0000_s1031" name="CorelDRAW" r:id="rId6" imgW="448920" imgH="448920" progId="">
                <p:embed/>
              </p:oleObj>
            </a:graphicData>
          </a:graphic>
        </p:graphicFrame>
        <p:sp>
          <p:nvSpPr>
            <p:cNvPr id="1060" name="Text Box 8"/>
            <p:cNvSpPr txBox="1">
              <a:spLocks noChangeArrowheads="1"/>
            </p:cNvSpPr>
            <p:nvPr/>
          </p:nvSpPr>
          <p:spPr bwMode="auto">
            <a:xfrm>
              <a:off x="1432" y="1530"/>
              <a:ext cx="365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3200" b="1" dirty="0">
                  <a:latin typeface="+mn-lt"/>
                </a:rPr>
                <a:t>О</a:t>
              </a:r>
              <a:endParaRPr lang="ru-RU" sz="3200" b="1" dirty="0">
                <a:latin typeface="+mn-lt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0" y="438150"/>
            <a:ext cx="1123950" cy="1111250"/>
            <a:chOff x="1384" y="1434"/>
            <a:chExt cx="544" cy="544"/>
          </a:xfrm>
        </p:grpSpPr>
        <p:graphicFrame>
          <p:nvGraphicFramePr>
            <p:cNvPr id="1030" name="Object 12"/>
            <p:cNvGraphicFramePr>
              <a:graphicFrameLocks noChangeAspect="1"/>
            </p:cNvGraphicFramePr>
            <p:nvPr/>
          </p:nvGraphicFramePr>
          <p:xfrm>
            <a:off x="1384" y="1434"/>
            <a:ext cx="544" cy="544"/>
          </p:xfrm>
          <a:graphic>
            <a:graphicData uri="http://schemas.openxmlformats.org/presentationml/2006/ole">
              <p:oleObj spid="_x0000_s1030" name="CorelDRAW" r:id="rId7" imgW="448920" imgH="448920" progId="">
                <p:embed/>
              </p:oleObj>
            </a:graphicData>
          </a:graphic>
        </p:graphicFrame>
        <p:sp>
          <p:nvSpPr>
            <p:cNvPr id="1059" name="Text Box 11"/>
            <p:cNvSpPr txBox="1">
              <a:spLocks noChangeArrowheads="1"/>
            </p:cNvSpPr>
            <p:nvPr/>
          </p:nvSpPr>
          <p:spPr bwMode="auto">
            <a:xfrm>
              <a:off x="1492" y="1509"/>
              <a:ext cx="31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3200" b="1" dirty="0">
                  <a:latin typeface="Arial" pitchFamily="34" charset="0"/>
                  <a:cs typeface="Arial" pitchFamily="34" charset="0"/>
                </a:rPr>
                <a:t>О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76400" y="1581150"/>
            <a:ext cx="1066800" cy="1047750"/>
            <a:chOff x="4873" y="1131"/>
            <a:chExt cx="408" cy="408"/>
          </a:xfrm>
        </p:grpSpPr>
        <p:graphicFrame>
          <p:nvGraphicFramePr>
            <p:cNvPr id="1029" name="Object 11"/>
            <p:cNvGraphicFramePr>
              <a:graphicFrameLocks noChangeAspect="1"/>
            </p:cNvGraphicFramePr>
            <p:nvPr/>
          </p:nvGraphicFramePr>
          <p:xfrm>
            <a:off x="4873" y="1131"/>
            <a:ext cx="408" cy="408"/>
          </p:xfrm>
          <a:graphic>
            <a:graphicData uri="http://schemas.openxmlformats.org/presentationml/2006/ole">
              <p:oleObj spid="_x0000_s1029" name="CorelDRAW" r:id="rId8" imgW="238320" imgH="238320" progId="">
                <p:embed/>
              </p:oleObj>
            </a:graphicData>
          </a:graphic>
        </p:graphicFrame>
        <p:sp>
          <p:nvSpPr>
            <p:cNvPr id="1058" name="Text Box 14"/>
            <p:cNvSpPr txBox="1">
              <a:spLocks noChangeArrowheads="1"/>
            </p:cNvSpPr>
            <p:nvPr/>
          </p:nvSpPr>
          <p:spPr bwMode="auto">
            <a:xfrm>
              <a:off x="4947" y="1196"/>
              <a:ext cx="31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 dirty="0">
                  <a:latin typeface="Arial" pitchFamily="34" charset="0"/>
                  <a:cs typeface="Arial" pitchFamily="34" charset="0"/>
                </a:rPr>
                <a:t>Н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38200" y="1581150"/>
            <a:ext cx="1066800" cy="1066800"/>
            <a:chOff x="4332" y="1096"/>
            <a:chExt cx="408" cy="408"/>
          </a:xfrm>
        </p:grpSpPr>
        <p:graphicFrame>
          <p:nvGraphicFramePr>
            <p:cNvPr id="1028" name="Object 10"/>
            <p:cNvGraphicFramePr>
              <a:graphicFrameLocks noChangeAspect="1"/>
            </p:cNvGraphicFramePr>
            <p:nvPr/>
          </p:nvGraphicFramePr>
          <p:xfrm>
            <a:off x="4332" y="1096"/>
            <a:ext cx="408" cy="408"/>
          </p:xfrm>
          <a:graphic>
            <a:graphicData uri="http://schemas.openxmlformats.org/presentationml/2006/ole">
              <p:oleObj spid="_x0000_s1028" name="CorelDRAW" r:id="rId9" imgW="238320" imgH="238320" progId="">
                <p:embed/>
              </p:oleObj>
            </a:graphicData>
          </a:graphic>
        </p:graphicFrame>
        <p:sp>
          <p:nvSpPr>
            <p:cNvPr id="1057" name="Text Box 17"/>
            <p:cNvSpPr txBox="1">
              <a:spLocks noChangeArrowheads="1"/>
            </p:cNvSpPr>
            <p:nvPr/>
          </p:nvSpPr>
          <p:spPr bwMode="auto">
            <a:xfrm>
              <a:off x="4386" y="1158"/>
              <a:ext cx="31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 dirty="0">
                  <a:latin typeface="Arial" pitchFamily="34" charset="0"/>
                  <a:cs typeface="Arial" pitchFamily="34" charset="0"/>
                </a:rPr>
                <a:t>Н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076450" y="2590800"/>
            <a:ext cx="1332325" cy="1238250"/>
            <a:chOff x="3107" y="3022"/>
            <a:chExt cx="527" cy="491"/>
          </a:xfrm>
        </p:grpSpPr>
        <p:graphicFrame>
          <p:nvGraphicFramePr>
            <p:cNvPr id="1027" name="Object 9"/>
            <p:cNvGraphicFramePr>
              <a:graphicFrameLocks noChangeAspect="1"/>
            </p:cNvGraphicFramePr>
            <p:nvPr/>
          </p:nvGraphicFramePr>
          <p:xfrm>
            <a:off x="3107" y="3022"/>
            <a:ext cx="492" cy="491"/>
          </p:xfrm>
          <a:graphic>
            <a:graphicData uri="http://schemas.openxmlformats.org/presentationml/2006/ole">
              <p:oleObj spid="_x0000_s1027" name="CorelDRAW" r:id="rId10" imgW="667440" imgH="666360" progId="">
                <p:embed/>
              </p:oleObj>
            </a:graphicData>
          </a:graphic>
        </p:graphicFrame>
        <p:sp>
          <p:nvSpPr>
            <p:cNvPr id="1056" name="Text Box 20"/>
            <p:cNvSpPr txBox="1">
              <a:spLocks noChangeArrowheads="1"/>
            </p:cNvSpPr>
            <p:nvPr/>
          </p:nvSpPr>
          <p:spPr bwMode="auto">
            <a:xfrm>
              <a:off x="3226" y="3128"/>
              <a:ext cx="408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N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009650" y="2628900"/>
            <a:ext cx="1236663" cy="1200150"/>
            <a:chOff x="2685" y="3013"/>
            <a:chExt cx="519" cy="443"/>
          </a:xfrm>
        </p:grpSpPr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2685" y="3013"/>
            <a:ext cx="492" cy="443"/>
          </p:xfrm>
          <a:graphic>
            <a:graphicData uri="http://schemas.openxmlformats.org/presentationml/2006/ole">
              <p:oleObj spid="_x0000_s1026" name="CorelDRAW" r:id="rId11" imgW="667440" imgH="666360" progId="">
                <p:embed/>
              </p:oleObj>
            </a:graphicData>
          </a:graphic>
        </p:graphicFrame>
        <p:sp>
          <p:nvSpPr>
            <p:cNvPr id="1055" name="Text Box 23"/>
            <p:cNvSpPr txBox="1">
              <a:spLocks noChangeArrowheads="1"/>
            </p:cNvSpPr>
            <p:nvPr/>
          </p:nvSpPr>
          <p:spPr bwMode="auto">
            <a:xfrm>
              <a:off x="2796" y="3102"/>
              <a:ext cx="40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+mn-lt"/>
                </a:rPr>
                <a:t>N</a:t>
              </a:r>
              <a:endParaRPr lang="ru-RU" sz="2800" b="1" dirty="0">
                <a:latin typeface="+mn-lt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85807" y="3886200"/>
            <a:ext cx="1238045" cy="1066800"/>
            <a:chOff x="2440" y="3521"/>
            <a:chExt cx="535" cy="453"/>
          </a:xfrm>
        </p:grpSpPr>
        <p:sp>
          <p:nvSpPr>
            <p:cNvPr id="1053" name="Oval 25"/>
            <p:cNvSpPr>
              <a:spLocks noChangeArrowheads="1"/>
            </p:cNvSpPr>
            <p:nvPr/>
          </p:nvSpPr>
          <p:spPr bwMode="auto">
            <a:xfrm>
              <a:off x="2440" y="3521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Text Box 26"/>
            <p:cNvSpPr txBox="1">
              <a:spLocks noChangeArrowheads="1"/>
            </p:cNvSpPr>
            <p:nvPr/>
          </p:nvSpPr>
          <p:spPr bwMode="auto">
            <a:xfrm>
              <a:off x="2567" y="3612"/>
              <a:ext cx="40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+mn-lt"/>
                </a:rPr>
                <a:t>Cl</a:t>
              </a:r>
              <a:endParaRPr lang="ru-RU" sz="2800" b="1" dirty="0">
                <a:latin typeface="+mn-lt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695449" y="3886200"/>
            <a:ext cx="1143331" cy="1066800"/>
            <a:chOff x="2852" y="3521"/>
            <a:chExt cx="493" cy="453"/>
          </a:xfrm>
        </p:grpSpPr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2852" y="3521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52" name="Text Box 29"/>
            <p:cNvSpPr txBox="1">
              <a:spLocks noChangeArrowheads="1"/>
            </p:cNvSpPr>
            <p:nvPr/>
          </p:nvSpPr>
          <p:spPr bwMode="auto">
            <a:xfrm>
              <a:off x="2937" y="3630"/>
              <a:ext cx="40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+mn-lt"/>
                </a:rPr>
                <a:t>Cl</a:t>
              </a:r>
              <a:endParaRPr lang="ru-RU" sz="2800" b="1" dirty="0">
                <a:latin typeface="+mn-lt"/>
              </a:endParaRPr>
            </a:p>
          </p:txBody>
        </p:sp>
      </p:grp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2971800" y="838200"/>
            <a:ext cx="3810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600" i="1" dirty="0">
                <a:solidFill>
                  <a:schemeClr val="bg1"/>
                </a:solidFill>
                <a:latin typeface="Times New Roman" pitchFamily="18" charset="0"/>
              </a:rPr>
              <a:t>Молекула кисню</a:t>
            </a: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3124200" y="1828800"/>
            <a:ext cx="3810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600" i="1" dirty="0">
                <a:solidFill>
                  <a:schemeClr val="bg1"/>
                </a:solidFill>
                <a:latin typeface="Times New Roman" pitchFamily="18" charset="0"/>
              </a:rPr>
              <a:t>Молекула  водню</a:t>
            </a: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3505200" y="2895600"/>
            <a:ext cx="3962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600" i="1" dirty="0">
                <a:solidFill>
                  <a:schemeClr val="bg1"/>
                </a:solidFill>
                <a:latin typeface="Times New Roman" pitchFamily="18" charset="0"/>
              </a:rPr>
              <a:t>Молекула азоту</a:t>
            </a: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048000" y="3962400"/>
            <a:ext cx="3886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600" i="1" dirty="0">
                <a:solidFill>
                  <a:schemeClr val="bg1"/>
                </a:solidFill>
                <a:latin typeface="Times New Roman" pitchFamily="18" charset="0"/>
              </a:rPr>
              <a:t>Молекула хлору</a:t>
            </a: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7620000" y="666750"/>
            <a:ext cx="86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 dirty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7600950" y="16002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 dirty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7658100" y="26670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7600950" y="4019550"/>
            <a:ext cx="1025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Cl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1065" name="WordArt 14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97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FDFFF"/>
                </a:solidFill>
                <a:latin typeface="Segoe Script"/>
              </a:rPr>
              <a:t>  Прості речовини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762000" y="5276850"/>
            <a:ext cx="7391400" cy="1200150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err="1">
                <a:solidFill>
                  <a:schemeClr val="bg1"/>
                </a:solidFill>
              </a:rPr>
              <a:t>Молекули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rgbClr val="F44B3E"/>
                </a:solidFill>
              </a:rPr>
              <a:t>простих</a:t>
            </a:r>
            <a:r>
              <a:rPr lang="ru-RU" sz="3600" dirty="0">
                <a:solidFill>
                  <a:srgbClr val="F44B3E"/>
                </a:solidFill>
              </a:rPr>
              <a:t> </a:t>
            </a:r>
            <a:r>
              <a:rPr lang="ru-RU" sz="3600" dirty="0" err="1">
                <a:solidFill>
                  <a:srgbClr val="F44B3E"/>
                </a:solidFill>
              </a:rPr>
              <a:t>речовин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err="1">
                <a:solidFill>
                  <a:schemeClr val="bg1"/>
                </a:solidFill>
              </a:rPr>
              <a:t>складаються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однакових</a:t>
            </a:r>
            <a:r>
              <a:rPr lang="ru-RU" sz="3600" dirty="0">
                <a:solidFill>
                  <a:srgbClr val="FF0000"/>
                </a:solidFill>
              </a:rPr>
              <a:t>  </a:t>
            </a:r>
            <a:r>
              <a:rPr lang="ru-RU" sz="3600" dirty="0" err="1">
                <a:solidFill>
                  <a:srgbClr val="FF0000"/>
                </a:solidFill>
              </a:rPr>
              <a:t>атомів</a:t>
            </a:r>
            <a:r>
              <a:rPr lang="ru-RU" sz="3600" dirty="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8" grpId="0"/>
      <p:bldP spid="22559" grpId="0"/>
      <p:bldP spid="22560" grpId="0"/>
      <p:bldP spid="22561" grpId="0"/>
      <p:bldP spid="22562" grpId="0"/>
      <p:bldP spid="22563" grpId="0"/>
      <p:bldP spid="22564" grpId="0"/>
      <p:bldP spid="22565" grpId="0"/>
      <p:bldP spid="1065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C"/>
            </a:gs>
            <a:gs pos="100000">
              <a:srgbClr val="2B2B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gray">
          <a:xfrm>
            <a:off x="457200" y="457200"/>
            <a:ext cx="807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76ABFA"/>
              </a:extrusionClr>
            </a:sp3d>
          </a:bodyPr>
          <a:lstStyle/>
          <a:p>
            <a:pPr algn="ctr"/>
            <a:r>
              <a:rPr lang="uk-U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7F6FF"/>
                    </a:gs>
                    <a:gs pos="100000">
                      <a:srgbClr val="76ABFA">
                        <a:alpha val="82001"/>
                      </a:srgbClr>
                    </a:gs>
                  </a:gsLst>
                  <a:lin ang="5400000" scaled="1"/>
                </a:gradFill>
                <a:latin typeface="Palatino Linotype"/>
              </a:rPr>
              <a:t>Прості речовини</a:t>
            </a:r>
            <a:endParaRPr lang="uk-U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7F6FF"/>
                  </a:gs>
                  <a:gs pos="100000">
                    <a:srgbClr val="76ABFA">
                      <a:alpha val="82001"/>
                    </a:srgbClr>
                  </a:gs>
                </a:gsLst>
                <a:lin ang="5400000" scaled="1"/>
              </a:gradFill>
              <a:latin typeface="Palatino Linotype"/>
            </a:endParaRPr>
          </a:p>
        </p:txBody>
      </p:sp>
      <p:pic>
        <p:nvPicPr>
          <p:cNvPr id="8193" name="Picture 1" descr="C:\Documents and Settings\User\Рабочий стол\віртуальна лаб з хімії\хімія-7 віртуальна лабораторія\Розгляд зразкiв простих i складних речовин\react_01.files\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2590800" cy="1943100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віртуальна лаб з хімії\хімія-7 віртуальна лабораторія\Розгляд зразкiв простих i складних речовин\react_01.files\image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2582862" cy="1937147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віртуальна лаб з хімії\хімія-7 віртуальна лабораторія\Розгляд зразкiв простих i складних речовин\react_01.files\image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1524000"/>
            <a:ext cx="2467769" cy="1882775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віртуальна лаб з хімії\хімія-7 віртуальна лабораторія\Розгляд зразкiв простих i складних речовин\react_01.files\image0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2400"/>
            <a:ext cx="2590800" cy="1908175"/>
          </a:xfrm>
          <a:prstGeom prst="rect">
            <a:avLst/>
          </a:prstGeom>
          <a:noFill/>
        </p:spPr>
      </p:pic>
      <p:pic>
        <p:nvPicPr>
          <p:cNvPr id="8197" name="Picture 5" descr="C:\Documents and Settings\User\Рабочий стол\віртуальна лаб з хімії\хімія-7 віртуальна лабораторія\Розгляд зразкiв простих i складних речовин\react_01.files\image0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0900" y="3943350"/>
            <a:ext cx="2647950" cy="1912938"/>
          </a:xfrm>
          <a:prstGeom prst="rect">
            <a:avLst/>
          </a:prstGeom>
          <a:noFill/>
        </p:spPr>
      </p:pic>
      <p:pic>
        <p:nvPicPr>
          <p:cNvPr id="8198" name="Picture 6" descr="C:\Documents and Settings\User\Рабочий стол\віртуальна лаб з хімії\хімія-7 віртуальна лабораторія\Розгляд зразкiв простих i складних речовин\react_01.files\image0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981450"/>
            <a:ext cx="2540000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38350" y="3009901"/>
            <a:ext cx="10096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мідь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38700" y="2971801"/>
            <a:ext cx="11811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залізо</a:t>
            </a:r>
            <a:endParaRPr lang="uk-U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96050" y="2952751"/>
            <a:ext cx="10096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бром</a:t>
            </a:r>
            <a:endParaRPr lang="uk-U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43100" y="5410201"/>
            <a:ext cx="10096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цинк</a:t>
            </a:r>
            <a:endParaRPr lang="uk-U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429251"/>
            <a:ext cx="13906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золото</a:t>
            </a:r>
            <a:endParaRPr lang="uk-UA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29350" y="5372101"/>
            <a:ext cx="12763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срібло</a:t>
            </a:r>
            <a:endParaRPr lang="uk-UA" sz="2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User\Рабочий стол\віртуальна лаб з хімії\хімія-7 віртуальна лабораторія\Розгляд зразкiв простих i складних речовин\react_01.files\image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457200"/>
            <a:ext cx="2810933" cy="2317750"/>
          </a:xfrm>
          <a:prstGeom prst="rect">
            <a:avLst/>
          </a:prstGeom>
          <a:noFill/>
        </p:spPr>
      </p:pic>
      <p:pic>
        <p:nvPicPr>
          <p:cNvPr id="37891" name="Picture 3" descr="C:\Documents and Settings\User\Рабочий стол\віртуальна лаб з хімії\хімія-7 віртуальна лабораторія\Розгляд зразкiв простих i складних речовин\react_01.files\image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8050" y="476250"/>
            <a:ext cx="2593975" cy="2324100"/>
          </a:xfrm>
          <a:prstGeom prst="rect">
            <a:avLst/>
          </a:prstGeom>
          <a:noFill/>
        </p:spPr>
      </p:pic>
      <p:pic>
        <p:nvPicPr>
          <p:cNvPr id="37892" name="Picture 4" descr="C:\Documents and Settings\User\Рабочий стол\віртуальна лаб з хімії\хімія-7 віртуальна лабораторія\Розгляд зразкiв простих i складних речовин\react_01.files\image0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19100"/>
            <a:ext cx="2539999" cy="2324100"/>
          </a:xfrm>
          <a:prstGeom prst="rect">
            <a:avLst/>
          </a:prstGeom>
          <a:noFill/>
        </p:spPr>
      </p:pic>
      <p:pic>
        <p:nvPicPr>
          <p:cNvPr id="37893" name="Picture 5" descr="C:\Documents and Settings\User\Рабочий стол\віртуальна лаб з хімії\хімія-7 віртуальна лабораторія\Розгляд зразкiв простих i складних речовин\react_01.files\image0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3657600"/>
            <a:ext cx="2819400" cy="2068513"/>
          </a:xfrm>
          <a:prstGeom prst="rect">
            <a:avLst/>
          </a:prstGeom>
          <a:noFill/>
        </p:spPr>
      </p:pic>
      <p:pic>
        <p:nvPicPr>
          <p:cNvPr id="37894" name="Picture 6" descr="C:\Documents and Settings\User\Рабочий стол\віртуальна лаб з хімії\хімія-7 віртуальна лабораторія\Розгляд зразкiв простих i складних речовин\react_01.files\image0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8050" y="3657600"/>
            <a:ext cx="2597151" cy="2024063"/>
          </a:xfrm>
          <a:prstGeom prst="rect">
            <a:avLst/>
          </a:prstGeom>
          <a:noFill/>
        </p:spPr>
      </p:pic>
      <p:pic>
        <p:nvPicPr>
          <p:cNvPr id="37895" name="Picture 7" descr="C:\Documents and Settings\User\Рабочий стол\віртуальна лаб з хімії\хімія-7 віртуальна лабораторія\Розгляд зразкiв простих i складних речовин\react_01.files\image0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3638550"/>
            <a:ext cx="2520951" cy="20431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2343150"/>
            <a:ext cx="9334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Йод</a:t>
            </a: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86150" y="2324101"/>
            <a:ext cx="10096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сірка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362201"/>
            <a:ext cx="1600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фосфор</a:t>
            </a:r>
            <a:endParaRPr lang="uk-U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1950" y="5238751"/>
            <a:ext cx="11811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ртуть</a:t>
            </a:r>
            <a:endParaRPr lang="uk-U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91050" y="5181601"/>
            <a:ext cx="14097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магній</a:t>
            </a:r>
            <a:endParaRPr lang="uk-U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5550" y="5715001"/>
            <a:ext cx="2514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Вуглекислий газ</a:t>
            </a:r>
            <a:endParaRPr lang="uk-UA" sz="2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    </a:t>
            </a:r>
            <a:r>
              <a:rPr lang="ru-RU" sz="2800">
                <a:solidFill>
                  <a:schemeClr val="bg1"/>
                </a:solidFill>
              </a:rPr>
              <a:t> Молекула </a:t>
            </a:r>
            <a:r>
              <a:rPr lang="ru-RU" sz="2800">
                <a:solidFill>
                  <a:srgbClr val="BDEEFF"/>
                </a:solidFill>
              </a:rPr>
              <a:t>води</a:t>
            </a:r>
            <a:r>
              <a:rPr lang="ru-RU" sz="2800">
                <a:solidFill>
                  <a:schemeClr val="bg1"/>
                </a:solidFill>
              </a:rPr>
              <a:t> складається з </a:t>
            </a:r>
            <a:r>
              <a:rPr lang="ru-RU" sz="2800">
                <a:solidFill>
                  <a:srgbClr val="F66ABA"/>
                </a:solidFill>
              </a:rPr>
              <a:t>різних  атомів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rgbClr val="F44B3E"/>
                </a:solidFill>
              </a:rPr>
              <a:t>Оксигену</a:t>
            </a:r>
            <a:r>
              <a:rPr lang="ru-RU" sz="2800">
                <a:solidFill>
                  <a:srgbClr val="BDEEFF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та </a:t>
            </a:r>
            <a:r>
              <a:rPr lang="ru-RU" sz="2800">
                <a:solidFill>
                  <a:srgbClr val="93E3FF"/>
                </a:solidFill>
              </a:rPr>
              <a:t>Гідрогену. </a:t>
            </a:r>
            <a:r>
              <a:rPr lang="ru-RU" sz="2800">
                <a:solidFill>
                  <a:schemeClr val="bg1"/>
                </a:solidFill>
              </a:rPr>
              <a:t>Це</a:t>
            </a:r>
            <a:r>
              <a:rPr lang="ru-RU" sz="2800">
                <a:solidFill>
                  <a:srgbClr val="93E3FF"/>
                </a:solidFill>
              </a:rPr>
              <a:t> </a:t>
            </a:r>
            <a:r>
              <a:rPr lang="ru-RU" sz="2800">
                <a:solidFill>
                  <a:srgbClr val="FF0000"/>
                </a:solidFill>
              </a:rPr>
              <a:t>складна речовина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13315" name="WordArt 8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7848600" cy="1020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07763" dir="13500000" algn="ctr" rotWithShape="0">
                    <a:srgbClr val="198AE7">
                      <a:alpha val="50000"/>
                    </a:srgbClr>
                  </a:outerShdw>
                </a:effectLst>
                <a:latin typeface="Monotype Corsiva"/>
              </a:rPr>
              <a:t>Складні речовини</a:t>
            </a:r>
          </a:p>
        </p:txBody>
      </p:sp>
      <p:pic>
        <p:nvPicPr>
          <p:cNvPr id="25609" name="Picture 9" descr="Б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6670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7" descr="Водяные капли"/>
          <p:cNvSpPr>
            <a:spLocks noChangeArrowheads="1"/>
          </p:cNvSpPr>
          <p:nvPr/>
        </p:nvSpPr>
        <p:spPr bwMode="auto">
          <a:xfrm>
            <a:off x="533400" y="2286000"/>
            <a:ext cx="3505200" cy="3657600"/>
          </a:xfrm>
          <a:prstGeom prst="can">
            <a:avLst>
              <a:gd name="adj" fmla="val 3523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solidFill>
                  <a:srgbClr val="F94168"/>
                </a:solidFill>
              </a:rPr>
              <a:t> </a:t>
            </a:r>
          </a:p>
        </p:txBody>
      </p:sp>
      <p:pic>
        <p:nvPicPr>
          <p:cNvPr id="13318" name="Picture 11" descr="Бв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9909">
            <a:off x="1661546" y="2555306"/>
            <a:ext cx="847232" cy="6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Бво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92141">
            <a:off x="2995696" y="3427728"/>
            <a:ext cx="759290" cy="5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Б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57767">
            <a:off x="678613" y="3172155"/>
            <a:ext cx="92597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Бво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800600"/>
            <a:ext cx="838200" cy="62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" descr="Б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18586">
            <a:off x="1012836" y="3971707"/>
            <a:ext cx="905553" cy="6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6" descr="Бво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105400"/>
            <a:ext cx="806450" cy="64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7" descr="Бвод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876800"/>
            <a:ext cx="806450" cy="59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8" descr="Бвод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741749">
            <a:off x="1609717" y="3510198"/>
            <a:ext cx="823198" cy="59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9" descr="Бвод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741749">
            <a:off x="2297846" y="4241158"/>
            <a:ext cx="860353" cy="64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0" descr="Бвод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0326303">
            <a:off x="2799984" y="2685211"/>
            <a:ext cx="837047" cy="60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1" descr="Бвод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492141">
            <a:off x="2288914" y="3497886"/>
            <a:ext cx="859958" cy="6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WordArt 4"/>
          <p:cNvSpPr>
            <a:spLocks noChangeArrowheads="1" noChangeShapeType="1" noTextEdit="1"/>
          </p:cNvSpPr>
          <p:nvPr/>
        </p:nvSpPr>
        <p:spPr bwMode="gray">
          <a:xfrm>
            <a:off x="5105400" y="5486400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76ABFA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7F6FF"/>
                    </a:gs>
                    <a:gs pos="100000">
                      <a:srgbClr val="76ABFA">
                        <a:alpha val="82001"/>
                      </a:srgbClr>
                    </a:gs>
                  </a:gsLst>
                  <a:lin ang="5400000" scaled="1"/>
                </a:gradFill>
                <a:latin typeface="Palatino Linotype"/>
              </a:rPr>
              <a:t>Вода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7467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4000">
                <a:solidFill>
                  <a:schemeClr val="bg1"/>
                </a:solidFill>
              </a:rPr>
              <a:t>Речовини,                      складаються з </a:t>
            </a:r>
            <a:r>
              <a:rPr lang="ru-RU" sz="4000">
                <a:solidFill>
                  <a:srgbClr val="66FFFF"/>
                </a:solidFill>
              </a:rPr>
              <a:t> різних атомів</a:t>
            </a:r>
            <a:r>
              <a:rPr lang="ru-RU" sz="4000">
                <a:solidFill>
                  <a:schemeClr val="bg1"/>
                </a:solidFill>
              </a:rPr>
              <a:t>, називаються </a:t>
            </a:r>
            <a:r>
              <a:rPr lang="ru-RU" sz="4000">
                <a:solidFill>
                  <a:srgbClr val="FF0000"/>
                </a:solidFill>
              </a:rPr>
              <a:t> складними</a:t>
            </a: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gray">
          <a:xfrm>
            <a:off x="3505200" y="10668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E7F6FF"/>
                    </a:gs>
                    <a:gs pos="100000">
                      <a:srgbClr val="76ABFA">
                        <a:alpha val="82001"/>
                      </a:srgbClr>
                    </a:gs>
                  </a:gsLst>
                  <a:lin ang="5400000" scaled="1"/>
                </a:gradFill>
                <a:latin typeface="Palatino Linotype"/>
              </a:rPr>
              <a:t>молекули яких</a:t>
            </a:r>
          </a:p>
        </p:txBody>
      </p:sp>
      <p:pic>
        <p:nvPicPr>
          <p:cNvPr id="10247" name="Picture 7" descr="Б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971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19600" y="3200400"/>
            <a:ext cx="4267200" cy="230822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chemeClr val="bg1"/>
                </a:solidFill>
              </a:rPr>
              <a:t>Молекули  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rgbClr val="F44B3E"/>
                </a:solidFill>
              </a:rPr>
              <a:t>складних речовин</a:t>
            </a:r>
            <a:r>
              <a:rPr lang="ru-RU" sz="3600">
                <a:solidFill>
                  <a:schemeClr val="bg1"/>
                </a:solidFill>
              </a:rPr>
              <a:t> складаються з </a:t>
            </a:r>
            <a:r>
              <a:rPr lang="ru-RU" sz="3600">
                <a:solidFill>
                  <a:srgbClr val="FF0000"/>
                </a:solidFill>
              </a:rPr>
              <a:t>різних атомів</a:t>
            </a:r>
            <a:r>
              <a:rPr lang="ru-RU" sz="36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bg1"/>
                </a:solidFill>
              </a:rPr>
              <a:t>Молекула води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905000" y="914400"/>
            <a:ext cx="1162050" cy="1143000"/>
            <a:chOff x="2440" y="3521"/>
            <a:chExt cx="469" cy="453"/>
          </a:xfrm>
        </p:grpSpPr>
        <p:sp>
          <p:nvSpPr>
            <p:cNvPr id="2081" name="Oval 25"/>
            <p:cNvSpPr>
              <a:spLocks noChangeArrowheads="1"/>
            </p:cNvSpPr>
            <p:nvPr/>
          </p:nvSpPr>
          <p:spPr bwMode="auto">
            <a:xfrm>
              <a:off x="2440" y="3521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Text Box 26"/>
            <p:cNvSpPr txBox="1">
              <a:spLocks noChangeArrowheads="1"/>
            </p:cNvSpPr>
            <p:nvPr/>
          </p:nvSpPr>
          <p:spPr bwMode="auto">
            <a:xfrm>
              <a:off x="2501" y="3634"/>
              <a:ext cx="40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600" b="1" dirty="0" err="1">
                  <a:latin typeface="Times New Roman" pitchFamily="18" charset="0"/>
                </a:rPr>
                <a:t>l</a:t>
              </a:r>
              <a:endParaRPr lang="ru-RU" sz="3600" b="1" dirty="0">
                <a:latin typeface="Times New Roman" pitchFamily="18" charset="0"/>
              </a:endParaRPr>
            </a:p>
          </p:txBody>
        </p:sp>
      </p:grp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657600" y="1219200"/>
            <a:ext cx="28194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600" i="1">
                <a:solidFill>
                  <a:schemeClr val="bg1"/>
                </a:solidFill>
                <a:latin typeface="Times New Roman" pitchFamily="18" charset="0"/>
              </a:rPr>
              <a:t>Молекула хлороводню</a:t>
            </a:r>
            <a:r>
              <a:rPr lang="uk-UA" sz="36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6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7010400" y="13716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 dirty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en-US" sz="4000" b="1" dirty="0" err="1">
                <a:solidFill>
                  <a:srgbClr val="FF0000"/>
                </a:solidFill>
                <a:latin typeface="Comic Sans MS" pitchFamily="66" charset="0"/>
              </a:rPr>
              <a:t>Cl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905000" y="2266950"/>
            <a:ext cx="1143000" cy="1065213"/>
            <a:chOff x="649" y="2072"/>
            <a:chExt cx="611" cy="611"/>
          </a:xfrm>
        </p:grpSpPr>
        <p:graphicFrame>
          <p:nvGraphicFramePr>
            <p:cNvPr id="2056" name="Object 7"/>
            <p:cNvGraphicFramePr>
              <a:graphicFrameLocks noChangeAspect="1"/>
            </p:cNvGraphicFramePr>
            <p:nvPr/>
          </p:nvGraphicFramePr>
          <p:xfrm>
            <a:off x="649" y="2072"/>
            <a:ext cx="611" cy="611"/>
          </p:xfrm>
          <a:graphic>
            <a:graphicData uri="http://schemas.openxmlformats.org/presentationml/2006/ole">
              <p:oleObj spid="_x0000_s2056" name="CorelDRAW" r:id="rId7" imgW="448920" imgH="448920" progId="">
                <p:embed/>
              </p:oleObj>
            </a:graphicData>
          </a:graphic>
        </p:graphicFrame>
        <p:sp>
          <p:nvSpPr>
            <p:cNvPr id="2080" name="Text Box 40"/>
            <p:cNvSpPr txBox="1">
              <a:spLocks noChangeArrowheads="1"/>
            </p:cNvSpPr>
            <p:nvPr/>
          </p:nvSpPr>
          <p:spPr bwMode="auto">
            <a:xfrm>
              <a:off x="771" y="2120"/>
              <a:ext cx="3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4000" b="1">
                  <a:latin typeface="Times New Roman" pitchFamily="18" charset="0"/>
                </a:rPr>
                <a:t>О</a:t>
              </a:r>
              <a:endParaRPr lang="ru-RU" sz="4000" b="1">
                <a:latin typeface="Times New Roman" pitchFamily="18" charset="0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895600" y="2514600"/>
            <a:ext cx="1066800" cy="838200"/>
            <a:chOff x="914" y="2401"/>
            <a:chExt cx="408" cy="408"/>
          </a:xfrm>
        </p:grpSpPr>
        <p:graphicFrame>
          <p:nvGraphicFramePr>
            <p:cNvPr id="2055" name="Object 6"/>
            <p:cNvGraphicFramePr>
              <a:graphicFrameLocks noChangeAspect="1"/>
            </p:cNvGraphicFramePr>
            <p:nvPr/>
          </p:nvGraphicFramePr>
          <p:xfrm>
            <a:off x="914" y="2401"/>
            <a:ext cx="408" cy="408"/>
          </p:xfrm>
          <a:graphic>
            <a:graphicData uri="http://schemas.openxmlformats.org/presentationml/2006/ole">
              <p:oleObj spid="_x0000_s2055" name="CorelDRAW" r:id="rId8" imgW="238320" imgH="238320" progId="">
                <p:embed/>
              </p:oleObj>
            </a:graphicData>
          </a:graphic>
        </p:graphicFrame>
        <p:sp>
          <p:nvSpPr>
            <p:cNvPr id="2079" name="Text Box 43"/>
            <p:cNvSpPr txBox="1">
              <a:spLocks noChangeArrowheads="1"/>
            </p:cNvSpPr>
            <p:nvPr/>
          </p:nvSpPr>
          <p:spPr bwMode="auto">
            <a:xfrm>
              <a:off x="972" y="2438"/>
              <a:ext cx="3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>
                  <a:solidFill>
                    <a:schemeClr val="bg1"/>
                  </a:solidFill>
                  <a:latin typeface="Times New Roman" pitchFamily="18" charset="0"/>
                </a:rPr>
                <a:t>Н</a:t>
              </a:r>
              <a:endParaRPr lang="ru-RU" sz="2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066800" y="1219200"/>
            <a:ext cx="952500" cy="1009650"/>
            <a:chOff x="398" y="2362"/>
            <a:chExt cx="408" cy="408"/>
          </a:xfrm>
        </p:grpSpPr>
        <p:graphicFrame>
          <p:nvGraphicFramePr>
            <p:cNvPr id="2054" name="Object 5"/>
            <p:cNvGraphicFramePr>
              <a:graphicFrameLocks noChangeAspect="1"/>
            </p:cNvGraphicFramePr>
            <p:nvPr/>
          </p:nvGraphicFramePr>
          <p:xfrm>
            <a:off x="398" y="2362"/>
            <a:ext cx="408" cy="408"/>
          </p:xfrm>
          <a:graphic>
            <a:graphicData uri="http://schemas.openxmlformats.org/presentationml/2006/ole">
              <p:oleObj spid="_x0000_s2054" name="CorelDRAW" r:id="rId9" imgW="238320" imgH="238320" progId="">
                <p:embed/>
              </p:oleObj>
            </a:graphicData>
          </a:graphic>
        </p:graphicFrame>
        <p:sp>
          <p:nvSpPr>
            <p:cNvPr id="2078" name="Text Box 46"/>
            <p:cNvSpPr txBox="1">
              <a:spLocks noChangeArrowheads="1"/>
            </p:cNvSpPr>
            <p:nvPr/>
          </p:nvSpPr>
          <p:spPr bwMode="auto">
            <a:xfrm>
              <a:off x="485" y="2428"/>
              <a:ext cx="31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</a:t>
              </a:r>
              <a:endPara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3810000" y="2514600"/>
            <a:ext cx="29829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Молекула води</a:t>
            </a: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6858000" y="2438400"/>
            <a:ext cx="1241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 dirty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371600" y="3429000"/>
            <a:ext cx="1012825" cy="1012825"/>
            <a:chOff x="2381" y="799"/>
            <a:chExt cx="638" cy="638"/>
          </a:xfrm>
        </p:grpSpPr>
        <p:graphicFrame>
          <p:nvGraphicFramePr>
            <p:cNvPr id="2053" name="Object 4"/>
            <p:cNvGraphicFramePr>
              <a:graphicFrameLocks noChangeAspect="1"/>
            </p:cNvGraphicFramePr>
            <p:nvPr/>
          </p:nvGraphicFramePr>
          <p:xfrm>
            <a:off x="2381" y="799"/>
            <a:ext cx="638" cy="638"/>
          </p:xfrm>
          <a:graphic>
            <a:graphicData uri="http://schemas.openxmlformats.org/presentationml/2006/ole">
              <p:oleObj spid="_x0000_s2053" name="CorelDRAW" r:id="rId10" imgW="599760" imgH="600480" progId="">
                <p:embed/>
              </p:oleObj>
            </a:graphicData>
          </a:graphic>
        </p:graphicFrame>
        <p:sp>
          <p:nvSpPr>
            <p:cNvPr id="2077" name="Text Box 51"/>
            <p:cNvSpPr txBox="1">
              <a:spLocks noChangeArrowheads="1"/>
            </p:cNvSpPr>
            <p:nvPr/>
          </p:nvSpPr>
          <p:spPr bwMode="auto">
            <a:xfrm>
              <a:off x="2517" y="872"/>
              <a:ext cx="4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4000" b="1">
                  <a:solidFill>
                    <a:schemeClr val="bg1"/>
                  </a:solidFill>
                  <a:latin typeface="Times New Roman" pitchFamily="18" charset="0"/>
                </a:rPr>
                <a:t>С</a:t>
              </a:r>
              <a:endParaRPr lang="ru-RU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685800" y="3505200"/>
            <a:ext cx="863600" cy="863600"/>
            <a:chOff x="1384" y="1434"/>
            <a:chExt cx="544" cy="544"/>
          </a:xfrm>
        </p:grpSpPr>
        <p:graphicFrame>
          <p:nvGraphicFramePr>
            <p:cNvPr id="2052" name="Object 3"/>
            <p:cNvGraphicFramePr>
              <a:graphicFrameLocks noChangeAspect="1"/>
            </p:cNvGraphicFramePr>
            <p:nvPr/>
          </p:nvGraphicFramePr>
          <p:xfrm>
            <a:off x="1384" y="1434"/>
            <a:ext cx="544" cy="544"/>
          </p:xfrm>
          <a:graphic>
            <a:graphicData uri="http://schemas.openxmlformats.org/presentationml/2006/ole">
              <p:oleObj spid="_x0000_s2052" name="CorelDRAW" r:id="rId11" imgW="448920" imgH="448920" progId="">
                <p:embed/>
              </p:oleObj>
            </a:graphicData>
          </a:graphic>
        </p:graphicFrame>
        <p:sp>
          <p:nvSpPr>
            <p:cNvPr id="2076" name="Text Box 54"/>
            <p:cNvSpPr txBox="1">
              <a:spLocks noChangeArrowheads="1"/>
            </p:cNvSpPr>
            <p:nvPr/>
          </p:nvSpPr>
          <p:spPr bwMode="auto">
            <a:xfrm>
              <a:off x="1492" y="1507"/>
              <a:ext cx="3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3200" b="1">
                  <a:latin typeface="Times New Roman" pitchFamily="18" charset="0"/>
                </a:rPr>
                <a:t>О</a:t>
              </a:r>
              <a:endParaRPr lang="ru-RU" sz="3200" b="1">
                <a:latin typeface="Times New Roman" pitchFamily="18" charset="0"/>
              </a:endParaRP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2286000" y="3505200"/>
            <a:ext cx="863600" cy="863600"/>
            <a:chOff x="1384" y="1434"/>
            <a:chExt cx="544" cy="544"/>
          </a:xfrm>
        </p:grpSpPr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1384" y="1434"/>
            <a:ext cx="544" cy="544"/>
          </p:xfrm>
          <a:graphic>
            <a:graphicData uri="http://schemas.openxmlformats.org/presentationml/2006/ole">
              <p:oleObj spid="_x0000_s2051" name="CorelDRAW" r:id="rId12" imgW="448920" imgH="448920" progId="">
                <p:embed/>
              </p:oleObj>
            </a:graphicData>
          </a:graphic>
        </p:graphicFrame>
        <p:sp>
          <p:nvSpPr>
            <p:cNvPr id="2075" name="Text Box 57"/>
            <p:cNvSpPr txBox="1">
              <a:spLocks noChangeArrowheads="1"/>
            </p:cNvSpPr>
            <p:nvPr/>
          </p:nvSpPr>
          <p:spPr bwMode="auto">
            <a:xfrm>
              <a:off x="1492" y="1507"/>
              <a:ext cx="3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3200" b="1">
                  <a:latin typeface="Times New Roman" pitchFamily="18" charset="0"/>
                </a:rPr>
                <a:t>О</a:t>
              </a:r>
              <a:endParaRPr lang="ru-RU" sz="3200" b="1">
                <a:latin typeface="Times New Roman" pitchFamily="18" charset="0"/>
              </a:endParaRPr>
            </a:p>
          </p:txBody>
        </p:sp>
      </p:grp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3429000" y="3657600"/>
            <a:ext cx="3810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sz="3600" i="1">
                <a:solidFill>
                  <a:schemeClr val="bg1"/>
                </a:solidFill>
                <a:latin typeface="Times New Roman" pitchFamily="18" charset="0"/>
              </a:rPr>
              <a:t>Молекула вуглекислого газу</a:t>
            </a:r>
            <a:r>
              <a:rPr lang="uk-UA" sz="36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6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7086600" y="3810000"/>
            <a:ext cx="1241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CO</a:t>
            </a:r>
            <a:r>
              <a:rPr lang="uk-UA" sz="4000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4000" b="1" i="1">
              <a:latin typeface="Times New Roman" pitchFamily="18" charset="0"/>
            </a:endParaRPr>
          </a:p>
        </p:txBody>
      </p:sp>
      <p:sp>
        <p:nvSpPr>
          <p:cNvPr id="2071" name="WordArt 14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2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9FB9C"/>
                </a:solidFill>
                <a:latin typeface="Segoe Script"/>
              </a:rPr>
              <a:t>  Складні речовини</a:t>
            </a:r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066800" y="2438400"/>
            <a:ext cx="952500" cy="800100"/>
            <a:chOff x="398" y="2362"/>
            <a:chExt cx="408" cy="408"/>
          </a:xfrm>
        </p:grpSpPr>
        <p:graphicFrame>
          <p:nvGraphicFramePr>
            <p:cNvPr id="2050" name="Object 14"/>
            <p:cNvGraphicFramePr>
              <a:graphicFrameLocks noChangeAspect="1"/>
            </p:cNvGraphicFramePr>
            <p:nvPr/>
          </p:nvGraphicFramePr>
          <p:xfrm>
            <a:off x="398" y="2362"/>
            <a:ext cx="408" cy="408"/>
          </p:xfrm>
          <a:graphic>
            <a:graphicData uri="http://schemas.openxmlformats.org/presentationml/2006/ole">
              <p:oleObj spid="_x0000_s2050" name="CorelDRAW" r:id="rId13" imgW="238320" imgH="238320" progId="">
                <p:embed/>
              </p:oleObj>
            </a:graphicData>
          </a:graphic>
        </p:graphicFrame>
        <p:sp>
          <p:nvSpPr>
            <p:cNvPr id="2074" name="Text Box 46"/>
            <p:cNvSpPr txBox="1">
              <a:spLocks noChangeArrowheads="1"/>
            </p:cNvSpPr>
            <p:nvPr/>
          </p:nvSpPr>
          <p:spPr bwMode="auto">
            <a:xfrm>
              <a:off x="485" y="2428"/>
              <a:ext cx="3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>
                  <a:solidFill>
                    <a:schemeClr val="bg1"/>
                  </a:solidFill>
                  <a:latin typeface="Times New Roman" pitchFamily="18" charset="0"/>
                </a:rPr>
                <a:t>Н</a:t>
              </a:r>
              <a:endParaRPr lang="ru-RU" sz="2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1371600" y="4953000"/>
            <a:ext cx="6553200" cy="12001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 err="1">
                <a:solidFill>
                  <a:schemeClr val="bg1"/>
                </a:solidFill>
              </a:rPr>
              <a:t>Молекули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rgbClr val="F44B3E"/>
                </a:solidFill>
              </a:rPr>
              <a:t>складних</a:t>
            </a:r>
            <a:r>
              <a:rPr lang="ru-RU" sz="3600" dirty="0">
                <a:solidFill>
                  <a:srgbClr val="F44B3E"/>
                </a:solidFill>
              </a:rPr>
              <a:t> </a:t>
            </a:r>
            <a:r>
              <a:rPr lang="ru-RU" sz="3600" dirty="0" err="1">
                <a:solidFill>
                  <a:srgbClr val="F44B3E"/>
                </a:solidFill>
              </a:rPr>
              <a:t>речовин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складаються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різних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атомів</a:t>
            </a:r>
            <a:r>
              <a:rPr lang="ru-RU" sz="3600" dirty="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/>
      <p:bldP spid="22565" grpId="0"/>
      <p:bldP spid="22575" grpId="0"/>
      <p:bldP spid="22576" grpId="0"/>
      <p:bldP spid="22586" grpId="0"/>
      <p:bldP spid="22587" grpId="0"/>
      <p:bldP spid="6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418</Words>
  <Application>Microsoft PowerPoint</Application>
  <PresentationFormat>Экран (4:3)</PresentationFormat>
  <Paragraphs>131</Paragraphs>
  <Slides>24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Оформление по умолчанию</vt:lpstr>
      <vt:lpstr>1_Оформление по умолчанию</vt:lpstr>
      <vt:lpstr>2_Оформление по умолчанию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Олександр</cp:lastModifiedBy>
  <cp:revision>70</cp:revision>
  <cp:lastPrinted>1601-01-01T00:00:00Z</cp:lastPrinted>
  <dcterms:created xsi:type="dcterms:W3CDTF">2003-06-05T21:03:57Z</dcterms:created>
  <dcterms:modified xsi:type="dcterms:W3CDTF">2018-03-13T17:49:53Z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