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oleObject12.bin" ContentType="application/vnd.openxmlformats-officedocument.oleObject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6.bin" ContentType="application/vnd.openxmlformats-officedocument.oleObject"/>
  <Override PartName="/docProps/custom.xml" ContentType="application/vnd.openxmlformats-officedocument.custom-properties+xml"/>
  <Override PartName="/ppt/embeddings/oleObject4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embeddings/oleObject11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Default Extension="gif" ContentType="image/gif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57" r:id="rId5"/>
    <p:sldId id="293" r:id="rId6"/>
    <p:sldId id="284" r:id="rId7"/>
    <p:sldId id="258" r:id="rId8"/>
    <p:sldId id="259" r:id="rId9"/>
    <p:sldId id="282" r:id="rId10"/>
    <p:sldId id="262" r:id="rId11"/>
    <p:sldId id="298" r:id="rId12"/>
    <p:sldId id="299" r:id="rId13"/>
    <p:sldId id="286" r:id="rId14"/>
    <p:sldId id="287" r:id="rId15"/>
    <p:sldId id="288" r:id="rId16"/>
    <p:sldId id="280" r:id="rId17"/>
    <p:sldId id="281" r:id="rId18"/>
    <p:sldId id="295" r:id="rId19"/>
    <p:sldId id="260" r:id="rId20"/>
    <p:sldId id="279" r:id="rId21"/>
    <p:sldId id="261" r:id="rId22"/>
    <p:sldId id="285" r:id="rId23"/>
    <p:sldId id="263" r:id="rId24"/>
    <p:sldId id="290" r:id="rId25"/>
    <p:sldId id="264" r:id="rId26"/>
    <p:sldId id="291" r:id="rId27"/>
    <p:sldId id="292" r:id="rId28"/>
    <p:sldId id="289" r:id="rId29"/>
    <p:sldId id="272" r:id="rId30"/>
    <p:sldId id="267" r:id="rId31"/>
    <p:sldId id="268" r:id="rId32"/>
    <p:sldId id="269" r:id="rId33"/>
    <p:sldId id="270" r:id="rId34"/>
    <p:sldId id="273" r:id="rId35"/>
    <p:sldId id="277" r:id="rId36"/>
    <p:sldId id="274" r:id="rId37"/>
    <p:sldId id="275" r:id="rId38"/>
    <p:sldId id="276" r:id="rId39"/>
    <p:sldId id="278" r:id="rId40"/>
    <p:sldId id="271" r:id="rId41"/>
    <p:sldId id="296" r:id="rId42"/>
    <p:sldId id="297" r:id="rId4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56"/>
    <a:srgbClr val="FFFF43"/>
    <a:srgbClr val="00FFCC"/>
    <a:srgbClr val="163436"/>
    <a:srgbClr val="172E00"/>
    <a:srgbClr val="54F24C"/>
    <a:srgbClr val="66FFFF"/>
    <a:srgbClr val="FF0066"/>
    <a:srgbClr val="C8FBC5"/>
    <a:srgbClr val="000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B742-8748-4BF7-9903-B7AE725158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B8E6A-5DDE-48D5-B2C6-DE2A61241F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8DDC-586C-4D0F-845F-499E4358DA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A32F-6AB4-4FF1-9980-20E22795A13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56C8-C757-45B1-B78E-689C8597821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BC311-6954-4D35-9526-7E662D36C20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59CF8-CD8D-4338-B523-2E58CBC5368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E3A29-84AF-4FDA-A568-A896099BC4E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1FBD-B112-4648-B17E-0171800F089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2B23-87F6-4970-A899-1897317FBE3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B1B6-292D-4C81-BF98-5B9FE691CDA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8C26D-F797-4EE3-AA30-31DEADE06D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1EA7-2107-479D-B627-C1383CD2BAF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97C2-D283-4C0A-A41C-E254988C6C6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1BAE-4202-4455-828D-46D70DCF730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DB695-5B91-4FD7-8BA3-50BA3B5A6E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77D9-668D-4277-BF40-428D881754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E706-4C69-4863-ADD9-E2C9506BB4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5F69-1B48-4FD7-88BF-EF17F3A38A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0770-5544-4DE7-8CED-14B40D5D42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B6A2-6BAC-45D8-B7B0-99FBA021E9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0101-36A4-4646-958C-E21224A60D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6F95DC3-AC0F-4C14-96BB-8E38186E3F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2AE54-B992-4AB8-BE15-2920A9440EBF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audio" Target="../media/audio2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bin"/><Relationship Id="rId11" Type="http://schemas.openxmlformats.org/officeDocument/2006/relationships/oleObject" Target="../embeddings/oleObject5.bin"/><Relationship Id="rId5" Type="http://schemas.openxmlformats.org/officeDocument/2006/relationships/audio" Target="../media/audio1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4" Type="http://schemas.openxmlformats.org/officeDocument/2006/relationships/audio" Target="../media/audio3.bin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5.bin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731000" cy="3733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762000" dir="2160000" rotWithShape="0">
                    <a:srgbClr val="FCF456"/>
                  </a:outerShdw>
                </a:effectLst>
                <a:latin typeface="Arial Black"/>
              </a:rPr>
              <a:t>Хімічні </a:t>
            </a:r>
          </a:p>
          <a:p>
            <a:pPr algn="ctr"/>
            <a:r>
              <a:rPr lang="uk-UA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outerShdw dist="762000" dir="2160000" rotWithShape="0">
                    <a:srgbClr val="FCF456"/>
                  </a:outerShdw>
                </a:effectLst>
                <a:latin typeface="Arial Black"/>
              </a:rPr>
              <a:t>формули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8458200" cy="1554163"/>
          </a:xfrm>
          <a:prstGeom prst="rect">
            <a:avLst/>
          </a:prstGeom>
          <a:solidFill>
            <a:srgbClr val="171745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Хімічна формула ― це зображення складу молекули речовини за допомогою </a:t>
            </a:r>
            <a:r>
              <a:rPr lang="uk-UA" sz="3200">
                <a:solidFill>
                  <a:srgbClr val="66FFFF"/>
                </a:solidFill>
              </a:rPr>
              <a:t>знаків хімічних елементів</a:t>
            </a:r>
            <a:r>
              <a:rPr lang="uk-UA" sz="3200">
                <a:solidFill>
                  <a:schemeClr val="bg1"/>
                </a:solidFill>
              </a:rPr>
              <a:t> і </a:t>
            </a:r>
            <a:r>
              <a:rPr lang="uk-UA" sz="3200">
                <a:solidFill>
                  <a:srgbClr val="66FFFF"/>
                </a:solidFill>
              </a:rPr>
              <a:t>чисел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Олександр\Desktop\ап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70" y="1571691"/>
            <a:ext cx="1654403" cy="928492"/>
          </a:xfrm>
          <a:prstGeom prst="rect">
            <a:avLst/>
          </a:prstGeom>
          <a:noFill/>
        </p:spPr>
      </p:pic>
      <p:pic>
        <p:nvPicPr>
          <p:cNvPr id="47110" name="Picture 6" descr="C:\Users\Олександр\Desktop\пгш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868" y="4183792"/>
            <a:ext cx="1790700" cy="957098"/>
          </a:xfrm>
          <a:prstGeom prst="rect">
            <a:avLst/>
          </a:prstGeom>
          <a:noFill/>
        </p:spPr>
      </p:pic>
      <p:pic>
        <p:nvPicPr>
          <p:cNvPr id="47112" name="Picture 8" descr="C:\Users\Олександр\Desktop\Image 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5029200"/>
            <a:ext cx="2048429" cy="1285875"/>
          </a:xfrm>
          <a:prstGeom prst="rect">
            <a:avLst/>
          </a:prstGeom>
          <a:noFill/>
        </p:spPr>
      </p:pic>
      <p:pic>
        <p:nvPicPr>
          <p:cNvPr id="47119" name="Picture 15" descr="C:\Users\Олександр\Desktop\Image 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3310" y="1126525"/>
            <a:ext cx="2914650" cy="2914650"/>
          </a:xfrm>
          <a:prstGeom prst="rect">
            <a:avLst/>
          </a:prstGeom>
          <a:noFill/>
        </p:spPr>
      </p:pic>
      <p:pic>
        <p:nvPicPr>
          <p:cNvPr id="47106" name="Picture 2" descr="C:\Users\Олександр\Desktop\Image 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9363" y="4381385"/>
            <a:ext cx="2566987" cy="2157528"/>
          </a:xfrm>
          <a:prstGeom prst="rect">
            <a:avLst/>
          </a:prstGeom>
          <a:noFill/>
        </p:spPr>
      </p:pic>
      <p:pic>
        <p:nvPicPr>
          <p:cNvPr id="2" name="Picture 6" descr="C:\Users\Олександр\Desktop\Image 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0254" y="1316767"/>
            <a:ext cx="2087254" cy="113347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 моделями молекул  складіть </a:t>
            </a:r>
            <a:r>
              <a:rPr lang="uk-UA" sz="2800" dirty="0" smtClean="0">
                <a:solidFill>
                  <a:srgbClr val="FFFF00"/>
                </a:solidFill>
              </a:rPr>
              <a:t>формули</a:t>
            </a:r>
            <a:r>
              <a:rPr lang="uk-UA" sz="2800" dirty="0" smtClean="0"/>
              <a:t> речовин</a:t>
            </a:r>
            <a:br>
              <a:rPr lang="uk-UA" sz="2800" dirty="0" smtClean="0"/>
            </a:br>
            <a:r>
              <a:rPr lang="uk-UA" sz="2800" dirty="0" smtClean="0"/>
              <a:t> та розподіліть на </a:t>
            </a:r>
            <a:r>
              <a:rPr lang="uk-UA" sz="2800" dirty="0" smtClean="0">
                <a:solidFill>
                  <a:srgbClr val="66FFFF"/>
                </a:solidFill>
              </a:rPr>
              <a:t>прості</a:t>
            </a:r>
            <a:r>
              <a:rPr lang="uk-UA" sz="2800" dirty="0" smtClean="0"/>
              <a:t> та </a:t>
            </a:r>
            <a:r>
              <a:rPr lang="uk-UA" sz="2800" dirty="0" smtClean="0">
                <a:solidFill>
                  <a:srgbClr val="66FFFF"/>
                </a:solidFill>
              </a:rPr>
              <a:t>складні</a:t>
            </a:r>
            <a:endParaRPr lang="uk-UA" sz="2800" dirty="0">
              <a:solidFill>
                <a:srgbClr val="66FFFF"/>
              </a:solidFill>
            </a:endParaRPr>
          </a:p>
        </p:txBody>
      </p:sp>
      <p:pic>
        <p:nvPicPr>
          <p:cNvPr id="47108" name="Picture 4" descr="C:\Users\Олександр\Desktop\Image 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9710" y="3200400"/>
            <a:ext cx="1963103" cy="1090613"/>
          </a:xfrm>
          <a:prstGeom prst="rect">
            <a:avLst/>
          </a:prstGeom>
          <a:noFill/>
        </p:spPr>
      </p:pic>
      <p:pic>
        <p:nvPicPr>
          <p:cNvPr id="7" name="Picture 7" descr="Бво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18859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Олександр\Desktop\7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269" y="3100516"/>
            <a:ext cx="1790700" cy="952197"/>
          </a:xfrm>
          <a:prstGeom prst="rect">
            <a:avLst/>
          </a:prstGeom>
          <a:noFill/>
        </p:spPr>
      </p:pic>
      <p:pic>
        <p:nvPicPr>
          <p:cNvPr id="47114" name="Picture 10" descr="C:\Users\Олександр\Desktop\Image 1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5424487"/>
            <a:ext cx="2653270" cy="1147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381000"/>
          <a:ext cx="76200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/>
                <a:gridCol w="3810000"/>
              </a:tblGrid>
              <a:tr h="33528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WordArt 14"/>
          <p:cNvSpPr>
            <a:spLocks noChangeArrowheads="1" noChangeShapeType="1" noTextEdit="1"/>
          </p:cNvSpPr>
          <p:nvPr/>
        </p:nvSpPr>
        <p:spPr bwMode="auto">
          <a:xfrm>
            <a:off x="4572000" y="533400"/>
            <a:ext cx="34861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2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Segoe Script"/>
              </a:rPr>
              <a:t>  Складні речовини</a:t>
            </a: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3962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2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Segoe Script"/>
              </a:rPr>
              <a:t>  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Segoe Script"/>
              </a:rPr>
              <a:t>Прості речовини</a:t>
            </a:r>
            <a:endParaRPr lang="uk-UA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Segoe Script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933450" y="1333500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981200" y="1371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162300" y="13335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933450" y="2343150"/>
            <a:ext cx="102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5029200" y="142875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en-US" sz="4000" b="1" dirty="0" err="1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6229350" y="1390650"/>
            <a:ext cx="124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uk-UA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4914901" y="2286000"/>
            <a:ext cx="127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4000" b="1" i="1" baseline="-25000" dirty="0">
              <a:latin typeface="Times New Roman" pitchFamily="18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6267450" y="2362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uk-UA" sz="4000" b="1" dirty="0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en-US" sz="40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uk-UA" sz="4000" b="1" i="1" dirty="0" smtClean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003-06-06 03 11 50"/>
          <p:cNvPicPr>
            <a:picLocks noChangeAspect="1" noChangeArrowheads="1"/>
          </p:cNvPicPr>
          <p:nvPr/>
        </p:nvPicPr>
        <p:blipFill>
          <a:blip r:embed="rId3"/>
          <a:srcRect t="8150" r="2942" b="10356"/>
          <a:stretch>
            <a:fillRect/>
          </a:stretch>
        </p:blipFill>
        <p:spPr bwMode="auto">
          <a:xfrm>
            <a:off x="304800" y="29718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2003-06-06 03 25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514600"/>
            <a:ext cx="2590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2003-06-06 03 27 39"/>
          <p:cNvPicPr>
            <a:picLocks noChangeAspect="1" noChangeArrowheads="1"/>
          </p:cNvPicPr>
          <p:nvPr/>
        </p:nvPicPr>
        <p:blipFill>
          <a:blip r:embed="rId5"/>
          <a:srcRect t="16666" r="5638" b="15152"/>
          <a:stretch>
            <a:fillRect/>
          </a:stretch>
        </p:blipFill>
        <p:spPr bwMode="auto">
          <a:xfrm>
            <a:off x="6096000" y="22860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2003-06-06 01 17 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9530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1143000"/>
            <a:ext cx="64008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Визначіть якісний та кількісний склад речовини за її хімічною формулою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39947" name="Picture 11" descr="2003-06-06 03 23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495800"/>
            <a:ext cx="2538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218238" cy="849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50000">
                      <a:srgbClr val="FFFF99"/>
                    </a:gs>
                    <a:gs pos="100000">
                      <a:srgbClr val="3399FF"/>
                    </a:gs>
                  </a:gsLst>
                  <a:lin ang="2700000" scaled="1"/>
                </a:gradFill>
                <a:latin typeface="Impact"/>
              </a:rPr>
              <a:t>прочитайте формули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352800" y="4572000"/>
            <a:ext cx="22098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>
                <a:solidFill>
                  <a:srgbClr val="000054"/>
                </a:solidFill>
                <a:latin typeface="Times New Roman" pitchFamily="18" charset="0"/>
              </a:rPr>
              <a:t> </a:t>
            </a:r>
            <a:r>
              <a:rPr lang="uk-UA" sz="5400" b="1">
                <a:solidFill>
                  <a:srgbClr val="000054"/>
                </a:solidFill>
                <a:latin typeface="Times New Roman" pitchFamily="18" charset="0"/>
              </a:rPr>
              <a:t>Р</a:t>
            </a:r>
            <a:r>
              <a:rPr lang="en-US" sz="5400" b="1" baseline="-25000">
                <a:solidFill>
                  <a:srgbClr val="000054"/>
                </a:solidFill>
                <a:latin typeface="Times New Roman" pitchFamily="18" charset="0"/>
              </a:rPr>
              <a:t>2</a:t>
            </a:r>
            <a:r>
              <a:rPr lang="en-US" sz="5400" b="1">
                <a:solidFill>
                  <a:srgbClr val="000054"/>
                </a:solidFill>
                <a:latin typeface="Times New Roman" pitchFamily="18" charset="0"/>
              </a:rPr>
              <a:t>O</a:t>
            </a:r>
            <a:r>
              <a:rPr lang="uk-UA" sz="5400" b="1" baseline="-25000">
                <a:solidFill>
                  <a:srgbClr val="000054"/>
                </a:solidFill>
                <a:latin typeface="Times New Roman" pitchFamily="18" charset="0"/>
              </a:rPr>
              <a:t>5</a:t>
            </a:r>
            <a:endParaRPr lang="ru-RU" sz="5400" b="1" baseline="-25000">
              <a:solidFill>
                <a:srgbClr val="000054"/>
              </a:solidFill>
              <a:latin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2400" y="4191000"/>
            <a:ext cx="2819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Натрій-3-пе-о-4</a:t>
            </a:r>
            <a:endParaRPr lang="ru-RU" sz="28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200400" y="3657600"/>
            <a:ext cx="26670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Кальцй-хлор-2</a:t>
            </a:r>
            <a:endParaRPr lang="ru-RU" sz="2800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6096000" y="3505200"/>
            <a:ext cx="27432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натрій-2-це-о-3</a:t>
            </a:r>
            <a:endParaRPr lang="ru-RU" sz="2800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33400" y="6096000"/>
            <a:ext cx="19812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Аш-ен-о-3</a:t>
            </a:r>
            <a:endParaRPr lang="ru-RU" sz="2800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657600" y="5715000"/>
            <a:ext cx="1676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Пе-2-о-5</a:t>
            </a:r>
            <a:endParaRPr lang="ru-RU" sz="280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553200" y="5638800"/>
            <a:ext cx="2133600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 кальцій-о-аш-двічі</a:t>
            </a:r>
            <a:endParaRPr lang="ru-RU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2003-06-06 03 23 03"/>
          <p:cNvPicPr>
            <a:picLocks noChangeAspect="1" noChangeArrowheads="1"/>
          </p:cNvPicPr>
          <p:nvPr/>
        </p:nvPicPr>
        <p:blipFill>
          <a:blip r:embed="rId3"/>
          <a:srcRect l="6250" t="8333" r="6250" b="8333"/>
          <a:stretch>
            <a:fillRect/>
          </a:stretch>
        </p:blipFill>
        <p:spPr bwMode="auto">
          <a:xfrm>
            <a:off x="381000" y="1219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2003-06-06 01 17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19200"/>
            <a:ext cx="2613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2003-06-06 01 17 03"/>
          <p:cNvPicPr>
            <a:picLocks noChangeAspect="1" noChangeArrowheads="1"/>
          </p:cNvPicPr>
          <p:nvPr/>
        </p:nvPicPr>
        <p:blipFill>
          <a:blip r:embed="rId5"/>
          <a:srcRect l="5882" r="5882"/>
          <a:stretch>
            <a:fillRect/>
          </a:stretch>
        </p:blipFill>
        <p:spPr bwMode="auto">
          <a:xfrm>
            <a:off x="381000" y="3048000"/>
            <a:ext cx="2362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2003-06-06 01 17 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048000"/>
            <a:ext cx="25908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 descr="2003-06-06 03 28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2667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19" descr="2003-06-06 03 11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724400"/>
            <a:ext cx="2743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2003-06-06 03 26 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724400"/>
            <a:ext cx="2438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429000" y="3048000"/>
            <a:ext cx="22098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/>
              <a:t> </a:t>
            </a:r>
            <a:r>
              <a:rPr lang="en-US" sz="5400" b="1">
                <a:latin typeface="Times New Roman" pitchFamily="18" charset="0"/>
              </a:rPr>
              <a:t>Al</a:t>
            </a:r>
            <a:r>
              <a:rPr lang="en-US" sz="5400" b="1" baseline="-25000">
                <a:latin typeface="Times New Roman" pitchFamily="18" charset="0"/>
              </a:rPr>
              <a:t>2</a:t>
            </a:r>
            <a:r>
              <a:rPr lang="en-US" sz="5400" b="1">
                <a:latin typeface="Times New Roman" pitchFamily="18" charset="0"/>
              </a:rPr>
              <a:t>O</a:t>
            </a:r>
            <a:r>
              <a:rPr lang="en-US" sz="5400" b="1" baseline="-25000">
                <a:latin typeface="Times New Roman" pitchFamily="18" charset="0"/>
              </a:rPr>
              <a:t>3</a:t>
            </a:r>
            <a:endParaRPr lang="ru-RU" sz="5400" b="1" baseline="-25000">
              <a:latin typeface="Times New Roman" pitchFamily="18" charset="0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324600" y="1219200"/>
            <a:ext cx="22098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/>
              <a:t> </a:t>
            </a:r>
            <a:r>
              <a:rPr lang="en-US" sz="5400" b="1">
                <a:latin typeface="Times New Roman" pitchFamily="18" charset="0"/>
              </a:rPr>
              <a:t>N</a:t>
            </a:r>
            <a:r>
              <a:rPr lang="en-US" sz="5400" b="1" baseline="-25000">
                <a:latin typeface="Times New Roman" pitchFamily="18" charset="0"/>
              </a:rPr>
              <a:t>2</a:t>
            </a:r>
            <a:r>
              <a:rPr lang="en-US" sz="5400" b="1">
                <a:latin typeface="Times New Roman" pitchFamily="18" charset="0"/>
              </a:rPr>
              <a:t>O</a:t>
            </a:r>
            <a:r>
              <a:rPr lang="en-US" sz="5400" b="1" baseline="-25000">
                <a:latin typeface="Times New Roman" pitchFamily="18" charset="0"/>
              </a:rPr>
              <a:t>5</a:t>
            </a:r>
            <a:endParaRPr lang="ru-RU" sz="5400" b="1" baseline="-250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/>
      <p:bldP spid="420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003-06-06 03 22 49"/>
          <p:cNvPicPr>
            <a:picLocks noChangeAspect="1" noChangeArrowheads="1"/>
          </p:cNvPicPr>
          <p:nvPr/>
        </p:nvPicPr>
        <p:blipFill>
          <a:blip r:embed="rId3"/>
          <a:srcRect l="6451" t="7584" r="9677" b="9004"/>
          <a:stretch>
            <a:fillRect/>
          </a:stretch>
        </p:blipFill>
        <p:spPr bwMode="auto">
          <a:xfrm>
            <a:off x="3657600" y="10668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2003-06-06 03 23 03"/>
          <p:cNvPicPr>
            <a:picLocks noChangeAspect="1" noChangeArrowheads="1"/>
          </p:cNvPicPr>
          <p:nvPr/>
        </p:nvPicPr>
        <p:blipFill>
          <a:blip r:embed="rId4"/>
          <a:srcRect l="5882" t="13333" r="5882" b="18974"/>
          <a:stretch>
            <a:fillRect/>
          </a:stretch>
        </p:blipFill>
        <p:spPr bwMode="auto">
          <a:xfrm>
            <a:off x="2667000" y="49530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2003-06-06 01 17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2819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2003-06-06 01 17 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066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2003-06-06 03 28 54"/>
          <p:cNvPicPr>
            <a:picLocks noChangeAspect="1" noChangeArrowheads="1"/>
          </p:cNvPicPr>
          <p:nvPr/>
        </p:nvPicPr>
        <p:blipFill>
          <a:blip r:embed="rId7"/>
          <a:srcRect l="3024" t="14792" r="6250" b="10350"/>
          <a:stretch>
            <a:fillRect/>
          </a:stretch>
        </p:blipFill>
        <p:spPr bwMode="auto">
          <a:xfrm>
            <a:off x="3657600" y="28194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2003-06-06 03 26 18"/>
          <p:cNvPicPr>
            <a:picLocks noChangeAspect="1" noChangeArrowheads="1"/>
          </p:cNvPicPr>
          <p:nvPr/>
        </p:nvPicPr>
        <p:blipFill>
          <a:blip r:embed="rId8"/>
          <a:srcRect t="7805" r="2702" b="6342"/>
          <a:stretch>
            <a:fillRect/>
          </a:stretch>
        </p:blipFill>
        <p:spPr bwMode="auto">
          <a:xfrm>
            <a:off x="457200" y="2819400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19" descr="2003-06-06 03 27 39"/>
          <p:cNvPicPr>
            <a:picLocks noChangeAspect="1" noChangeArrowheads="1"/>
          </p:cNvPicPr>
          <p:nvPr/>
        </p:nvPicPr>
        <p:blipFill>
          <a:blip r:embed="rId9"/>
          <a:srcRect t="20329" r="3125" b="13187"/>
          <a:stretch>
            <a:fillRect/>
          </a:stretch>
        </p:blipFill>
        <p:spPr bwMode="auto">
          <a:xfrm>
            <a:off x="5943600" y="49530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477000" y="2819400"/>
            <a:ext cx="22098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/>
              <a:t> </a:t>
            </a:r>
            <a:r>
              <a:rPr lang="uk-UA" sz="5400">
                <a:solidFill>
                  <a:srgbClr val="1B1B51"/>
                </a:solidFill>
                <a:latin typeface="Times New Roman" pitchFamily="18" charset="0"/>
              </a:rPr>
              <a:t>Р</a:t>
            </a:r>
            <a:r>
              <a:rPr lang="en-US" sz="5400" b="1" baseline="-25000">
                <a:solidFill>
                  <a:srgbClr val="1B1B51"/>
                </a:solidFill>
                <a:latin typeface="Times New Roman" pitchFamily="18" charset="0"/>
              </a:rPr>
              <a:t>2</a:t>
            </a:r>
            <a:r>
              <a:rPr lang="en-US" sz="5400" b="1">
                <a:solidFill>
                  <a:srgbClr val="1B1B51"/>
                </a:solidFill>
                <a:latin typeface="Times New Roman" pitchFamily="18" charset="0"/>
              </a:rPr>
              <a:t>O</a:t>
            </a:r>
            <a:r>
              <a:rPr lang="uk-UA" sz="5400" b="1" baseline="-25000">
                <a:solidFill>
                  <a:srgbClr val="1B1B51"/>
                </a:solidFill>
                <a:latin typeface="Times New Roman" pitchFamily="18" charset="0"/>
              </a:rPr>
              <a:t>5</a:t>
            </a:r>
            <a:endParaRPr lang="ru-RU" sz="5400" b="1" baseline="-25000">
              <a:solidFill>
                <a:srgbClr val="1B1B51"/>
              </a:solidFill>
              <a:latin typeface="Times New Roman" pitchFamily="18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381000" y="4953000"/>
            <a:ext cx="19812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1B1B51"/>
                </a:solidFill>
                <a:latin typeface="Times New Roman" pitchFamily="18" charset="0"/>
              </a:rPr>
              <a:t>Fe</a:t>
            </a:r>
            <a:r>
              <a:rPr lang="en-US" sz="5400" b="1" baseline="-25000">
                <a:solidFill>
                  <a:srgbClr val="1B1B51"/>
                </a:solidFill>
                <a:latin typeface="Times New Roman" pitchFamily="18" charset="0"/>
              </a:rPr>
              <a:t>2</a:t>
            </a:r>
            <a:r>
              <a:rPr lang="en-US" sz="5400" b="1">
                <a:solidFill>
                  <a:srgbClr val="1B1B51"/>
                </a:solidFill>
                <a:latin typeface="Times New Roman" pitchFamily="18" charset="0"/>
              </a:rPr>
              <a:t>O</a:t>
            </a:r>
            <a:r>
              <a:rPr lang="en-US" sz="5400" b="1" baseline="-25000">
                <a:solidFill>
                  <a:srgbClr val="1B1B51"/>
                </a:solidFill>
                <a:latin typeface="Times New Roman" pitchFamily="18" charset="0"/>
              </a:rPr>
              <a:t>3</a:t>
            </a:r>
            <a:endParaRPr lang="ru-RU" sz="5400" b="1" baseline="-25000">
              <a:solidFill>
                <a:srgbClr val="1B1B5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nimBg="1"/>
      <p:bldP spid="44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ес орбіт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934200" y="22860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>
                <a:solidFill>
                  <a:schemeClr val="bg1"/>
                </a:solidFill>
              </a:rPr>
              <a:t>О</a:t>
            </a:r>
            <a:r>
              <a:rPr lang="uk-UA" sz="40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Молекула </a:t>
            </a:r>
            <a:r>
              <a:rPr lang="uk-UA" sz="2800">
                <a:solidFill>
                  <a:srgbClr val="3399FF"/>
                </a:solidFill>
              </a:rPr>
              <a:t>кисаню</a:t>
            </a:r>
            <a:r>
              <a:rPr lang="uk-UA" sz="2800">
                <a:solidFill>
                  <a:schemeClr val="bg1"/>
                </a:solidFill>
              </a:rPr>
              <a:t> складається з двох атомів </a:t>
            </a:r>
            <a:r>
              <a:rPr lang="uk-UA" sz="2800">
                <a:solidFill>
                  <a:srgbClr val="00FFCC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1751" name="Picture 7" descr="ес орбіт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219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834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Times New Roman"/>
                <a:cs typeface="Times New Roman"/>
              </a:rPr>
              <a:t>Вправи в застосуванні знань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4648200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Запишіть її за допомогою хімічних знаків та індексів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6858000" y="3733800"/>
            <a:ext cx="762000" cy="68580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F</a:t>
            </a:r>
            <a:r>
              <a:rPr lang="uk-UA" sz="3200" b="1"/>
              <a:t>е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7620000" y="3733800"/>
            <a:ext cx="762000" cy="685800"/>
          </a:xfrm>
          <a:prstGeom prst="ellipse">
            <a:avLst/>
          </a:pr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S</a:t>
            </a:r>
            <a:endParaRPr lang="uk-UA" sz="3200" b="1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6172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Молекула </a:t>
            </a:r>
            <a:r>
              <a:rPr lang="uk-UA" sz="2800">
                <a:solidFill>
                  <a:srgbClr val="3399FF"/>
                </a:solidFill>
              </a:rPr>
              <a:t> речовини</a:t>
            </a:r>
            <a:r>
              <a:rPr lang="uk-UA" sz="2800">
                <a:solidFill>
                  <a:schemeClr val="bg1"/>
                </a:solidFill>
              </a:rPr>
              <a:t> складається з одного  атома </a:t>
            </a:r>
            <a:r>
              <a:rPr lang="uk-UA" sz="2800">
                <a:solidFill>
                  <a:srgbClr val="66FFFF"/>
                </a:solidFill>
              </a:rPr>
              <a:t>Феруму</a:t>
            </a:r>
            <a:r>
              <a:rPr lang="uk-UA" sz="2800">
                <a:solidFill>
                  <a:schemeClr val="bg1"/>
                </a:solidFill>
              </a:rPr>
              <a:t> та одного атома </a:t>
            </a:r>
            <a:r>
              <a:rPr lang="uk-UA" sz="2800">
                <a:solidFill>
                  <a:srgbClr val="FF6600"/>
                </a:solidFill>
              </a:rPr>
              <a:t>Сульфуру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85800" y="5029200"/>
            <a:ext cx="4648200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Запишіть її за допомогою хімічних знаків та індексів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562600" y="5181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F</a:t>
            </a:r>
            <a:r>
              <a:rPr lang="uk-UA" sz="4000">
                <a:solidFill>
                  <a:schemeClr val="bg1"/>
                </a:solidFill>
              </a:rPr>
              <a:t>е</a:t>
            </a:r>
            <a:r>
              <a:rPr lang="en-US" sz="4000">
                <a:solidFill>
                  <a:schemeClr val="bg1"/>
                </a:solidFill>
              </a:rPr>
              <a:t>S</a:t>
            </a:r>
            <a:endParaRPr lang="uk-UA" sz="4000" baseline="-25000">
              <a:solidFill>
                <a:schemeClr val="bg1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934200" y="5334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Ферум-ес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2" grpId="0" animBg="1"/>
      <p:bldP spid="31753" grpId="0" animBg="1"/>
      <p:bldP spid="31754" grpId="0" animBg="1"/>
      <p:bldP spid="31755" grpId="0" animBg="1"/>
      <p:bldP spid="31756" grpId="0"/>
      <p:bldP spid="31757" grpId="0" animBg="1"/>
      <p:bldP spid="31758" grpId="0"/>
      <p:bldP spid="317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17" descr="ЦО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4048">
            <a:off x="7315200" y="533400"/>
            <a:ext cx="16303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6477000" y="1219200"/>
            <a:ext cx="762000" cy="685800"/>
          </a:xfrm>
          <a:prstGeom prst="ellipse">
            <a:avLst/>
          </a:prstGeom>
          <a:gradFill rotWithShape="1">
            <a:gsLst>
              <a:gs pos="0">
                <a:srgbClr val="EF3415"/>
              </a:gs>
              <a:gs pos="100000">
                <a:srgbClr val="6F18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chemeClr val="bg1"/>
                </a:solidFill>
              </a:rPr>
              <a:t>Са</a:t>
            </a:r>
          </a:p>
        </p:txBody>
      </p:sp>
      <p:sp>
        <p:nvSpPr>
          <p:cNvPr id="32774" name="Rectangle 19"/>
          <p:cNvSpPr>
            <a:spLocks noChangeArrowheads="1"/>
          </p:cNvSpPr>
          <p:nvPr/>
        </p:nvSpPr>
        <p:spPr bwMode="auto">
          <a:xfrm>
            <a:off x="4876800" y="2667000"/>
            <a:ext cx="14605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/>
              <a:t>СаС</a:t>
            </a:r>
            <a:r>
              <a:rPr lang="en-US" sz="3200" b="1"/>
              <a:t>O</a:t>
            </a:r>
            <a:r>
              <a:rPr lang="en-US" sz="3200" b="1" baseline="-25000"/>
              <a:t>3</a:t>
            </a:r>
            <a:endParaRPr lang="uk-UA" sz="3200" b="1" baseline="-2500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655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Молекула </a:t>
            </a:r>
            <a:r>
              <a:rPr lang="en-US" sz="2800">
                <a:solidFill>
                  <a:srgbClr val="3399FF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крейди</a:t>
            </a:r>
            <a:r>
              <a:rPr lang="uk-UA" sz="2800">
                <a:solidFill>
                  <a:srgbClr val="3399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склавдається з одного атома </a:t>
            </a:r>
            <a:r>
              <a:rPr lang="uk-UA" sz="2800">
                <a:solidFill>
                  <a:srgbClr val="FF5050"/>
                </a:solidFill>
              </a:rPr>
              <a:t>кальцію</a:t>
            </a:r>
            <a:r>
              <a:rPr lang="uk-UA" sz="2800">
                <a:solidFill>
                  <a:schemeClr val="bg1"/>
                </a:solidFill>
              </a:rPr>
              <a:t> одного атома </a:t>
            </a:r>
            <a:r>
              <a:rPr lang="uk-UA" sz="2800">
                <a:solidFill>
                  <a:srgbClr val="54F24C"/>
                </a:solidFill>
              </a:rPr>
              <a:t>карбону</a:t>
            </a:r>
            <a:r>
              <a:rPr lang="uk-UA" sz="2800">
                <a:solidFill>
                  <a:schemeClr val="bg1"/>
                </a:solidFill>
              </a:rPr>
              <a:t> та трох атомів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2514600"/>
            <a:ext cx="4572000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Запишіть її за допомогою хімічних знаків та індексів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400800" y="2667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Кальцій-це-о-три </a:t>
            </a:r>
          </a:p>
        </p:txBody>
      </p: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5562600" y="5410200"/>
            <a:ext cx="103981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/>
              <a:t>С</a:t>
            </a:r>
            <a:r>
              <a:rPr lang="en-US" sz="3600" b="1"/>
              <a:t>O</a:t>
            </a:r>
            <a:r>
              <a:rPr lang="en-US" sz="3600" b="1" baseline="-25000"/>
              <a:t>2</a:t>
            </a:r>
            <a:endParaRPr lang="uk-UA" sz="3600" b="1" baseline="-250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3581400"/>
            <a:ext cx="601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Молекула </a:t>
            </a:r>
            <a:r>
              <a:rPr lang="en-US" sz="2800">
                <a:solidFill>
                  <a:srgbClr val="3399FF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 вуглекислого газу</a:t>
            </a:r>
            <a:r>
              <a:rPr lang="uk-UA" sz="2800">
                <a:solidFill>
                  <a:srgbClr val="3399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склавдається з одного атома </a:t>
            </a:r>
            <a:r>
              <a:rPr lang="uk-UA" sz="2800">
                <a:solidFill>
                  <a:srgbClr val="FF5050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54F24C"/>
                </a:solidFill>
              </a:rPr>
              <a:t>карбону</a:t>
            </a:r>
            <a:r>
              <a:rPr lang="uk-UA" sz="2800">
                <a:solidFill>
                  <a:schemeClr val="bg1"/>
                </a:solidFill>
              </a:rPr>
              <a:t> та  двох атомів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315200" y="41148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9E95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С</a:t>
            </a: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6629400" y="41148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 </a:t>
            </a:r>
            <a:r>
              <a:rPr lang="uk-UA" sz="2800" b="1"/>
              <a:t>О</a:t>
            </a:r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8077200" y="41148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 </a:t>
            </a:r>
            <a:r>
              <a:rPr lang="uk-UA" sz="2800" b="1"/>
              <a:t>О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81000" y="5257800"/>
            <a:ext cx="4572000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Запишіть її за допомогою хімічних знаків та індексів</a:t>
            </a:r>
          </a:p>
        </p:txBody>
      </p: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2834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Times New Roman"/>
                <a:cs typeface="Times New Roman"/>
              </a:rPr>
              <a:t>Вправи в застосуванні знань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934200" y="5486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це-о-два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/>
      <p:bldP spid="32776" grpId="0" animBg="1"/>
      <p:bldP spid="32777" grpId="0"/>
      <p:bldP spid="32778" grpId="0" animBg="1"/>
      <p:bldP spid="32779" grpId="0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685800"/>
            <a:ext cx="863600" cy="863600"/>
            <a:chOff x="1336" y="1482"/>
            <a:chExt cx="544" cy="544"/>
          </a:xfrm>
        </p:grpSpPr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1336" y="1482"/>
            <a:ext cx="544" cy="544"/>
          </p:xfrm>
          <a:graphic>
            <a:graphicData uri="http://schemas.openxmlformats.org/presentationml/2006/ole">
              <p:oleObj spid="_x0000_s1037" name="CorelDRAW" r:id="rId7" imgW="448920" imgH="448920" progId="">
                <p:embed/>
              </p:oleObj>
            </a:graphicData>
          </a:graphic>
        </p:graphicFrame>
        <p:sp>
          <p:nvSpPr>
            <p:cNvPr id="1081" name="Text Box 8"/>
            <p:cNvSpPr txBox="1">
              <a:spLocks noChangeArrowheads="1"/>
            </p:cNvSpPr>
            <p:nvPr/>
          </p:nvSpPr>
          <p:spPr bwMode="auto">
            <a:xfrm>
              <a:off x="1432" y="1530"/>
              <a:ext cx="3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685800"/>
            <a:ext cx="863600" cy="863600"/>
            <a:chOff x="1384" y="1434"/>
            <a:chExt cx="544" cy="544"/>
          </a:xfrm>
        </p:grpSpPr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1036" name="CorelDRAW" r:id="rId8" imgW="448920" imgH="448920" progId="">
                <p:embed/>
              </p:oleObj>
            </a:graphicData>
          </a:graphic>
        </p:graphicFrame>
        <p:sp>
          <p:nvSpPr>
            <p:cNvPr id="1080" name="Text Box 11"/>
            <p:cNvSpPr txBox="1">
              <a:spLocks noChangeArrowheads="1"/>
            </p:cNvSpPr>
            <p:nvPr/>
          </p:nvSpPr>
          <p:spPr bwMode="auto">
            <a:xfrm>
              <a:off x="1492" y="1507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08413" y="1371600"/>
            <a:ext cx="1066800" cy="876300"/>
            <a:chOff x="4873" y="1131"/>
            <a:chExt cx="408" cy="408"/>
          </a:xfrm>
        </p:grpSpPr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4873" y="1131"/>
            <a:ext cx="408" cy="408"/>
          </p:xfrm>
          <a:graphic>
            <a:graphicData uri="http://schemas.openxmlformats.org/presentationml/2006/ole">
              <p:oleObj spid="_x0000_s1035" name="CorelDRAW" r:id="rId9" imgW="238320" imgH="238320" progId="">
                <p:embed/>
              </p:oleObj>
            </a:graphicData>
          </a:graphic>
        </p:graphicFrame>
        <p:sp>
          <p:nvSpPr>
            <p:cNvPr id="1079" name="Text Box 14"/>
            <p:cNvSpPr txBox="1">
              <a:spLocks noChangeArrowheads="1"/>
            </p:cNvSpPr>
            <p:nvPr/>
          </p:nvSpPr>
          <p:spPr bwMode="auto">
            <a:xfrm>
              <a:off x="4932" y="1166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819400" y="1296988"/>
            <a:ext cx="1066800" cy="876300"/>
            <a:chOff x="4332" y="1096"/>
            <a:chExt cx="408" cy="408"/>
          </a:xfrm>
        </p:grpSpPr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4332" y="1096"/>
            <a:ext cx="408" cy="408"/>
          </p:xfrm>
          <a:graphic>
            <a:graphicData uri="http://schemas.openxmlformats.org/presentationml/2006/ole">
              <p:oleObj spid="_x0000_s1034" name="CorelDRAW" r:id="rId10" imgW="238320" imgH="238320" progId="">
                <p:embed/>
              </p:oleObj>
            </a:graphicData>
          </a:graphic>
        </p:graphicFrame>
        <p:sp>
          <p:nvSpPr>
            <p:cNvPr id="1078" name="Text Box 17"/>
            <p:cNvSpPr txBox="1">
              <a:spLocks noChangeArrowheads="1"/>
            </p:cNvSpPr>
            <p:nvPr/>
          </p:nvSpPr>
          <p:spPr bwMode="auto">
            <a:xfrm>
              <a:off x="4386" y="1158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524000" y="1981200"/>
            <a:ext cx="849313" cy="779463"/>
            <a:chOff x="3107" y="3022"/>
            <a:chExt cx="535" cy="491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107" y="3022"/>
            <a:ext cx="492" cy="491"/>
          </p:xfrm>
          <a:graphic>
            <a:graphicData uri="http://schemas.openxmlformats.org/presentationml/2006/ole">
              <p:oleObj spid="_x0000_s1033" name="CorelDRAW" r:id="rId11" imgW="667440" imgH="666360" progId="">
                <p:embed/>
              </p:oleObj>
            </a:graphicData>
          </a:graphic>
        </p:graphicFrame>
        <p:sp>
          <p:nvSpPr>
            <p:cNvPr id="1077" name="Text Box 20"/>
            <p:cNvSpPr txBox="1">
              <a:spLocks noChangeArrowheads="1"/>
            </p:cNvSpPr>
            <p:nvPr/>
          </p:nvSpPr>
          <p:spPr bwMode="auto">
            <a:xfrm>
              <a:off x="3234" y="3095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38200" y="2057400"/>
            <a:ext cx="800100" cy="703263"/>
            <a:chOff x="2685" y="3013"/>
            <a:chExt cx="504" cy="443"/>
          </a:xfrm>
        </p:grpSpPr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685" y="3013"/>
            <a:ext cx="492" cy="443"/>
          </p:xfrm>
          <a:graphic>
            <a:graphicData uri="http://schemas.openxmlformats.org/presentationml/2006/ole">
              <p:oleObj spid="_x0000_s1032" name="CorelDRAW" r:id="rId12" imgW="667440" imgH="666360" progId="">
                <p:embed/>
              </p:oleObj>
            </a:graphicData>
          </a:graphic>
        </p:graphicFrame>
        <p:sp>
          <p:nvSpPr>
            <p:cNvPr id="1076" name="Text Box 23"/>
            <p:cNvSpPr txBox="1">
              <a:spLocks noChangeArrowheads="1"/>
            </p:cNvSpPr>
            <p:nvPr/>
          </p:nvSpPr>
          <p:spPr bwMode="auto">
            <a:xfrm>
              <a:off x="2781" y="306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590800" y="3048000"/>
            <a:ext cx="731838" cy="719138"/>
            <a:chOff x="2440" y="3521"/>
            <a:chExt cx="461" cy="453"/>
          </a:xfrm>
        </p:grpSpPr>
        <p:sp>
          <p:nvSpPr>
            <p:cNvPr id="1074" name="Oval 25"/>
            <p:cNvSpPr>
              <a:spLocks noChangeArrowheads="1"/>
            </p:cNvSpPr>
            <p:nvPr/>
          </p:nvSpPr>
          <p:spPr bwMode="auto">
            <a:xfrm>
              <a:off x="2440" y="3521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5" name="Text Box 26"/>
            <p:cNvSpPr txBox="1">
              <a:spLocks noChangeArrowheads="1"/>
            </p:cNvSpPr>
            <p:nvPr/>
          </p:nvSpPr>
          <p:spPr bwMode="auto">
            <a:xfrm>
              <a:off x="2493" y="3580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Cl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276600" y="3048000"/>
            <a:ext cx="730250" cy="719138"/>
            <a:chOff x="2852" y="3521"/>
            <a:chExt cx="460" cy="453"/>
          </a:xfrm>
        </p:grpSpPr>
        <p:sp>
          <p:nvSpPr>
            <p:cNvPr id="1072" name="Oval 28"/>
            <p:cNvSpPr>
              <a:spLocks noChangeArrowheads="1"/>
            </p:cNvSpPr>
            <p:nvPr/>
          </p:nvSpPr>
          <p:spPr bwMode="auto">
            <a:xfrm>
              <a:off x="2852" y="3521"/>
              <a:ext cx="454" cy="453"/>
            </a:xfrm>
            <a:prstGeom prst="ellipse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Text Box 29"/>
            <p:cNvSpPr txBox="1">
              <a:spLocks noChangeArrowheads="1"/>
            </p:cNvSpPr>
            <p:nvPr/>
          </p:nvSpPr>
          <p:spPr bwMode="auto">
            <a:xfrm>
              <a:off x="2904" y="3573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Cl</a:t>
              </a:r>
              <a:endParaRPr lang="ru-RU" sz="2800" b="1">
                <a:latin typeface="Times New Roman" pitchFamily="18" charset="0"/>
              </a:endParaRPr>
            </a:p>
          </p:txBody>
        </p:sp>
      </p:grp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590800" y="68580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кисню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4953000" y="1447800"/>
            <a:ext cx="33528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</a:t>
            </a:r>
            <a:r>
              <a:rPr lang="uk-UA" sz="32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водню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438400" y="2209800"/>
            <a:ext cx="29987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азоту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4495800" y="3124200"/>
            <a:ext cx="31353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хлору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867400" y="762000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>
                <a:latin typeface="Times New Roman" pitchFamily="18" charset="0"/>
              </a:rPr>
              <a:t> 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8001000" y="1600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>
                <a:latin typeface="Times New Roman" pitchFamily="18" charset="0"/>
              </a:rPr>
              <a:t> 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5943600" y="2209800"/>
            <a:ext cx="86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>
                <a:latin typeface="Times New Roman" pitchFamily="18" charset="0"/>
              </a:rPr>
              <a:t> 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7772400" y="3124200"/>
            <a:ext cx="102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Cl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4000" b="1" i="1">
                <a:latin typeface="Times New Roman" pitchFamily="18" charset="0"/>
              </a:rPr>
              <a:t> </a:t>
            </a:r>
            <a:endParaRPr lang="ru-RU" sz="4000" b="1" i="1">
              <a:latin typeface="Times New Roman" pitchFamily="18" charset="0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514600" y="4191000"/>
            <a:ext cx="1143000" cy="969963"/>
            <a:chOff x="649" y="2072"/>
            <a:chExt cx="611" cy="611"/>
          </a:xfrm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49" y="2072"/>
            <a:ext cx="611" cy="611"/>
          </p:xfrm>
          <a:graphic>
            <a:graphicData uri="http://schemas.openxmlformats.org/presentationml/2006/ole">
              <p:oleObj spid="_x0000_s1031" name="CorelDRAW" r:id="rId13" imgW="448920" imgH="448920" progId="">
                <p:embed/>
              </p:oleObj>
            </a:graphicData>
          </a:graphic>
        </p:graphicFrame>
        <p:sp>
          <p:nvSpPr>
            <p:cNvPr id="1071" name="Text Box 40"/>
            <p:cNvSpPr txBox="1">
              <a:spLocks noChangeArrowheads="1"/>
            </p:cNvSpPr>
            <p:nvPr/>
          </p:nvSpPr>
          <p:spPr bwMode="auto">
            <a:xfrm>
              <a:off x="771" y="2120"/>
              <a:ext cx="3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4000" b="1">
                  <a:latin typeface="Times New Roman" pitchFamily="18" charset="0"/>
                </a:rPr>
                <a:t>О</a:t>
              </a:r>
              <a:endParaRPr lang="ru-RU" sz="4000" b="1">
                <a:latin typeface="Times New Roman" pitchFamily="18" charset="0"/>
              </a:endParaRP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429000" y="4419600"/>
            <a:ext cx="1066800" cy="838200"/>
            <a:chOff x="885" y="2401"/>
            <a:chExt cx="408" cy="408"/>
          </a:xfrm>
        </p:grpSpPr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885" y="2401"/>
            <a:ext cx="408" cy="408"/>
          </p:xfrm>
          <a:graphic>
            <a:graphicData uri="http://schemas.openxmlformats.org/presentationml/2006/ole">
              <p:oleObj spid="_x0000_s1030" name="CorelDRAW" r:id="rId14" imgW="238320" imgH="238320" progId="">
                <p:embed/>
              </p:oleObj>
            </a:graphicData>
          </a:graphic>
        </p:graphicFrame>
        <p:sp>
          <p:nvSpPr>
            <p:cNvPr id="1070" name="Text Box 43"/>
            <p:cNvSpPr txBox="1">
              <a:spLocks noChangeArrowheads="1"/>
            </p:cNvSpPr>
            <p:nvPr/>
          </p:nvSpPr>
          <p:spPr bwMode="auto">
            <a:xfrm>
              <a:off x="972" y="2438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1752600" y="4419600"/>
            <a:ext cx="952500" cy="800100"/>
            <a:chOff x="398" y="2362"/>
            <a:chExt cx="408" cy="408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98" y="2362"/>
            <a:ext cx="408" cy="408"/>
          </p:xfrm>
          <a:graphic>
            <a:graphicData uri="http://schemas.openxmlformats.org/presentationml/2006/ole">
              <p:oleObj spid="_x0000_s1029" name="CorelDRAW" r:id="rId15" imgW="238320" imgH="238320" progId="">
                <p:embed/>
              </p:oleObj>
            </a:graphicData>
          </a:graphic>
        </p:graphicFrame>
        <p:sp>
          <p:nvSpPr>
            <p:cNvPr id="1069" name="Text Box 46"/>
            <p:cNvSpPr txBox="1">
              <a:spLocks noChangeArrowheads="1"/>
            </p:cNvSpPr>
            <p:nvPr/>
          </p:nvSpPr>
          <p:spPr bwMode="auto">
            <a:xfrm>
              <a:off x="485" y="2428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chemeClr val="bg1"/>
                  </a:solidFill>
                  <a:latin typeface="Times New Roman" pitchFamily="18" charset="0"/>
                </a:rPr>
                <a:t>Н</a:t>
              </a:r>
              <a:endParaRPr lang="ru-RU" sz="2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495800" y="4495800"/>
            <a:ext cx="2982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води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7620000" y="4572000"/>
            <a:ext cx="124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4000" b="1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uk-UA" sz="4000" b="1" i="1">
                <a:latin typeface="Times New Roman" pitchFamily="18" charset="0"/>
              </a:rPr>
              <a:t> </a:t>
            </a:r>
            <a:endParaRPr lang="ru-RU" sz="4000" b="1" i="1">
              <a:latin typeface="Times New Roman" pitchFamily="18" charset="0"/>
            </a:endParaRPr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1524000" y="5486400"/>
            <a:ext cx="1012825" cy="1012825"/>
            <a:chOff x="2381" y="799"/>
            <a:chExt cx="638" cy="638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381" y="799"/>
            <a:ext cx="638" cy="638"/>
          </p:xfrm>
          <a:graphic>
            <a:graphicData uri="http://schemas.openxmlformats.org/presentationml/2006/ole">
              <p:oleObj spid="_x0000_s1028" name="CorelDRAW" r:id="rId16" imgW="599760" imgH="600480" progId="">
                <p:embed/>
              </p:oleObj>
            </a:graphicData>
          </a:graphic>
        </p:graphicFrame>
        <p:sp>
          <p:nvSpPr>
            <p:cNvPr id="1068" name="Text Box 51"/>
            <p:cNvSpPr txBox="1">
              <a:spLocks noChangeArrowheads="1"/>
            </p:cNvSpPr>
            <p:nvPr/>
          </p:nvSpPr>
          <p:spPr bwMode="auto">
            <a:xfrm>
              <a:off x="2517" y="872"/>
              <a:ext cx="4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4000" b="1">
                  <a:solidFill>
                    <a:schemeClr val="bg1"/>
                  </a:solidFill>
                  <a:latin typeface="Times New Roman" pitchFamily="18" charset="0"/>
                </a:rPr>
                <a:t>С</a:t>
              </a:r>
              <a:endParaRPr lang="ru-RU" sz="4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762000" y="5562600"/>
            <a:ext cx="863600" cy="863600"/>
            <a:chOff x="1384" y="1434"/>
            <a:chExt cx="544" cy="544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1027" name="CorelDRAW" r:id="rId17" imgW="448920" imgH="448920" progId="">
                <p:embed/>
              </p:oleObj>
            </a:graphicData>
          </a:graphic>
        </p:graphicFrame>
        <p:sp>
          <p:nvSpPr>
            <p:cNvPr id="1067" name="Text Box 54"/>
            <p:cNvSpPr txBox="1">
              <a:spLocks noChangeArrowheads="1"/>
            </p:cNvSpPr>
            <p:nvPr/>
          </p:nvSpPr>
          <p:spPr bwMode="auto">
            <a:xfrm>
              <a:off x="1492" y="1507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2362200" y="5562600"/>
            <a:ext cx="863600" cy="863600"/>
            <a:chOff x="1384" y="1434"/>
            <a:chExt cx="544" cy="54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84" y="1434"/>
            <a:ext cx="544" cy="544"/>
          </p:xfrm>
          <a:graphic>
            <a:graphicData uri="http://schemas.openxmlformats.org/presentationml/2006/ole">
              <p:oleObj spid="_x0000_s1026" name="CorelDRAW" r:id="rId18" imgW="448920" imgH="448920" progId="">
                <p:embed/>
              </p:oleObj>
            </a:graphicData>
          </a:graphic>
        </p:graphicFrame>
        <p:sp>
          <p:nvSpPr>
            <p:cNvPr id="1066" name="Text Box 57"/>
            <p:cNvSpPr txBox="1">
              <a:spLocks noChangeArrowheads="1"/>
            </p:cNvSpPr>
            <p:nvPr/>
          </p:nvSpPr>
          <p:spPr bwMode="auto">
            <a:xfrm>
              <a:off x="1492" y="1507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3200" b="1">
                  <a:latin typeface="Times New Roman" pitchFamily="18" charset="0"/>
                </a:rPr>
                <a:t>О</a:t>
              </a:r>
              <a:endParaRPr lang="ru-RU" sz="3200" b="1">
                <a:latin typeface="Times New Roman" pitchFamily="18" charset="0"/>
              </a:endParaRPr>
            </a:p>
          </p:txBody>
        </p:sp>
      </p:grp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3505200" y="5486400"/>
            <a:ext cx="42687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uk-UA" sz="3200" i="1">
                <a:solidFill>
                  <a:schemeClr val="bg1"/>
                </a:solidFill>
                <a:latin typeface="Times New Roman" pitchFamily="18" charset="0"/>
              </a:rPr>
              <a:t>Молекула вуглекислого газу</a:t>
            </a:r>
            <a:r>
              <a:rPr lang="uk-UA" sz="32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7620000" y="5638800"/>
            <a:ext cx="1241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pitchFamily="66" charset="0"/>
              </a:rPr>
              <a:t>CO</a:t>
            </a:r>
            <a:r>
              <a:rPr lang="uk-UA" sz="40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1065" name="WordArt 14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97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9FDFFF"/>
                </a:solidFill>
                <a:latin typeface="Segoe Script"/>
              </a:rPr>
              <a:t>  Запишіть за допомогою знаків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у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/>
      <p:bldP spid="22559" grpId="0"/>
      <p:bldP spid="22560" grpId="0"/>
      <p:bldP spid="22561" grpId="0"/>
      <p:bldP spid="22562" grpId="0"/>
      <p:bldP spid="22563" grpId="0"/>
      <p:bldP spid="22564" grpId="0"/>
      <p:bldP spid="22565" grpId="0"/>
      <p:bldP spid="22575" grpId="0"/>
      <p:bldP spid="22576" grpId="0"/>
      <p:bldP spid="22586" grpId="0"/>
      <p:bldP spid="22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77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Для більш детального  уявлення про будову молекули можуть  відокремлюватися </a:t>
            </a:r>
            <a:r>
              <a:rPr lang="uk-UA" sz="2800">
                <a:solidFill>
                  <a:srgbClr val="FF3399"/>
                </a:solidFill>
              </a:rPr>
              <a:t>групи атомів</a:t>
            </a:r>
            <a:r>
              <a:rPr lang="uk-UA" sz="2800">
                <a:solidFill>
                  <a:schemeClr val="bg1"/>
                </a:solidFill>
              </a:rPr>
              <a:t>, які беруть  у круглі дужки.</a:t>
            </a:r>
          </a:p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У цьому випадку індек стосується </a:t>
            </a:r>
            <a:r>
              <a:rPr lang="uk-UA" sz="2800">
                <a:solidFill>
                  <a:srgbClr val="FF3399"/>
                </a:solidFill>
              </a:rPr>
              <a:t>кожного </a:t>
            </a:r>
            <a:r>
              <a:rPr lang="uk-UA" sz="2800">
                <a:solidFill>
                  <a:schemeClr val="bg1"/>
                </a:solidFill>
              </a:rPr>
              <a:t> хімічного елемента в дужках. Якщо індекс дорівнює 1, то він не  вказується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8153400" cy="1187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00FFCC"/>
                </a:solidFill>
              </a:rPr>
              <a:t>Приклад 1</a:t>
            </a:r>
            <a:r>
              <a:rPr lang="uk-UA" sz="2400">
                <a:solidFill>
                  <a:schemeClr val="bg1"/>
                </a:solidFill>
              </a:rPr>
              <a:t>  у молекулі речовини</a:t>
            </a:r>
            <a:r>
              <a:rPr lang="uk-UA" sz="2400" baseline="-25000">
                <a:solidFill>
                  <a:schemeClr val="bg1"/>
                </a:solidFill>
              </a:rPr>
              <a:t>  </a:t>
            </a:r>
            <a:r>
              <a:rPr lang="uk-UA" sz="2400">
                <a:solidFill>
                  <a:schemeClr val="bg1"/>
                </a:solidFill>
              </a:rPr>
              <a:t>міститься: один атом Кальцію, два атоми </a:t>
            </a:r>
            <a:r>
              <a:rPr lang="uk-UA" sz="2400">
                <a:solidFill>
                  <a:srgbClr val="00FFFF"/>
                </a:solidFill>
              </a:rPr>
              <a:t>Оксигену</a:t>
            </a:r>
            <a:r>
              <a:rPr lang="uk-UA" sz="2400">
                <a:solidFill>
                  <a:schemeClr val="bg1"/>
                </a:solidFill>
              </a:rPr>
              <a:t> і два атоми </a:t>
            </a:r>
            <a:r>
              <a:rPr lang="uk-UA" sz="2400">
                <a:solidFill>
                  <a:srgbClr val="00FFFF"/>
                </a:solidFill>
              </a:rPr>
              <a:t>Гідрогену</a:t>
            </a:r>
            <a:r>
              <a:rPr lang="uk-UA" sz="2400">
                <a:solidFill>
                  <a:schemeClr val="bg1"/>
                </a:solidFill>
              </a:rPr>
              <a:t>; </a:t>
            </a:r>
            <a:br>
              <a:rPr lang="uk-UA" sz="2400">
                <a:solidFill>
                  <a:schemeClr val="bg1"/>
                </a:solidFill>
              </a:rPr>
            </a:br>
            <a:r>
              <a:rPr lang="uk-UA" sz="2400">
                <a:solidFill>
                  <a:schemeClr val="bg1"/>
                </a:solidFill>
              </a:rPr>
              <a:t>дві групи атомів ОН</a:t>
            </a:r>
            <a:r>
              <a:rPr lang="uk-UA"/>
              <a:t> </a:t>
            </a:r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0292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Модель </a:t>
            </a:r>
          </a:p>
          <a:p>
            <a:pPr algn="ctr"/>
            <a:r>
              <a:rPr lang="uk-UA"/>
              <a:t>молекули  </a:t>
            </a:r>
          </a:p>
        </p:txBody>
      </p:sp>
      <p:pic>
        <p:nvPicPr>
          <p:cNvPr id="8199" name="Picture 7" descr="О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648200"/>
            <a:ext cx="1447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Oval 12"/>
          <p:cNvSpPr>
            <a:spLocks noChangeArrowheads="1"/>
          </p:cNvSpPr>
          <p:nvPr/>
        </p:nvSpPr>
        <p:spPr bwMode="gray">
          <a:xfrm>
            <a:off x="2362200" y="5105400"/>
            <a:ext cx="1054100" cy="9906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Сa</a:t>
            </a:r>
          </a:p>
        </p:txBody>
      </p:sp>
      <p:pic>
        <p:nvPicPr>
          <p:cNvPr id="8201" name="Picture 9" descr="О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410200"/>
            <a:ext cx="1447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876800" y="49530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загальна </a:t>
            </a:r>
          </a:p>
          <a:p>
            <a:pPr algn="ctr"/>
            <a:r>
              <a:rPr lang="uk-UA"/>
              <a:t>формула  </a:t>
            </a:r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6705600" y="5181600"/>
            <a:ext cx="2125663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Ca</a:t>
            </a:r>
            <a:r>
              <a:rPr lang="uk-UA" sz="4000" b="1"/>
              <a:t>(</a:t>
            </a:r>
            <a:r>
              <a:rPr lang="en-US" sz="4000" b="1"/>
              <a:t>OH</a:t>
            </a:r>
            <a:r>
              <a:rPr lang="uk-UA" sz="4000" b="1"/>
              <a:t>)</a:t>
            </a:r>
            <a:r>
              <a:rPr lang="uk-UA" sz="4000" b="1" baseline="-25000"/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" y="61722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FF33CC"/>
                </a:solidFill>
              </a:rPr>
              <a:t>Індекс</a:t>
            </a:r>
            <a:r>
              <a:rPr lang="uk-UA" sz="2400">
                <a:solidFill>
                  <a:srgbClr val="FF6600"/>
                </a:solidFill>
              </a:rPr>
              <a:t>― показує </a:t>
            </a:r>
            <a:r>
              <a:rPr lang="uk-UA" sz="2400">
                <a:solidFill>
                  <a:srgbClr val="FF97E4"/>
                </a:solidFill>
              </a:rPr>
              <a:t>кількість атомів</a:t>
            </a:r>
            <a:r>
              <a:rPr lang="uk-UA" sz="2400">
                <a:solidFill>
                  <a:srgbClr val="FF6600"/>
                </a:solidFill>
              </a:rPr>
              <a:t>, або </a:t>
            </a:r>
            <a:r>
              <a:rPr lang="uk-UA" sz="2400">
                <a:solidFill>
                  <a:srgbClr val="FF97E4"/>
                </a:solidFill>
              </a:rPr>
              <a:t>груп атомів</a:t>
            </a:r>
            <a:r>
              <a:rPr lang="uk-UA" sz="2400">
                <a:solidFill>
                  <a:srgbClr val="FF6600"/>
                </a:solidFill>
              </a:rPr>
              <a:t> в молекулі!</a:t>
            </a:r>
          </a:p>
        </p:txBody>
      </p:sp>
      <p:sp>
        <p:nvSpPr>
          <p:cNvPr id="17419" name="WordArt 14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97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9FDFFF"/>
                </a:solidFill>
                <a:latin typeface="Segoe Script"/>
              </a:rPr>
              <a:t> для допитливих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 animBg="1"/>
      <p:bldP spid="8200" grpId="0" animBg="1"/>
      <p:bldP spid="8202" grpId="0" animBg="1"/>
      <p:bldP spid="8203" grpId="0" animBg="1"/>
      <p:bldP spid="82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86800" cy="15525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Часто до складу  речовин входчяь </a:t>
            </a:r>
            <a:r>
              <a:rPr lang="uk-UA" sz="2400">
                <a:solidFill>
                  <a:srgbClr val="00FFCC"/>
                </a:solidFill>
              </a:rPr>
              <a:t>групи атомів, </a:t>
            </a:r>
            <a:r>
              <a:rPr lang="uk-UA" sz="2400">
                <a:solidFill>
                  <a:schemeClr val="bg1"/>
                </a:solidFill>
              </a:rPr>
              <a:t>які</a:t>
            </a:r>
            <a:r>
              <a:rPr lang="uk-UA" sz="2400">
                <a:solidFill>
                  <a:srgbClr val="00FFCC"/>
                </a:solidFill>
              </a:rPr>
              <a:t> повторюються кілька разів</a:t>
            </a:r>
            <a:r>
              <a:rPr lang="uk-UA" sz="2400">
                <a:solidFill>
                  <a:schemeClr val="bg1"/>
                </a:solidFill>
              </a:rPr>
              <a:t>. Для зручності  у формулах  ці групи</a:t>
            </a:r>
            <a:r>
              <a:rPr lang="uk-UA" sz="2400">
                <a:solidFill>
                  <a:srgbClr val="FF3399"/>
                </a:solidFill>
              </a:rPr>
              <a:t>  записуються в дужках; </a:t>
            </a:r>
            <a:r>
              <a:rPr lang="uk-UA" sz="2400">
                <a:solidFill>
                  <a:schemeClr val="bg1"/>
                </a:solidFill>
              </a:rPr>
              <a:t>кількість  груп указується</a:t>
            </a:r>
            <a:r>
              <a:rPr lang="uk-UA" sz="2400">
                <a:solidFill>
                  <a:srgbClr val="FF3399"/>
                </a:solidFill>
              </a:rPr>
              <a:t> індексом за дужками.</a:t>
            </a:r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8153400" cy="11874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Приклад </a:t>
            </a:r>
            <a:r>
              <a:rPr lang="uk-UA" sz="2400">
                <a:solidFill>
                  <a:schemeClr val="bg1"/>
                </a:solidFill>
              </a:rPr>
              <a:t>   формула речовини, яка складається  з одного атома Карбону, одного атома Оксигену й двох  груп, </a:t>
            </a:r>
            <a:r>
              <a:rPr lang="de-DE" sz="2400">
                <a:solidFill>
                  <a:schemeClr val="bg1"/>
                </a:solidFill>
              </a:rPr>
              <a:t>            </a:t>
            </a:r>
            <a:r>
              <a:rPr lang="uk-UA" sz="2400">
                <a:solidFill>
                  <a:schemeClr val="bg1"/>
                </a:solidFill>
              </a:rPr>
              <a:t>записужєтьсься так:</a:t>
            </a:r>
            <a:endParaRPr lang="en-US"/>
          </a:p>
        </p:txBody>
      </p:sp>
      <p:sp>
        <p:nvSpPr>
          <p:cNvPr id="30726" name="Rectangle 19"/>
          <p:cNvSpPr>
            <a:spLocks noChangeArrowheads="1"/>
          </p:cNvSpPr>
          <p:nvPr/>
        </p:nvSpPr>
        <p:spPr bwMode="auto">
          <a:xfrm>
            <a:off x="5410200" y="3048000"/>
            <a:ext cx="1946275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C</a:t>
            </a:r>
            <a:r>
              <a:rPr lang="uk-UA" sz="3200" b="1"/>
              <a:t>О(</a:t>
            </a:r>
            <a:r>
              <a:rPr lang="de-DE" sz="3200" b="1"/>
              <a:t>N</a:t>
            </a:r>
            <a:r>
              <a:rPr lang="en-US" sz="3200" b="1"/>
              <a:t>H</a:t>
            </a:r>
            <a:r>
              <a:rPr lang="uk-UA" sz="3200" b="1" baseline="-25000"/>
              <a:t>2</a:t>
            </a:r>
            <a:r>
              <a:rPr lang="uk-UA" sz="3200" b="1"/>
              <a:t>)</a:t>
            </a:r>
            <a:r>
              <a:rPr lang="uk-UA" sz="3200" b="1" baseline="-25000"/>
              <a:t>2</a:t>
            </a:r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1447800" y="3048000"/>
            <a:ext cx="919163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/>
              <a:t>N</a:t>
            </a:r>
            <a:r>
              <a:rPr lang="en-US" sz="3200" b="1"/>
              <a:t>H</a:t>
            </a:r>
            <a:r>
              <a:rPr lang="uk-UA" sz="3200" b="1" baseline="-25000"/>
              <a:t>2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8686800" cy="10064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0066"/>
                </a:solidFill>
              </a:rPr>
              <a:t>Індекс за дужками стосується всіх атомів, взятих у дужки</a:t>
            </a:r>
            <a:r>
              <a:rPr lang="uk-UA" sz="2000">
                <a:solidFill>
                  <a:schemeClr val="bg1"/>
                </a:solidFill>
              </a:rPr>
              <a:t>, тобто  крім одного атома </a:t>
            </a:r>
            <a:r>
              <a:rPr lang="uk-UA" sz="2000">
                <a:solidFill>
                  <a:srgbClr val="00FFCC"/>
                </a:solidFill>
              </a:rPr>
              <a:t>Карбону,</a:t>
            </a:r>
            <a:r>
              <a:rPr lang="uk-UA" sz="2000">
                <a:solidFill>
                  <a:schemeClr val="bg1"/>
                </a:solidFill>
              </a:rPr>
              <a:t> одного атома </a:t>
            </a:r>
            <a:r>
              <a:rPr lang="uk-UA" sz="2000">
                <a:solidFill>
                  <a:srgbClr val="00FFCC"/>
                </a:solidFill>
              </a:rPr>
              <a:t>Оксигену</a:t>
            </a:r>
            <a:r>
              <a:rPr lang="uk-UA" sz="2000">
                <a:solidFill>
                  <a:schemeClr val="bg1"/>
                </a:solidFill>
              </a:rPr>
              <a:t>  в молекулі речовини міститься   два атоми </a:t>
            </a:r>
            <a:r>
              <a:rPr lang="uk-UA" sz="2000">
                <a:solidFill>
                  <a:srgbClr val="00FFCC"/>
                </a:solidFill>
              </a:rPr>
              <a:t>Нітрогену</a:t>
            </a:r>
            <a:r>
              <a:rPr lang="uk-UA" sz="2000">
                <a:solidFill>
                  <a:schemeClr val="bg1"/>
                </a:solidFill>
              </a:rPr>
              <a:t>, чотири атоми </a:t>
            </a:r>
            <a:r>
              <a:rPr lang="uk-UA" sz="2000">
                <a:solidFill>
                  <a:srgbClr val="00FFCC"/>
                </a:solidFill>
              </a:rPr>
              <a:t>Гідрогену</a:t>
            </a:r>
            <a:endParaRPr lang="en-US">
              <a:solidFill>
                <a:srgbClr val="00FFCC"/>
              </a:solidFill>
            </a:endParaRPr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1143000" y="54864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С</a:t>
            </a:r>
          </a:p>
        </p:txBody>
      </p:sp>
      <p:sp>
        <p:nvSpPr>
          <p:cNvPr id="18440" name="Oval 10"/>
          <p:cNvSpPr>
            <a:spLocks noChangeArrowheads="1"/>
          </p:cNvSpPr>
          <p:nvPr/>
        </p:nvSpPr>
        <p:spPr bwMode="auto">
          <a:xfrm>
            <a:off x="1828800" y="5334000"/>
            <a:ext cx="9906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/>
              <a:t>О</a:t>
            </a:r>
          </a:p>
        </p:txBody>
      </p:sp>
      <p:sp>
        <p:nvSpPr>
          <p:cNvPr id="18441" name="Oval 11"/>
          <p:cNvSpPr>
            <a:spLocks noChangeArrowheads="1"/>
          </p:cNvSpPr>
          <p:nvPr/>
        </p:nvSpPr>
        <p:spPr bwMode="auto">
          <a:xfrm>
            <a:off x="2590800" y="49530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b="1"/>
              <a:t>N</a:t>
            </a:r>
            <a:endParaRPr lang="uk-UA" sz="2800" b="1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2590800" y="58674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b="1"/>
              <a:t>N</a:t>
            </a:r>
            <a:endParaRPr lang="uk-UA" sz="2800" b="1"/>
          </a:p>
        </p:txBody>
      </p:sp>
      <p:sp>
        <p:nvSpPr>
          <p:cNvPr id="18443" name="Oval 13"/>
          <p:cNvSpPr>
            <a:spLocks noChangeArrowheads="1"/>
          </p:cNvSpPr>
          <p:nvPr/>
        </p:nvSpPr>
        <p:spPr bwMode="auto">
          <a:xfrm>
            <a:off x="32766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H</a:t>
            </a:r>
            <a:endParaRPr lang="uk-UA" sz="2400"/>
          </a:p>
        </p:txBody>
      </p:sp>
      <p:sp>
        <p:nvSpPr>
          <p:cNvPr id="18444" name="Oval 14"/>
          <p:cNvSpPr>
            <a:spLocks noChangeArrowheads="1"/>
          </p:cNvSpPr>
          <p:nvPr/>
        </p:nvSpPr>
        <p:spPr bwMode="auto">
          <a:xfrm>
            <a:off x="3276600" y="487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H</a:t>
            </a:r>
            <a:endParaRPr lang="uk-UA" sz="2400"/>
          </a:p>
        </p:txBody>
      </p:sp>
      <p:sp>
        <p:nvSpPr>
          <p:cNvPr id="18445" name="Oval 15"/>
          <p:cNvSpPr>
            <a:spLocks noChangeArrowheads="1"/>
          </p:cNvSpPr>
          <p:nvPr/>
        </p:nvSpPr>
        <p:spPr bwMode="auto">
          <a:xfrm>
            <a:off x="3276600" y="579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H</a:t>
            </a:r>
            <a:endParaRPr lang="uk-UA" sz="2400"/>
          </a:p>
        </p:txBody>
      </p:sp>
      <p:sp>
        <p:nvSpPr>
          <p:cNvPr id="18446" name="Oval 16"/>
          <p:cNvSpPr>
            <a:spLocks noChangeArrowheads="1"/>
          </p:cNvSpPr>
          <p:nvPr/>
        </p:nvSpPr>
        <p:spPr bwMode="auto">
          <a:xfrm>
            <a:off x="3276600" y="6172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H</a:t>
            </a:r>
            <a:endParaRPr lang="uk-UA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38271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  </a:t>
            </a:r>
            <a:r>
              <a:rPr lang="uk-UA" sz="2800">
                <a:solidFill>
                  <a:schemeClr val="bg1"/>
                </a:solidFill>
              </a:rPr>
              <a:t>Якщо атоми умовно уявити у вигляді маленьких кульок, то молекули матимуть вигляд набору різних кульок певної форми та розмірів.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00CCFF"/>
                </a:solidFill>
              </a:rPr>
              <a:t>    </a:t>
            </a:r>
            <a:r>
              <a:rPr lang="uk-UA" sz="2800">
                <a:solidFill>
                  <a:srgbClr val="00CCFF"/>
                </a:solidFill>
              </a:rPr>
              <a:t>Наприклад: </a:t>
            </a:r>
            <a:r>
              <a:rPr lang="uk-UA" sz="2800">
                <a:solidFill>
                  <a:schemeClr val="bg1"/>
                </a:solidFill>
              </a:rPr>
              <a:t> молекула </a:t>
            </a:r>
            <a:r>
              <a:rPr lang="uk-UA" sz="2800">
                <a:solidFill>
                  <a:srgbClr val="66CCFF"/>
                </a:solidFill>
              </a:rPr>
              <a:t>кисню</a:t>
            </a:r>
            <a:r>
              <a:rPr lang="uk-UA" sz="2800">
                <a:solidFill>
                  <a:schemeClr val="bg1"/>
                </a:solidFill>
              </a:rPr>
              <a:t> складається з </a:t>
            </a:r>
            <a:r>
              <a:rPr lang="uk-UA" sz="2800">
                <a:solidFill>
                  <a:srgbClr val="FF6600"/>
                </a:solidFill>
              </a:rPr>
              <a:t>двох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7010400" y="1981200"/>
            <a:ext cx="838200" cy="7620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7848600" y="1981200"/>
            <a:ext cx="838200" cy="7620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За допомогою хімічних знаків записують</a:t>
            </a:r>
          </a:p>
        </p:txBody>
      </p:sp>
      <p:sp>
        <p:nvSpPr>
          <p:cNvPr id="35847" name="Rectangle 19"/>
          <p:cNvSpPr>
            <a:spLocks noChangeArrowheads="1"/>
          </p:cNvSpPr>
          <p:nvPr/>
        </p:nvSpPr>
        <p:spPr bwMode="auto">
          <a:xfrm>
            <a:off x="7772400" y="3124200"/>
            <a:ext cx="70961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/>
              <a:t>О</a:t>
            </a:r>
            <a:r>
              <a:rPr lang="uk-UA" sz="3600" b="1" baseline="-25000"/>
              <a:t>2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632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00CCFF"/>
                </a:solidFill>
              </a:rPr>
              <a:t>    </a:t>
            </a:r>
            <a:r>
              <a:rPr lang="uk-UA" sz="2800">
                <a:solidFill>
                  <a:srgbClr val="00CCFF"/>
                </a:solidFill>
              </a:rPr>
              <a:t>Наприклад</a:t>
            </a:r>
            <a:r>
              <a:rPr lang="uk-UA" sz="2800">
                <a:solidFill>
                  <a:schemeClr val="bg1"/>
                </a:solidFill>
              </a:rPr>
              <a:t>: молекула </a:t>
            </a:r>
            <a:r>
              <a:rPr lang="uk-UA" sz="2800">
                <a:solidFill>
                  <a:srgbClr val="66CCFF"/>
                </a:solidFill>
              </a:rPr>
              <a:t> води</a:t>
            </a:r>
            <a:r>
              <a:rPr lang="uk-UA" sz="2800">
                <a:solidFill>
                  <a:schemeClr val="bg1"/>
                </a:solidFill>
              </a:rPr>
              <a:t> складається з </a:t>
            </a:r>
            <a:r>
              <a:rPr lang="uk-UA" sz="2800">
                <a:solidFill>
                  <a:srgbClr val="FF6600"/>
                </a:solidFill>
              </a:rPr>
              <a:t>двох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chemeClr val="accent1"/>
                </a:solidFill>
              </a:rPr>
              <a:t>Гідрогену </a:t>
            </a:r>
            <a:r>
              <a:rPr lang="uk-UA" sz="2800">
                <a:solidFill>
                  <a:schemeClr val="bg1"/>
                </a:solidFill>
              </a:rPr>
              <a:t>та </a:t>
            </a:r>
            <a:r>
              <a:rPr lang="uk-UA" sz="2800">
                <a:solidFill>
                  <a:srgbClr val="FF6600"/>
                </a:solidFill>
              </a:rPr>
              <a:t>одного</a:t>
            </a:r>
            <a:r>
              <a:rPr lang="uk-UA" sz="2800">
                <a:solidFill>
                  <a:schemeClr val="bg1"/>
                </a:solidFill>
              </a:rPr>
              <a:t> атома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7467600" y="4191000"/>
            <a:ext cx="990600" cy="838200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6934200" y="4800600"/>
            <a:ext cx="7620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8229600" y="4800600"/>
            <a:ext cx="7620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04800" y="5867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За допомогою хімічних знаків записують</a:t>
            </a:r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7543800" y="5791200"/>
            <a:ext cx="113665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/>
              <a:t>Н</a:t>
            </a:r>
            <a:r>
              <a:rPr lang="uk-UA" sz="4000" b="1" baseline="-25000"/>
              <a:t>2</a:t>
            </a:r>
            <a:r>
              <a:rPr lang="uk-UA" sz="4000" b="1"/>
              <a:t>О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animBg="1"/>
      <p:bldP spid="35845" grpId="0" animBg="1"/>
      <p:bldP spid="35846" grpId="0"/>
      <p:bldP spid="35847" grpId="0" animBg="1"/>
      <p:bldP spid="35848" grpId="0"/>
      <p:bldP spid="35849" grpId="0" animBg="1"/>
      <p:bldP spid="35850" grpId="0" animBg="1"/>
      <p:bldP spid="35851" grpId="0" animBg="1"/>
      <p:bldP spid="35852" grpId="0"/>
      <p:bldP spid="358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002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153400" cy="18002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 2</a:t>
            </a:r>
            <a:r>
              <a:rPr lang="uk-UA" sz="2800">
                <a:solidFill>
                  <a:schemeClr val="bg1"/>
                </a:solidFill>
              </a:rPr>
              <a:t>  у молекулі  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один атом Кальцію, 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один атом </a:t>
            </a:r>
            <a:r>
              <a:rPr lang="uk-UA" sz="2800">
                <a:solidFill>
                  <a:srgbClr val="00FF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, один атом </a:t>
            </a:r>
            <a:r>
              <a:rPr lang="uk-UA" sz="2800">
                <a:solidFill>
                  <a:srgbClr val="00FFFF"/>
                </a:solidFill>
              </a:rPr>
              <a:t>Гідрогену</a:t>
            </a:r>
            <a:r>
              <a:rPr lang="uk-UA" sz="2800">
                <a:solidFill>
                  <a:schemeClr val="bg1"/>
                </a:solidFill>
              </a:rPr>
              <a:t> і один атом </a:t>
            </a:r>
            <a:r>
              <a:rPr lang="uk-UA" sz="2800">
                <a:solidFill>
                  <a:srgbClr val="00FFFF"/>
                </a:solidFill>
              </a:rPr>
              <a:t>Хлору</a:t>
            </a:r>
            <a:r>
              <a:rPr lang="uk-UA" sz="2800">
                <a:solidFill>
                  <a:schemeClr val="bg1"/>
                </a:solidFill>
              </a:rPr>
              <a:t>;  одна група атомів ОН</a:t>
            </a:r>
            <a:r>
              <a:rPr lang="uk-UA" sz="2800"/>
              <a:t> </a:t>
            </a:r>
            <a:endParaRPr lang="en-US" sz="2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029200" y="609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Модель </a:t>
            </a:r>
          </a:p>
          <a:p>
            <a:pPr algn="ctr"/>
            <a:r>
              <a:rPr lang="uk-UA"/>
              <a:t>молекули  </a:t>
            </a:r>
          </a:p>
        </p:txBody>
      </p:sp>
      <p:sp>
        <p:nvSpPr>
          <p:cNvPr id="9222" name="Oval 12"/>
          <p:cNvSpPr>
            <a:spLocks noChangeArrowheads="1"/>
          </p:cNvSpPr>
          <p:nvPr/>
        </p:nvSpPr>
        <p:spPr bwMode="gray">
          <a:xfrm>
            <a:off x="6553200" y="685800"/>
            <a:ext cx="1054100" cy="9906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Сa</a:t>
            </a:r>
          </a:p>
        </p:txBody>
      </p:sp>
      <p:pic>
        <p:nvPicPr>
          <p:cNvPr id="9223" name="Picture 7" descr="О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28600"/>
            <a:ext cx="1447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9"/>
          <p:cNvSpPr>
            <a:spLocks noChangeArrowheads="1"/>
          </p:cNvSpPr>
          <p:nvPr/>
        </p:nvSpPr>
        <p:spPr bwMode="auto">
          <a:xfrm>
            <a:off x="2362200" y="838200"/>
            <a:ext cx="2103438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CC00"/>
                </a:solidFill>
              </a:rPr>
              <a:t>Ca</a:t>
            </a:r>
            <a:r>
              <a:rPr lang="en-US" sz="4000" b="1">
                <a:solidFill>
                  <a:schemeClr val="accent2"/>
                </a:solidFill>
              </a:rPr>
              <a:t>OH</a:t>
            </a:r>
            <a:r>
              <a:rPr lang="de-DE" sz="4000" b="1">
                <a:solidFill>
                  <a:srgbClr val="FFB481"/>
                </a:solidFill>
              </a:rPr>
              <a:t>Cl</a:t>
            </a:r>
            <a:endParaRPr lang="uk-UA" sz="4000" b="1" baseline="-25000">
              <a:solidFill>
                <a:srgbClr val="FFB481"/>
              </a:solidFill>
            </a:endParaRPr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609600" y="609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загальна </a:t>
            </a:r>
          </a:p>
          <a:p>
            <a:pPr algn="ctr"/>
            <a:r>
              <a:rPr lang="uk-UA"/>
              <a:t>формула 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4876800"/>
            <a:ext cx="8382000" cy="18002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Приклад </a:t>
            </a:r>
            <a:r>
              <a:rPr lang="de-DE" sz="2800">
                <a:solidFill>
                  <a:srgbClr val="FF3399"/>
                </a:solidFill>
              </a:rPr>
              <a:t>3</a:t>
            </a:r>
            <a:r>
              <a:rPr lang="uk-UA" sz="2800">
                <a:solidFill>
                  <a:schemeClr val="bg1"/>
                </a:solidFill>
              </a:rPr>
              <a:t>  у молекулі  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</a:t>
            </a:r>
            <a:r>
              <a:rPr lang="ru-RU" sz="2800">
                <a:solidFill>
                  <a:schemeClr val="bg1"/>
                </a:solidFill>
              </a:rPr>
              <a:t>два </a:t>
            </a:r>
            <a:r>
              <a:rPr lang="uk-UA" sz="2800">
                <a:solidFill>
                  <a:schemeClr val="bg1"/>
                </a:solidFill>
              </a:rPr>
              <a:t>атоми  </a:t>
            </a:r>
            <a:r>
              <a:rPr lang="uk-UA" sz="2800">
                <a:solidFill>
                  <a:srgbClr val="00FFFF"/>
                </a:solidFill>
              </a:rPr>
              <a:t>Нітрогену</a:t>
            </a:r>
            <a:r>
              <a:rPr lang="uk-UA" sz="2800">
                <a:solidFill>
                  <a:schemeClr val="bg1"/>
                </a:solidFill>
              </a:rPr>
              <a:t> (</a:t>
            </a:r>
            <a:r>
              <a:rPr lang="uk-UA" sz="2800" b="1">
                <a:solidFill>
                  <a:srgbClr val="FF3300"/>
                </a:solidFill>
              </a:rPr>
              <a:t>1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2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uk-UA" sz="2800" b="1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вісфм атомів  </a:t>
            </a:r>
            <a:r>
              <a:rPr lang="uk-UA" sz="2800">
                <a:solidFill>
                  <a:srgbClr val="00FFFF"/>
                </a:solidFill>
              </a:rPr>
              <a:t>Гідрогену</a:t>
            </a:r>
            <a:r>
              <a:rPr lang="uk-UA" sz="2800">
                <a:solidFill>
                  <a:schemeClr val="bg1"/>
                </a:solidFill>
              </a:rPr>
              <a:t> (</a:t>
            </a:r>
            <a:r>
              <a:rPr lang="uk-UA" sz="2800" b="1">
                <a:solidFill>
                  <a:srgbClr val="FF3300"/>
                </a:solidFill>
              </a:rPr>
              <a:t>4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2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8</a:t>
            </a:r>
            <a:r>
              <a:rPr lang="uk-UA" sz="2800" b="1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uk-UA" sz="2800">
                <a:solidFill>
                  <a:schemeClr val="bg1"/>
                </a:solidFill>
              </a:rPr>
              <a:t>, один атом </a:t>
            </a:r>
            <a:r>
              <a:rPr lang="uk-UA" sz="2800">
                <a:solidFill>
                  <a:srgbClr val="00FFFF"/>
                </a:solidFill>
              </a:rPr>
              <a:t>Сульфур</a:t>
            </a:r>
            <a:r>
              <a:rPr lang="uk-UA" sz="2800">
                <a:solidFill>
                  <a:schemeClr val="bg1"/>
                </a:solidFill>
              </a:rPr>
              <a:t>, чотири атоми </a:t>
            </a:r>
            <a:r>
              <a:rPr lang="uk-UA" sz="2800">
                <a:solidFill>
                  <a:srgbClr val="00FF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; дві групи атомів </a:t>
            </a:r>
            <a:r>
              <a:rPr lang="en-US" sz="2800" b="1">
                <a:solidFill>
                  <a:schemeClr val="bg1"/>
                </a:solidFill>
              </a:rPr>
              <a:t>NH</a:t>
            </a:r>
            <a:r>
              <a:rPr lang="en-US" sz="2800" b="1" baseline="-25000">
                <a:solidFill>
                  <a:schemeClr val="bg1"/>
                </a:solidFill>
              </a:rPr>
              <a:t>4</a:t>
            </a:r>
            <a:r>
              <a:rPr lang="uk-UA" sz="2800" baseline="-25000">
                <a:solidFill>
                  <a:schemeClr val="bg1"/>
                </a:solidFill>
              </a:rPr>
              <a:t> </a:t>
            </a:r>
            <a:endParaRPr lang="en-US" sz="2800" baseline="-25000">
              <a:solidFill>
                <a:schemeClr val="bg1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33400" y="38100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загальна </a:t>
            </a:r>
          </a:p>
          <a:p>
            <a:pPr algn="ctr"/>
            <a:r>
              <a:rPr lang="uk-UA"/>
              <a:t>формула  </a:t>
            </a:r>
          </a:p>
        </p:txBody>
      </p: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2819400" y="4038600"/>
            <a:ext cx="2562225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/>
              <a:t>(NH</a:t>
            </a:r>
            <a:r>
              <a:rPr lang="en-US" sz="4000" b="1" baseline="-25000"/>
              <a:t>4</a:t>
            </a:r>
            <a:r>
              <a:rPr lang="en-US" sz="4000" b="1"/>
              <a:t>)</a:t>
            </a:r>
            <a:r>
              <a:rPr lang="en-US" sz="4000" b="1" baseline="-25000"/>
              <a:t>2</a:t>
            </a:r>
            <a:r>
              <a:rPr lang="en-US" sz="4000" b="1"/>
              <a:t>SO</a:t>
            </a:r>
            <a:r>
              <a:rPr lang="en-US" sz="4000" b="1" baseline="-25000"/>
              <a:t>4</a:t>
            </a:r>
            <a:endParaRPr lang="uk-UA" sz="4000" b="1">
              <a:solidFill>
                <a:srgbClr val="FFB481"/>
              </a:solidFill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7543800" y="1143000"/>
            <a:ext cx="838200" cy="7620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1CA3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/>
              <a:t>C</a:t>
            </a:r>
            <a:r>
              <a:rPr lang="en-US" sz="2400" b="1"/>
              <a:t>l</a:t>
            </a:r>
            <a:endParaRPr lang="uk-UA" sz="24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7" grpId="0" animBg="1"/>
      <p:bldP spid="9228" grpId="0" animBg="1"/>
      <p:bldP spid="9229" grpId="0" animBg="1"/>
      <p:bldP spid="92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707313" cy="1752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5C00"/>
                  </a:prstShdw>
                </a:effectLst>
                <a:latin typeface="Arial Black"/>
              </a:rPr>
              <a:t>Коефіцієнт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27451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28600" y="4572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Для позначення  </a:t>
            </a:r>
            <a:r>
              <a:rPr lang="uk-UA" sz="2800">
                <a:solidFill>
                  <a:srgbClr val="00FFFF"/>
                </a:solidFill>
              </a:rPr>
              <a:t>кількох молекул</a:t>
            </a:r>
            <a:r>
              <a:rPr lang="uk-UA" sz="2800">
                <a:solidFill>
                  <a:schemeClr val="bg1"/>
                </a:solidFill>
              </a:rPr>
              <a:t> використовують число, що ставиться </a:t>
            </a:r>
            <a:r>
              <a:rPr lang="uk-UA" sz="2800">
                <a:solidFill>
                  <a:srgbClr val="00FFFF"/>
                </a:solidFill>
              </a:rPr>
              <a:t>перед хімічною</a:t>
            </a:r>
            <a:r>
              <a:rPr lang="uk-UA" sz="2800">
                <a:solidFill>
                  <a:schemeClr val="bg1"/>
                </a:solidFill>
              </a:rPr>
              <a:t> формулою речовини. Це число називається </a:t>
            </a:r>
            <a:r>
              <a:rPr lang="uk-UA" sz="2800">
                <a:solidFill>
                  <a:srgbClr val="00FFFF"/>
                </a:solidFill>
              </a:rPr>
              <a:t>коефіцієнт</a:t>
            </a:r>
            <a:r>
              <a:rPr lang="uk-UA" sz="2800">
                <a:solidFill>
                  <a:schemeClr val="bg1"/>
                </a:solidFill>
              </a:rPr>
              <a:t>.</a:t>
            </a:r>
            <a:r>
              <a:rPr lang="uk-UA" sz="2800"/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4800600"/>
            <a:ext cx="6477000" cy="137318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У пятьох молекулах  води містяться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rgbClr val="00FFFF"/>
                </a:solidFill>
              </a:rPr>
              <a:t>10</a:t>
            </a:r>
            <a:r>
              <a:rPr lang="uk-UA" sz="2800">
                <a:solidFill>
                  <a:schemeClr val="bg1"/>
                </a:solidFill>
              </a:rPr>
              <a:t> атомів Гідрогену (</a:t>
            </a:r>
            <a:r>
              <a:rPr lang="de-DE" sz="2800" b="1">
                <a:solidFill>
                  <a:srgbClr val="FF3300"/>
                </a:solidFill>
              </a:rPr>
              <a:t>5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2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10</a:t>
            </a:r>
            <a:r>
              <a:rPr lang="uk-UA" sz="2800" b="1">
                <a:solidFill>
                  <a:schemeClr val="bg1"/>
                </a:solidFill>
                <a:sym typeface="Symbol" pitchFamily="18" charset="2"/>
              </a:rPr>
              <a:t>) </a:t>
            </a:r>
            <a:br>
              <a:rPr lang="uk-UA" sz="2800" b="1">
                <a:solidFill>
                  <a:schemeClr val="bg1"/>
                </a:solidFill>
                <a:sym typeface="Symbol" pitchFamily="18" charset="2"/>
              </a:rPr>
            </a:br>
            <a:r>
              <a:rPr lang="uk-UA" sz="2800">
                <a:solidFill>
                  <a:schemeClr val="bg1"/>
                </a:solidFill>
                <a:sym typeface="Symbol" pitchFamily="18" charset="2"/>
              </a:rPr>
              <a:t>та</a:t>
            </a:r>
            <a:r>
              <a:rPr lang="uk-UA" sz="2800" b="1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uk-UA" sz="2800">
                <a:solidFill>
                  <a:srgbClr val="00FFFF"/>
                </a:solidFill>
              </a:rPr>
              <a:t>пять</a:t>
            </a:r>
            <a:r>
              <a:rPr lang="uk-UA" sz="2800">
                <a:solidFill>
                  <a:schemeClr val="bg1"/>
                </a:solidFill>
              </a:rPr>
              <a:t> атомів Оксигену (</a:t>
            </a:r>
            <a:r>
              <a:rPr lang="de-DE" sz="2800" b="1">
                <a:solidFill>
                  <a:srgbClr val="FF3300"/>
                </a:solidFill>
              </a:rPr>
              <a:t>5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1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5</a:t>
            </a:r>
            <a:r>
              <a:rPr lang="uk-UA" sz="2800" b="1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1274" name="Rectangle 19"/>
          <p:cNvSpPr>
            <a:spLocks noChangeArrowheads="1"/>
          </p:cNvSpPr>
          <p:nvPr/>
        </p:nvSpPr>
        <p:spPr bwMode="auto">
          <a:xfrm>
            <a:off x="7977188" y="1447800"/>
            <a:ext cx="1166812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/>
              <a:t>5</a:t>
            </a:r>
            <a:r>
              <a:rPr lang="en-US" sz="3200" b="1"/>
              <a:t>H</a:t>
            </a:r>
            <a:r>
              <a:rPr lang="uk-UA" sz="3200" b="1" baseline="-25000"/>
              <a:t>2</a:t>
            </a:r>
            <a:r>
              <a:rPr lang="en-US" sz="3200" b="1"/>
              <a:t>O</a:t>
            </a:r>
            <a:endParaRPr lang="uk-UA" sz="3200" b="1"/>
          </a:p>
        </p:txBody>
      </p:sp>
      <p:pic>
        <p:nvPicPr>
          <p:cNvPr id="11282" name="Picture 18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81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81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81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Б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81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04800" y="2209800"/>
            <a:ext cx="85344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Приклад 1</a:t>
            </a:r>
            <a:r>
              <a:rPr lang="uk-UA" sz="2800">
                <a:solidFill>
                  <a:schemeClr val="bg1"/>
                </a:solidFill>
              </a:rPr>
              <a:t>   Для позначення пяти молекул </a:t>
            </a:r>
            <a:r>
              <a:rPr lang="uk-UA" sz="2800">
                <a:solidFill>
                  <a:srgbClr val="00FFFF"/>
                </a:solidFill>
              </a:rPr>
              <a:t>води</a:t>
            </a:r>
            <a:r>
              <a:rPr lang="uk-UA" sz="2800">
                <a:solidFill>
                  <a:schemeClr val="bg1"/>
                </a:solidFill>
              </a:rPr>
              <a:t> використовують запис </a:t>
            </a:r>
            <a:r>
              <a:rPr lang="uk-UA" sz="2800" b="1">
                <a:solidFill>
                  <a:srgbClr val="00FFFF"/>
                </a:solidFill>
              </a:rPr>
              <a:t>5</a:t>
            </a:r>
            <a:r>
              <a:rPr lang="en-US" sz="2800" b="1">
                <a:solidFill>
                  <a:srgbClr val="00FFFF"/>
                </a:solidFill>
              </a:rPr>
              <a:t>H</a:t>
            </a:r>
            <a:r>
              <a:rPr lang="uk-UA" sz="2800" b="1" baseline="-25000">
                <a:solidFill>
                  <a:srgbClr val="00FFFF"/>
                </a:solidFill>
              </a:rPr>
              <a:t>2</a:t>
            </a:r>
            <a:r>
              <a:rPr lang="en-US" sz="2800" b="1">
                <a:solidFill>
                  <a:srgbClr val="00FFFF"/>
                </a:solidFill>
              </a:rPr>
              <a:t>O</a:t>
            </a:r>
            <a:r>
              <a:rPr lang="uk-UA" sz="2800">
                <a:solidFill>
                  <a:schemeClr val="bg1"/>
                </a:solidFill>
              </a:rPr>
              <a:t>.  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27451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85344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Приклад 2</a:t>
            </a:r>
            <a:r>
              <a:rPr lang="uk-UA" sz="2800">
                <a:solidFill>
                  <a:schemeClr val="bg1"/>
                </a:solidFill>
              </a:rPr>
              <a:t>   Для позначення  </a:t>
            </a:r>
            <a:r>
              <a:rPr lang="uk-UA" sz="2800">
                <a:solidFill>
                  <a:srgbClr val="00FFFF"/>
                </a:solidFill>
              </a:rPr>
              <a:t>десяти</a:t>
            </a:r>
            <a:r>
              <a:rPr lang="uk-UA" sz="2800">
                <a:solidFill>
                  <a:schemeClr val="bg1"/>
                </a:solidFill>
              </a:rPr>
              <a:t> молекул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FF"/>
                </a:solidFill>
              </a:rPr>
              <a:t>азоту</a:t>
            </a:r>
            <a:r>
              <a:rPr lang="uk-UA" sz="2800">
                <a:solidFill>
                  <a:schemeClr val="bg1"/>
                </a:solidFill>
              </a:rPr>
              <a:t> використовують запис </a:t>
            </a:r>
            <a:r>
              <a:rPr lang="uk-UA" sz="2800" b="1">
                <a:solidFill>
                  <a:srgbClr val="00FFFF"/>
                </a:solidFill>
              </a:rPr>
              <a:t>10</a:t>
            </a:r>
            <a:r>
              <a:rPr lang="de-DE" sz="2800" b="1">
                <a:solidFill>
                  <a:srgbClr val="00FFFF"/>
                </a:solidFill>
              </a:rPr>
              <a:t>N</a:t>
            </a:r>
            <a:r>
              <a:rPr lang="uk-UA" sz="2800" b="1" baseline="-25000">
                <a:solidFill>
                  <a:srgbClr val="00FFFF"/>
                </a:solidFill>
              </a:rPr>
              <a:t>2</a:t>
            </a:r>
            <a:r>
              <a:rPr lang="uk-UA" sz="2800">
                <a:solidFill>
                  <a:schemeClr val="bg1"/>
                </a:solidFill>
              </a:rPr>
              <a:t>. 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7112" name="Rectangle 19"/>
          <p:cNvSpPr>
            <a:spLocks noChangeArrowheads="1"/>
          </p:cNvSpPr>
          <p:nvPr/>
        </p:nvSpPr>
        <p:spPr bwMode="auto">
          <a:xfrm>
            <a:off x="6781800" y="1143000"/>
            <a:ext cx="11430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10</a:t>
            </a:r>
            <a:r>
              <a:rPr lang="de-DE" sz="3200" b="1"/>
              <a:t>N</a:t>
            </a:r>
            <a:r>
              <a:rPr lang="uk-UA" sz="3200" b="1" baseline="-25000"/>
              <a:t>2</a:t>
            </a:r>
            <a:endParaRPr lang="uk-UA" sz="3200" b="1"/>
          </a:p>
        </p:txBody>
      </p:sp>
      <p:pic>
        <p:nvPicPr>
          <p:cNvPr id="47114" name="Picture 10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852253" y="2056328"/>
            <a:ext cx="1676400" cy="10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81000" y="5029200"/>
            <a:ext cx="85344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У десятьох молекулах азоту 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містяться </a:t>
            </a:r>
            <a:r>
              <a:rPr lang="uk-UA" sz="2800">
                <a:solidFill>
                  <a:srgbClr val="00FFFF"/>
                </a:solidFill>
              </a:rPr>
              <a:t>20</a:t>
            </a:r>
            <a:r>
              <a:rPr lang="uk-UA" sz="2800">
                <a:solidFill>
                  <a:schemeClr val="bg1"/>
                </a:solidFill>
              </a:rPr>
              <a:t> атомів  Нітрогену (</a:t>
            </a:r>
            <a:r>
              <a:rPr lang="de-DE" sz="2800" b="1">
                <a:solidFill>
                  <a:srgbClr val="FF3300"/>
                </a:solidFill>
              </a:rPr>
              <a:t>10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2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20</a:t>
            </a:r>
            <a:r>
              <a:rPr lang="uk-UA" sz="280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7116" name="Picture 12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2981017" y="1751897"/>
            <a:ext cx="1676400" cy="10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2452453" y="2742128"/>
            <a:ext cx="1676400" cy="10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4793525" y="1736032"/>
            <a:ext cx="1676400" cy="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15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4733617" y="2818697"/>
            <a:ext cx="1676400" cy="10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16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700729" y="3580261"/>
            <a:ext cx="1676400" cy="10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3284941" y="3733163"/>
            <a:ext cx="1676400" cy="99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18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6691937" y="1802058"/>
            <a:ext cx="1676400" cy="10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19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7024453" y="2818328"/>
            <a:ext cx="1676400" cy="10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Picture 20" descr="молекула кис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399">
            <a:off x="5804376" y="3656595"/>
            <a:ext cx="1676400" cy="105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9091A"/>
            </a:gs>
            <a:gs pos="100000">
              <a:srgbClr val="1B1B5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9"/>
          <p:cNvSpPr>
            <a:spLocks noChangeArrowheads="1"/>
          </p:cNvSpPr>
          <p:nvPr/>
        </p:nvSpPr>
        <p:spPr bwMode="auto">
          <a:xfrm>
            <a:off x="228600" y="838200"/>
            <a:ext cx="1927225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/>
              <a:t>3K</a:t>
            </a:r>
            <a:r>
              <a:rPr lang="en-US" sz="4000" b="1"/>
              <a:t>ClO</a:t>
            </a:r>
            <a:r>
              <a:rPr lang="en-US" sz="4000" b="1" baseline="-25000"/>
              <a:t>3</a:t>
            </a:r>
            <a:endParaRPr lang="uk-UA" sz="4000" b="1" baseline="-250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67000" y="838200"/>
            <a:ext cx="6096000" cy="1373188"/>
          </a:xfrm>
          <a:prstGeom prst="rect">
            <a:avLst/>
          </a:prstGeom>
          <a:solidFill>
            <a:srgbClr val="1B1B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</a:t>
            </a:r>
            <a:r>
              <a:rPr lang="uk-UA" sz="2800">
                <a:solidFill>
                  <a:srgbClr val="FF3300"/>
                </a:solidFill>
              </a:rPr>
              <a:t>троьох  молекулах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міститься: </a:t>
            </a:r>
            <a:r>
              <a:rPr lang="uk-UA" sz="2800">
                <a:solidFill>
                  <a:srgbClr val="00FF00"/>
                </a:solidFill>
              </a:rPr>
              <a:t/>
            </a:r>
            <a:br>
              <a:rPr lang="uk-UA" sz="2800">
                <a:solidFill>
                  <a:srgbClr val="00FF00"/>
                </a:solidFill>
              </a:rPr>
            </a:br>
            <a:r>
              <a:rPr lang="uk-UA" sz="2800">
                <a:solidFill>
                  <a:srgbClr val="00FF00"/>
                </a:solidFill>
              </a:rPr>
              <a:t> 3</a:t>
            </a:r>
            <a:r>
              <a:rPr lang="uk-UA" sz="2800">
                <a:solidFill>
                  <a:schemeClr val="bg1"/>
                </a:solidFill>
              </a:rPr>
              <a:t> атоми  </a:t>
            </a:r>
            <a:r>
              <a:rPr lang="uk-UA" sz="2800">
                <a:solidFill>
                  <a:srgbClr val="00FF00"/>
                </a:solidFill>
              </a:rPr>
              <a:t>Калію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3 </a:t>
            </a:r>
            <a:r>
              <a:rPr lang="uk-UA" sz="2800">
                <a:solidFill>
                  <a:schemeClr val="bg1"/>
                </a:solidFill>
              </a:rPr>
              <a:t>атоми  </a:t>
            </a:r>
            <a:r>
              <a:rPr lang="uk-UA" sz="2800">
                <a:solidFill>
                  <a:srgbClr val="00FF00"/>
                </a:solidFill>
              </a:rPr>
              <a:t>Хлору</a:t>
            </a:r>
            <a:r>
              <a:rPr lang="uk-UA" sz="2800">
                <a:solidFill>
                  <a:schemeClr val="bg1"/>
                </a:solidFill>
              </a:rPr>
              <a:t> і</a:t>
            </a:r>
            <a:r>
              <a:rPr lang="uk-UA" sz="2800">
                <a:solidFill>
                  <a:srgbClr val="00FF00"/>
                </a:solidFill>
              </a:rPr>
              <a:t> </a:t>
            </a:r>
            <a:br>
              <a:rPr lang="uk-UA" sz="2800">
                <a:solidFill>
                  <a:srgbClr val="00FF00"/>
                </a:solidFill>
              </a:rPr>
            </a:br>
            <a:r>
              <a:rPr lang="uk-UA" sz="2800">
                <a:solidFill>
                  <a:srgbClr val="00FF00"/>
                </a:solidFill>
              </a:rPr>
              <a:t>9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00FF00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;  </a:t>
            </a:r>
            <a:endParaRPr lang="en-US" sz="2800"/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457200" y="3657600"/>
            <a:ext cx="1751013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/>
              <a:t>5</a:t>
            </a:r>
            <a:r>
              <a:rPr lang="de-DE" sz="4000" b="1"/>
              <a:t>Al</a:t>
            </a:r>
            <a:r>
              <a:rPr lang="de-DE" sz="4000" b="1" baseline="-25000"/>
              <a:t>2</a:t>
            </a:r>
            <a:r>
              <a:rPr lang="en-US" sz="4000" b="1"/>
              <a:t>O</a:t>
            </a:r>
            <a:r>
              <a:rPr lang="en-US" sz="4000" b="1" baseline="-25000"/>
              <a:t>3</a:t>
            </a:r>
            <a:endParaRPr lang="uk-UA" sz="4000" b="1" baseline="-250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895600" y="3581400"/>
            <a:ext cx="5791200" cy="1373188"/>
          </a:xfrm>
          <a:prstGeom prst="rect">
            <a:avLst/>
          </a:prstGeom>
          <a:solidFill>
            <a:srgbClr val="1B1B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</a:t>
            </a:r>
            <a:r>
              <a:rPr lang="de-DE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rgbClr val="FF3300"/>
                </a:solidFill>
              </a:rPr>
              <a:t>пяти  молекулах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міститься: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10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Алюмінію</a:t>
            </a:r>
            <a:r>
              <a:rPr lang="uk-UA" sz="2800">
                <a:solidFill>
                  <a:schemeClr val="bg1"/>
                </a:solidFill>
              </a:rPr>
              <a:t>,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15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;  </a:t>
            </a:r>
            <a:endParaRPr lang="en-US" sz="28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09800" y="2438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1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19600" y="2438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1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781800" y="2438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3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9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352800" y="5638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5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2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1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00800" y="5715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5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3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15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8" grpId="0"/>
      <p:bldP spid="14349" grpId="0"/>
      <p:bldP spid="14350" grpId="0"/>
      <p:bldP spid="14351" grpId="0"/>
      <p:bldP spid="143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19"/>
          <p:cNvSpPr>
            <a:spLocks noChangeArrowheads="1"/>
          </p:cNvSpPr>
          <p:nvPr/>
        </p:nvSpPr>
        <p:spPr bwMode="auto">
          <a:xfrm>
            <a:off x="838200" y="838200"/>
            <a:ext cx="158115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/>
              <a:t>2Р</a:t>
            </a:r>
            <a:r>
              <a:rPr lang="uk-UA" sz="4000" b="1" baseline="-25000"/>
              <a:t>2</a:t>
            </a:r>
            <a:r>
              <a:rPr lang="en-US" sz="4000" b="1"/>
              <a:t>O</a:t>
            </a:r>
            <a:r>
              <a:rPr lang="uk-UA" sz="4000" b="1" baseline="-25000"/>
              <a:t>5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048000" y="762000"/>
            <a:ext cx="5486400" cy="1800225"/>
          </a:xfrm>
          <a:prstGeom prst="rect">
            <a:avLst/>
          </a:prstGeom>
          <a:solidFill>
            <a:srgbClr val="1B1B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</a:t>
            </a:r>
            <a:r>
              <a:rPr lang="de-DE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rgbClr val="FF3300"/>
                </a:solidFill>
              </a:rPr>
              <a:t>двох  молекулах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4</a:t>
            </a:r>
            <a:r>
              <a:rPr lang="uk-UA" sz="2800">
                <a:solidFill>
                  <a:schemeClr val="bg1"/>
                </a:solidFill>
              </a:rPr>
              <a:t> атоми </a:t>
            </a:r>
            <a:r>
              <a:rPr lang="uk-UA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Фосфору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uk-UA" sz="2800">
                <a:solidFill>
                  <a:srgbClr val="FF3300"/>
                </a:solidFill>
              </a:rPr>
              <a:t> </a:t>
            </a:r>
            <a:br>
              <a:rPr lang="uk-UA" sz="2800">
                <a:solidFill>
                  <a:srgbClr val="FF3300"/>
                </a:solidFill>
              </a:rPr>
            </a:br>
            <a:r>
              <a:rPr lang="uk-UA" sz="2800">
                <a:solidFill>
                  <a:srgbClr val="00FF00"/>
                </a:solidFill>
              </a:rPr>
              <a:t>10 </a:t>
            </a:r>
            <a:r>
              <a:rPr lang="uk-UA" sz="2800">
                <a:solidFill>
                  <a:schemeClr val="bg1"/>
                </a:solidFill>
              </a:rPr>
              <a:t>атомів </a:t>
            </a:r>
            <a:r>
              <a:rPr lang="uk-UA" sz="2800">
                <a:solidFill>
                  <a:srgbClr val="FF3300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;  </a:t>
            </a:r>
            <a:endParaRPr lang="en-US" sz="280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22098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/>
              <a:t>3Ca(NO</a:t>
            </a:r>
            <a:r>
              <a:rPr lang="uk-UA" sz="3200" b="1" baseline="-25000"/>
              <a:t>3</a:t>
            </a:r>
            <a:r>
              <a:rPr lang="uk-UA" sz="3200" b="1"/>
              <a:t>)</a:t>
            </a:r>
            <a:r>
              <a:rPr lang="uk-UA" sz="3200" b="1" baseline="-25000"/>
              <a:t>2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200400" y="3886200"/>
            <a:ext cx="5486400" cy="1800225"/>
          </a:xfrm>
          <a:prstGeom prst="rect">
            <a:avLst/>
          </a:prstGeom>
          <a:solidFill>
            <a:srgbClr val="1B1B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</a:t>
            </a:r>
            <a:r>
              <a:rPr lang="uk-UA" sz="2800">
                <a:solidFill>
                  <a:srgbClr val="FF3300"/>
                </a:solidFill>
              </a:rPr>
              <a:t> трьох  молекулах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00FF00"/>
                </a:solidFill>
              </a:rPr>
              <a:t>3</a:t>
            </a:r>
            <a:r>
              <a:rPr lang="uk-UA" sz="2800">
                <a:solidFill>
                  <a:schemeClr val="bg1"/>
                </a:solidFill>
              </a:rPr>
              <a:t> атоми </a:t>
            </a:r>
            <a:r>
              <a:rPr lang="uk-UA" sz="2800">
                <a:solidFill>
                  <a:srgbClr val="FF3300"/>
                </a:solidFill>
              </a:rPr>
              <a:t>  </a:t>
            </a:r>
            <a:r>
              <a:rPr lang="uk-UA" sz="2800">
                <a:solidFill>
                  <a:srgbClr val="00FF00"/>
                </a:solidFill>
              </a:rPr>
              <a:t>Кальцію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uk-UA" sz="2800">
                <a:solidFill>
                  <a:srgbClr val="FF3300"/>
                </a:solidFill>
              </a:rPr>
              <a:t>  </a:t>
            </a:r>
            <a:r>
              <a:rPr lang="uk-UA" sz="2800">
                <a:solidFill>
                  <a:srgbClr val="00FF00"/>
                </a:solidFill>
              </a:rPr>
              <a:t>6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00FF00"/>
                </a:solidFill>
              </a:rPr>
              <a:t>Нітрогену </a:t>
            </a:r>
            <a:r>
              <a:rPr lang="uk-UA" sz="2800">
                <a:solidFill>
                  <a:schemeClr val="bg1"/>
                </a:solidFill>
              </a:rPr>
              <a:t>і</a:t>
            </a:r>
            <a:r>
              <a:rPr lang="uk-UA" sz="2800">
                <a:solidFill>
                  <a:srgbClr val="00FF00"/>
                </a:solidFill>
              </a:rPr>
              <a:t>18 </a:t>
            </a:r>
            <a:r>
              <a:rPr lang="uk-UA" sz="2800">
                <a:solidFill>
                  <a:schemeClr val="bg1"/>
                </a:solidFill>
              </a:rPr>
              <a:t>атомів</a:t>
            </a:r>
            <a:r>
              <a:rPr lang="uk-UA" sz="2800">
                <a:solidFill>
                  <a:srgbClr val="00FF00"/>
                </a:solidFill>
              </a:rPr>
              <a:t> Оксигену</a:t>
            </a:r>
            <a:r>
              <a:rPr lang="uk-UA" sz="2800">
                <a:solidFill>
                  <a:schemeClr val="bg1"/>
                </a:solidFill>
              </a:rPr>
              <a:t>;  </a:t>
            </a:r>
            <a:endParaRPr lang="en-US" sz="2800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276600" y="28956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2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2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019800" y="2895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2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5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10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914400" y="5943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1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276600" y="5943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</a:rPr>
              <a:t> 1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</a:t>
            </a:r>
            <a:r>
              <a:rPr lang="uk-UA" sz="2800" b="1">
                <a:solidFill>
                  <a:srgbClr val="FF3300"/>
                </a:solidFill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2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6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248400" y="5943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00"/>
                </a:solidFill>
              </a:rPr>
              <a:t>3 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1 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 2</a:t>
            </a:r>
            <a:r>
              <a:rPr lang="de-DE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sz="2800">
                <a:solidFill>
                  <a:srgbClr val="FF3300"/>
                </a:solidFill>
                <a:sym typeface="Symbol" pitchFamily="18" charset="2"/>
              </a:rPr>
              <a:t>=</a:t>
            </a:r>
            <a:r>
              <a:rPr lang="en-US" sz="2800" b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uk-UA" sz="2800" b="1">
                <a:solidFill>
                  <a:srgbClr val="FF3300"/>
                </a:solidFill>
                <a:sym typeface="Symbol" pitchFamily="18" charset="2"/>
              </a:rPr>
              <a:t>18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9" grpId="0" animBg="1"/>
      <p:bldP spid="49160" grpId="0" animBg="1"/>
      <p:bldP spid="49161" grpId="0" animBg="1"/>
      <p:bldP spid="49167" grpId="0"/>
      <p:bldP spid="49168" grpId="0"/>
      <p:bldP spid="49169" grpId="0"/>
      <p:bldP spid="49170" grpId="0"/>
      <p:bldP spid="491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003-06-06 03 22 49"/>
          <p:cNvPicPr>
            <a:picLocks noChangeAspect="1" noChangeArrowheads="1"/>
          </p:cNvPicPr>
          <p:nvPr/>
        </p:nvPicPr>
        <p:blipFill>
          <a:blip r:embed="rId3"/>
          <a:srcRect l="12903" t="7584"/>
          <a:stretch>
            <a:fillRect/>
          </a:stretch>
        </p:blipFill>
        <p:spPr bwMode="auto">
          <a:xfrm>
            <a:off x="5867400" y="16002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2003-06-06 01 17 53"/>
          <p:cNvPicPr>
            <a:picLocks noChangeAspect="1" noChangeArrowheads="1"/>
          </p:cNvPicPr>
          <p:nvPr/>
        </p:nvPicPr>
        <p:blipFill>
          <a:blip r:embed="rId4"/>
          <a:srcRect l="8333" t="13333" b="6667"/>
          <a:stretch>
            <a:fillRect/>
          </a:stretch>
        </p:blipFill>
        <p:spPr bwMode="auto">
          <a:xfrm>
            <a:off x="1371600" y="49530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2003-06-06 03 28 54"/>
          <p:cNvPicPr>
            <a:picLocks noChangeAspect="1" noChangeArrowheads="1"/>
          </p:cNvPicPr>
          <p:nvPr/>
        </p:nvPicPr>
        <p:blipFill>
          <a:blip r:embed="rId5"/>
          <a:srcRect t="15973"/>
          <a:stretch>
            <a:fillRect/>
          </a:stretch>
        </p:blipFill>
        <p:spPr bwMode="auto">
          <a:xfrm>
            <a:off x="5715000" y="31242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2003-06-06 03 26 18"/>
          <p:cNvPicPr>
            <a:picLocks noChangeAspect="1" noChangeArrowheads="1"/>
          </p:cNvPicPr>
          <p:nvPr/>
        </p:nvPicPr>
        <p:blipFill>
          <a:blip r:embed="rId6"/>
          <a:srcRect l="2702" t="15610"/>
          <a:stretch>
            <a:fillRect/>
          </a:stretch>
        </p:blipFill>
        <p:spPr bwMode="auto">
          <a:xfrm>
            <a:off x="1676400" y="3048000"/>
            <a:ext cx="2743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2003-06-06 03 27 39"/>
          <p:cNvPicPr>
            <a:picLocks noChangeAspect="1" noChangeArrowheads="1"/>
          </p:cNvPicPr>
          <p:nvPr/>
        </p:nvPicPr>
        <p:blipFill>
          <a:blip r:embed="rId7"/>
          <a:srcRect t="7143" b="7143"/>
          <a:stretch>
            <a:fillRect/>
          </a:stretch>
        </p:blipFill>
        <p:spPr bwMode="auto">
          <a:xfrm>
            <a:off x="5562600" y="49530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990600" y="1524000"/>
            <a:ext cx="7620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3</a:t>
            </a:r>
            <a:endParaRPr lang="ru-RU" sz="5400" b="1">
              <a:solidFill>
                <a:srgbClr val="FF0066"/>
              </a:solidFill>
            </a:endParaRPr>
          </a:p>
        </p:txBody>
      </p:sp>
      <p:pic>
        <p:nvPicPr>
          <p:cNvPr id="51212" name="Picture 12" descr="2003-06-06 01 17 17"/>
          <p:cNvPicPr>
            <a:picLocks noChangeAspect="1" noChangeArrowheads="1"/>
          </p:cNvPicPr>
          <p:nvPr/>
        </p:nvPicPr>
        <p:blipFill>
          <a:blip r:embed="rId8"/>
          <a:srcRect l="5405" t="7512"/>
          <a:stretch>
            <a:fillRect/>
          </a:stretch>
        </p:blipFill>
        <p:spPr bwMode="auto">
          <a:xfrm>
            <a:off x="1447800" y="15240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04800" y="381000"/>
            <a:ext cx="8686800" cy="5191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Визначіть кількість молекул та атомів у формулах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257800" y="1600200"/>
            <a:ext cx="6096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6</a:t>
            </a:r>
            <a:endParaRPr lang="ru-RU" sz="5400" b="1">
              <a:solidFill>
                <a:srgbClr val="FF0066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143000" y="3048000"/>
            <a:ext cx="6096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2</a:t>
            </a:r>
            <a:endParaRPr lang="ru-RU" sz="5400" b="1">
              <a:solidFill>
                <a:srgbClr val="FF0066"/>
              </a:solidFill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105400" y="3124200"/>
            <a:ext cx="6096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4</a:t>
            </a:r>
            <a:endParaRPr lang="ru-RU" sz="5400" b="1">
              <a:solidFill>
                <a:srgbClr val="FF0066"/>
              </a:solidFill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53000" y="4953000"/>
            <a:ext cx="6096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2</a:t>
            </a:r>
            <a:endParaRPr lang="ru-RU" sz="5400" b="1">
              <a:solidFill>
                <a:srgbClr val="FF0066"/>
              </a:solidFill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838200" y="4953000"/>
            <a:ext cx="609600" cy="914400"/>
          </a:xfrm>
          <a:prstGeom prst="rect">
            <a:avLst/>
          </a:prstGeom>
          <a:solidFill>
            <a:srgbClr val="C8FB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>
                <a:solidFill>
                  <a:srgbClr val="FF0066"/>
                </a:solidFill>
              </a:rPr>
              <a:t>5</a:t>
            </a:r>
            <a:endParaRPr lang="ru-RU" sz="5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707313" cy="1752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5C00"/>
                  </a:prstShdw>
                </a:effectLst>
                <a:latin typeface="Arial Black"/>
              </a:rPr>
              <a:t>Валентність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319"/>
            </a:gs>
            <a:gs pos="100000">
              <a:srgbClr val="00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362200" y="228600"/>
            <a:ext cx="4191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>
                <a:solidFill>
                  <a:srgbClr val="00FFFF"/>
                </a:solidFill>
              </a:rPr>
              <a:t>Валентність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0772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Здатність атомів хімічно взаємодіяти  один з одним називається </a:t>
            </a:r>
            <a:r>
              <a:rPr lang="uk-UA" sz="2800">
                <a:solidFill>
                  <a:srgbClr val="FF3300"/>
                </a:solidFill>
              </a:rPr>
              <a:t>валентність. </a:t>
            </a:r>
          </a:p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За одиницю валентності прийнята валентність атома </a:t>
            </a:r>
            <a:r>
              <a:rPr lang="uk-UA" sz="2800">
                <a:solidFill>
                  <a:srgbClr val="FF3300"/>
                </a:solidFill>
              </a:rPr>
              <a:t>Гідрогену.</a:t>
            </a:r>
          </a:p>
          <a:p>
            <a:pPr>
              <a:spcBef>
                <a:spcPct val="50000"/>
              </a:spcBef>
            </a:pPr>
            <a:r>
              <a:rPr lang="uk-UA" sz="2800">
                <a:solidFill>
                  <a:srgbClr val="FF3300"/>
                </a:solidFill>
              </a:rPr>
              <a:t>Вона дорівнює 1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8610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Вважають, що </a:t>
            </a:r>
            <a:r>
              <a:rPr lang="uk-UA" sz="2800">
                <a:solidFill>
                  <a:srgbClr val="FF0000"/>
                </a:solidFill>
              </a:rPr>
              <a:t>Гідроген </a:t>
            </a:r>
            <a:r>
              <a:rPr lang="uk-UA" sz="2800">
                <a:solidFill>
                  <a:schemeClr val="bg1"/>
                </a:solidFill>
              </a:rPr>
              <a:t>у сполуках </a:t>
            </a:r>
            <a:r>
              <a:rPr lang="uk-UA" sz="2800">
                <a:solidFill>
                  <a:srgbClr val="FF0000"/>
                </a:solidFill>
              </a:rPr>
              <a:t>одовалентний</a:t>
            </a:r>
            <a:r>
              <a:rPr lang="uk-UA" sz="280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За кількістю атомів Гідрогену, що може приєднати атом, можна визначити його валентність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C17"/>
            </a:gs>
            <a:gs pos="100000">
              <a:srgbClr val="023C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45A3F1"/>
                </a:solidFill>
              </a:rPr>
              <a:t>Наприклад: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828800"/>
            <a:ext cx="1359244" cy="1217141"/>
            <a:chOff x="2109" y="3612"/>
            <a:chExt cx="227" cy="227"/>
          </a:xfrm>
        </p:grpSpPr>
        <p:sp>
          <p:nvSpPr>
            <p:cNvPr id="28699" name="Oval 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800" b="1"/>
            </a:p>
          </p:txBody>
        </p:sp>
        <p:sp>
          <p:nvSpPr>
            <p:cNvPr id="28700" name="Oval 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600" b="1"/>
                <a:t>  Н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5181600"/>
            <a:ext cx="1301578" cy="1219200"/>
            <a:chOff x="2109" y="3612"/>
            <a:chExt cx="227" cy="227"/>
          </a:xfrm>
        </p:grpSpPr>
        <p:sp>
          <p:nvSpPr>
            <p:cNvPr id="28697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gray">
            <a:xfrm>
              <a:off x="2119" y="3659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/>
                <a:t>  Н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666999" y="5257800"/>
            <a:ext cx="1336589" cy="1241854"/>
            <a:chOff x="2109" y="3612"/>
            <a:chExt cx="227" cy="227"/>
          </a:xfrm>
        </p:grpSpPr>
        <p:sp>
          <p:nvSpPr>
            <p:cNvPr id="28695" name="Oval 1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Oval 14"/>
            <p:cNvSpPr>
              <a:spLocks noChangeArrowheads="1"/>
            </p:cNvSpPr>
            <p:nvPr/>
          </p:nvSpPr>
          <p:spPr bwMode="gray">
            <a:xfrm>
              <a:off x="2119" y="3659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/>
                <a:t>  Н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295400" y="3429000"/>
            <a:ext cx="1676400" cy="1676400"/>
            <a:chOff x="2109" y="3612"/>
            <a:chExt cx="227" cy="227"/>
          </a:xfrm>
        </p:grpSpPr>
        <p:sp>
          <p:nvSpPr>
            <p:cNvPr id="28693" name="Oval 2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4" name="Oval 2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4000" b="1" dirty="0"/>
                <a:t>  </a:t>
              </a:r>
              <a:r>
                <a:rPr lang="de-DE" sz="4000" b="1" dirty="0"/>
                <a:t>O</a:t>
              </a:r>
              <a:endParaRPr lang="uk-UA" sz="4000" b="1" dirty="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00200" y="1524000"/>
            <a:ext cx="1676400" cy="1676400"/>
            <a:chOff x="2109" y="3601"/>
            <a:chExt cx="227" cy="227"/>
          </a:xfrm>
        </p:grpSpPr>
        <p:sp>
          <p:nvSpPr>
            <p:cNvPr id="28691" name="Oval 28"/>
            <p:cNvSpPr>
              <a:spLocks noChangeArrowheads="1"/>
            </p:cNvSpPr>
            <p:nvPr/>
          </p:nvSpPr>
          <p:spPr bwMode="gray">
            <a:xfrm>
              <a:off x="2109" y="3601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2" name="Oval 2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 </a:t>
              </a:r>
              <a:r>
                <a:rPr lang="de-DE" sz="3600" b="1"/>
                <a:t>Cl</a:t>
              </a:r>
              <a:endParaRPr lang="uk-UA" sz="3600" b="1"/>
            </a:p>
          </p:txBody>
        </p:sp>
      </p:grp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1219200" y="2514600"/>
            <a:ext cx="457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1295400" y="4953000"/>
            <a:ext cx="3810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667000" y="4953000"/>
            <a:ext cx="3048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124200" y="91440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Атом </a:t>
            </a:r>
            <a:r>
              <a:rPr lang="uk-UA" sz="2800">
                <a:solidFill>
                  <a:srgbClr val="9500FA"/>
                </a:solidFill>
              </a:rPr>
              <a:t>Хлору</a:t>
            </a:r>
            <a:r>
              <a:rPr lang="uk-UA" sz="2800">
                <a:solidFill>
                  <a:schemeClr val="bg1"/>
                </a:solidFill>
              </a:rPr>
              <a:t> приєднав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один атоми </a:t>
            </a:r>
            <a:r>
              <a:rPr lang="uk-UA" sz="2800">
                <a:solidFill>
                  <a:srgbClr val="FF6600"/>
                </a:solidFill>
              </a:rPr>
              <a:t>Гідрогену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581400" y="2590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 H</a:t>
            </a:r>
            <a:r>
              <a:rPr lang="uk-UA" sz="3200">
                <a:solidFill>
                  <a:srgbClr val="00FFFF"/>
                </a:solidFill>
              </a:rPr>
              <a:t>С</a:t>
            </a:r>
            <a:r>
              <a:rPr lang="de-DE" sz="3200">
                <a:solidFill>
                  <a:srgbClr val="00FFFF"/>
                </a:solidFill>
              </a:rPr>
              <a:t>l</a:t>
            </a:r>
            <a:endParaRPr lang="uk-UA" sz="3200" baseline="-25000">
              <a:solidFill>
                <a:srgbClr val="00FFFF"/>
              </a:solidFill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733800" y="220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895600" y="33528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Атом </a:t>
            </a:r>
            <a:r>
              <a:rPr lang="de-DE" sz="2800">
                <a:solidFill>
                  <a:srgbClr val="9500FA"/>
                </a:solidFill>
              </a:rPr>
              <a:t> </a:t>
            </a:r>
            <a:r>
              <a:rPr lang="uk-UA" sz="2800">
                <a:solidFill>
                  <a:srgbClr val="9500FA"/>
                </a:solidFill>
              </a:rPr>
              <a:t> </a:t>
            </a:r>
            <a:r>
              <a:rPr lang="uk-UA" sz="2800">
                <a:solidFill>
                  <a:srgbClr val="1187E9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приєднав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два  атоми </a:t>
            </a:r>
            <a:r>
              <a:rPr lang="uk-UA" sz="2800">
                <a:solidFill>
                  <a:srgbClr val="FF6600"/>
                </a:solidFill>
              </a:rPr>
              <a:t>Гідрогену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962400" y="4343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І    ІІ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5410200" y="2209800"/>
            <a:ext cx="2971800" cy="96520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FF3399"/>
                </a:solidFill>
              </a:rPr>
              <a:t>Хлр</a:t>
            </a:r>
            <a:br>
              <a:rPr lang="uk-UA" sz="2800">
                <a:solidFill>
                  <a:srgbClr val="FF3399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одновалентний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3733800" y="47244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>
                <a:solidFill>
                  <a:srgbClr val="00FFFF"/>
                </a:solidFill>
              </a:rPr>
              <a:t> H</a:t>
            </a:r>
            <a:r>
              <a:rPr lang="uk-UA" sz="3200" baseline="-25000" dirty="0">
                <a:solidFill>
                  <a:srgbClr val="00FFFF"/>
                </a:solidFill>
              </a:rPr>
              <a:t>2 </a:t>
            </a:r>
            <a:r>
              <a:rPr lang="uk-UA" sz="3200" dirty="0">
                <a:solidFill>
                  <a:srgbClr val="00FFFF"/>
                </a:solidFill>
              </a:rPr>
              <a:t>О</a:t>
            </a:r>
            <a:endParaRPr lang="uk-UA" sz="3200" baseline="-25000" dirty="0">
              <a:solidFill>
                <a:srgbClr val="00FFFF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334000" y="5562600"/>
            <a:ext cx="2819400" cy="97472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1187E9"/>
                </a:solidFill>
              </a:rPr>
              <a:t>Оксиген</a:t>
            </a:r>
            <a:r>
              <a:rPr lang="uk-UA" sz="2800">
                <a:solidFill>
                  <a:schemeClr val="bg1"/>
                </a:solidFill>
              </a:rPr>
              <a:t>  двохвалентний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 animBg="1"/>
      <p:bldP spid="17439" grpId="0" animBg="1"/>
      <p:bldP spid="17440" grpId="0" animBg="1"/>
      <p:bldP spid="17441" grpId="0"/>
      <p:bldP spid="17442" grpId="0"/>
      <p:bldP spid="17443" grpId="0"/>
      <p:bldP spid="17444" grpId="0"/>
      <p:bldP spid="17445" grpId="0"/>
      <p:bldP spid="17446" grpId="0" animBg="1"/>
      <p:bldP spid="17447" grpId="0"/>
      <p:bldP spid="174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9"/>
            </a:gs>
            <a:gs pos="100000">
              <a:srgbClr val="000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Призначення хімічних формул ―давати інформацію про склад молекул будь-якої речовини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81000" y="1371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Модель </a:t>
            </a:r>
          </a:p>
          <a:p>
            <a:pPr algn="ctr"/>
            <a:r>
              <a:rPr lang="uk-UA" b="1"/>
              <a:t>молекули</a:t>
            </a:r>
            <a:r>
              <a:rPr lang="uk-UA"/>
              <a:t>  </a:t>
            </a:r>
          </a:p>
        </p:txBody>
      </p:sp>
      <p:pic>
        <p:nvPicPr>
          <p:cNvPr id="5128" name="Picture 8" descr="СО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18288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Oval 55"/>
          <p:cNvSpPr>
            <a:spLocks noChangeArrowheads="1"/>
          </p:cNvSpPr>
          <p:nvPr/>
        </p:nvSpPr>
        <p:spPr bwMode="auto">
          <a:xfrm>
            <a:off x="2057400" y="11430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5130" name="Oval 55"/>
          <p:cNvSpPr>
            <a:spLocks noChangeArrowheads="1"/>
          </p:cNvSpPr>
          <p:nvPr/>
        </p:nvSpPr>
        <p:spPr bwMode="auto">
          <a:xfrm>
            <a:off x="2057400" y="2133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724400" y="1371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загальна </a:t>
            </a:r>
          </a:p>
          <a:p>
            <a:pPr algn="ctr"/>
            <a:r>
              <a:rPr lang="uk-UA" b="1"/>
              <a:t>формула</a:t>
            </a:r>
            <a:r>
              <a:rPr lang="uk-UA"/>
              <a:t>  </a:t>
            </a:r>
          </a:p>
        </p:txBody>
      </p:sp>
      <p:sp>
        <p:nvSpPr>
          <p:cNvPr id="5132" name="Text Box 58"/>
          <p:cNvSpPr txBox="1">
            <a:spLocks noChangeArrowheads="1"/>
          </p:cNvSpPr>
          <p:nvPr/>
        </p:nvSpPr>
        <p:spPr bwMode="auto">
          <a:xfrm>
            <a:off x="6705600" y="1524000"/>
            <a:ext cx="18288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H</a:t>
            </a:r>
            <a:r>
              <a:rPr lang="en-US" sz="4400" b="1" baseline="-25000"/>
              <a:t>2</a:t>
            </a:r>
            <a:r>
              <a:rPr lang="uk-UA" sz="4400" b="1"/>
              <a:t>SO</a:t>
            </a:r>
            <a:r>
              <a:rPr lang="uk-UA" sz="4400" b="1" baseline="-25000"/>
              <a:t>4</a:t>
            </a:r>
            <a:r>
              <a:rPr lang="uk-UA"/>
              <a:t>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6670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FFFF"/>
                </a:solidFill>
              </a:rPr>
              <a:t>H</a:t>
            </a:r>
            <a:r>
              <a:rPr lang="uk-UA" sz="2800" b="1">
                <a:solidFill>
                  <a:srgbClr val="66FFFF"/>
                </a:solidFill>
              </a:rPr>
              <a:t>, S, O</a:t>
            </a:r>
            <a:r>
              <a:rPr lang="uk-UA" sz="2800" b="1">
                <a:solidFill>
                  <a:schemeClr val="bg1"/>
                </a:solidFill>
              </a:rPr>
              <a:t> ― </a:t>
            </a:r>
            <a:r>
              <a:rPr lang="uk-UA" sz="2800">
                <a:solidFill>
                  <a:schemeClr val="bg1"/>
                </a:solidFill>
              </a:rPr>
              <a:t>хімічні знаки (символи) хімічних елементів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5800" y="3352800"/>
            <a:ext cx="7010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uk-UA" sz="2400" b="1">
                <a:solidFill>
                  <a:srgbClr val="FF0066"/>
                </a:solidFill>
              </a:rPr>
              <a:t> </a:t>
            </a:r>
            <a:r>
              <a:rPr lang="uk-UA" sz="2800" b="1">
                <a:solidFill>
                  <a:srgbClr val="FF0066"/>
                </a:solidFill>
              </a:rPr>
              <a:t>2, 4</a:t>
            </a:r>
            <a:r>
              <a:rPr lang="uk-UA" sz="2800" b="1">
                <a:solidFill>
                  <a:schemeClr val="bg1"/>
                </a:solidFill>
              </a:rPr>
              <a:t> ― </a:t>
            </a:r>
            <a:r>
              <a:rPr lang="uk-UA" sz="2800">
                <a:solidFill>
                  <a:schemeClr val="bg1"/>
                </a:solidFill>
              </a:rPr>
              <a:t> числа називаються </a:t>
            </a:r>
            <a:r>
              <a:rPr lang="uk-UA" sz="2800" i="1">
                <a:solidFill>
                  <a:srgbClr val="FF0066"/>
                </a:solidFill>
              </a:rPr>
              <a:t>індексами</a:t>
            </a:r>
            <a:r>
              <a:rPr lang="uk-UA" sz="2800">
                <a:solidFill>
                  <a:schemeClr val="bg1"/>
                </a:solidFill>
              </a:rPr>
              <a:t>.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uk-UA" sz="2800">
                <a:solidFill>
                  <a:srgbClr val="00FFCC"/>
                </a:solidFill>
              </a:rPr>
              <a:t>Вони показують</a:t>
            </a: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 i="1">
                <a:solidFill>
                  <a:srgbClr val="FF0066"/>
                </a:solidFill>
              </a:rPr>
              <a:t>кількість атомів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4267200"/>
            <a:ext cx="5715000" cy="180975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00CCFF"/>
                </a:solidFill>
              </a:rPr>
              <a:t>    </a:t>
            </a:r>
            <a:r>
              <a:rPr lang="uk-UA" sz="2800">
                <a:solidFill>
                  <a:srgbClr val="00CCFF"/>
                </a:solidFill>
              </a:rPr>
              <a:t>Наприклад</a:t>
            </a:r>
            <a:r>
              <a:rPr lang="uk-UA" sz="2800">
                <a:solidFill>
                  <a:schemeClr val="bg1"/>
                </a:solidFill>
              </a:rPr>
              <a:t> молекула </a:t>
            </a:r>
            <a:r>
              <a:rPr lang="uk-UA" sz="2800">
                <a:solidFill>
                  <a:srgbClr val="66CCFF"/>
                </a:solidFill>
              </a:rPr>
              <a:t> </a:t>
            </a:r>
            <a:r>
              <a:rPr lang="uk-UA" sz="2800">
                <a:solidFill>
                  <a:srgbClr val="66FFFF"/>
                </a:solidFill>
              </a:rPr>
              <a:t>крейди</a:t>
            </a:r>
            <a:r>
              <a:rPr lang="uk-UA" sz="2800">
                <a:solidFill>
                  <a:schemeClr val="bg1"/>
                </a:solidFill>
              </a:rPr>
              <a:t> складається з  </a:t>
            </a:r>
            <a:r>
              <a:rPr lang="uk-UA" sz="2800">
                <a:solidFill>
                  <a:srgbClr val="FF6600"/>
                </a:solidFill>
              </a:rPr>
              <a:t>одного </a:t>
            </a:r>
            <a:r>
              <a:rPr lang="uk-UA" sz="2800">
                <a:solidFill>
                  <a:schemeClr val="bg1"/>
                </a:solidFill>
              </a:rPr>
              <a:t>атома  </a:t>
            </a:r>
            <a:r>
              <a:rPr lang="uk-UA" sz="2800">
                <a:solidFill>
                  <a:srgbClr val="F22604"/>
                </a:solidFill>
              </a:rPr>
              <a:t>Кальцію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uk-UA" sz="2800">
                <a:solidFill>
                  <a:srgbClr val="FF6600"/>
                </a:solidFill>
              </a:rPr>
              <a:t>одного</a:t>
            </a:r>
            <a:r>
              <a:rPr lang="uk-UA" sz="2800">
                <a:solidFill>
                  <a:schemeClr val="bg1"/>
                </a:solidFill>
              </a:rPr>
              <a:t> атома  </a:t>
            </a:r>
            <a:r>
              <a:rPr lang="uk-UA" sz="2800">
                <a:solidFill>
                  <a:srgbClr val="54F24C"/>
                </a:solidFill>
              </a:rPr>
              <a:t>Карбону</a:t>
            </a:r>
            <a:r>
              <a:rPr lang="uk-UA" sz="2800">
                <a:solidFill>
                  <a:schemeClr val="bg1"/>
                </a:solidFill>
              </a:rPr>
              <a:t> та </a:t>
            </a:r>
            <a:r>
              <a:rPr lang="uk-UA" sz="2800">
                <a:solidFill>
                  <a:srgbClr val="FF6600"/>
                </a:solidFill>
              </a:rPr>
              <a:t>трьох</a:t>
            </a:r>
            <a:r>
              <a:rPr lang="uk-UA" sz="2800">
                <a:solidFill>
                  <a:schemeClr val="bg1"/>
                </a:solidFill>
              </a:rPr>
              <a:t> атомів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172200" y="4876800"/>
            <a:ext cx="762000" cy="685800"/>
          </a:xfrm>
          <a:prstGeom prst="ellipse">
            <a:avLst/>
          </a:prstGeom>
          <a:gradFill rotWithShape="1">
            <a:gsLst>
              <a:gs pos="0">
                <a:srgbClr val="EF3415"/>
              </a:gs>
              <a:gs pos="100000">
                <a:srgbClr val="6F18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chemeClr val="bg1"/>
                </a:solidFill>
              </a:rPr>
              <a:t>Са</a:t>
            </a:r>
          </a:p>
        </p:txBody>
      </p:sp>
      <p:pic>
        <p:nvPicPr>
          <p:cNvPr id="5138" name="Picture 17" descr="ЦО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4048">
            <a:off x="7086600" y="4038600"/>
            <a:ext cx="185896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28600" y="6172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За допомогою хімічних знаків записують</a:t>
            </a: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7239000" y="6019800"/>
            <a:ext cx="1624013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/>
              <a:t>СаС</a:t>
            </a:r>
            <a:r>
              <a:rPr lang="en-US" sz="3600" b="1"/>
              <a:t>O</a:t>
            </a:r>
            <a:r>
              <a:rPr lang="en-US" sz="3600" b="1" baseline="-25000"/>
              <a:t>3</a:t>
            </a:r>
            <a:endParaRPr lang="uk-UA" sz="3600" b="1" baseline="-25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9" grpId="0" animBg="1"/>
      <p:bldP spid="5130" grpId="0" animBg="1"/>
      <p:bldP spid="5131" grpId="0" animBg="1"/>
      <p:bldP spid="5132" grpId="0" animBg="1"/>
      <p:bldP spid="5133" grpId="0"/>
      <p:bldP spid="5134" grpId="0"/>
      <p:bldP spid="5136" grpId="0" animBg="1"/>
      <p:bldP spid="5137" grpId="0" animBg="1"/>
      <p:bldP spid="5139" grpId="0"/>
      <p:bldP spid="51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E19"/>
            </a:gs>
            <a:gs pos="100000">
              <a:srgbClr val="02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981200"/>
            <a:ext cx="914400" cy="914400"/>
            <a:chOff x="2109" y="3612"/>
            <a:chExt cx="227" cy="227"/>
          </a:xfrm>
        </p:grpSpPr>
        <p:sp>
          <p:nvSpPr>
            <p:cNvPr id="29738" name="Oval 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9" name="Oval 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799" y="0"/>
            <a:ext cx="1064783" cy="914400"/>
            <a:chOff x="2119" y="3612"/>
            <a:chExt cx="249" cy="227"/>
          </a:xfrm>
        </p:grpSpPr>
        <p:sp>
          <p:nvSpPr>
            <p:cNvPr id="29736" name="Oval 8"/>
            <p:cNvSpPr>
              <a:spLocks noChangeArrowheads="1"/>
            </p:cNvSpPr>
            <p:nvPr/>
          </p:nvSpPr>
          <p:spPr bwMode="gray">
            <a:xfrm>
              <a:off x="2141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7" name="Oval 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362200" y="1905000"/>
            <a:ext cx="914400" cy="990600"/>
            <a:chOff x="2109" y="3612"/>
            <a:chExt cx="227" cy="227"/>
          </a:xfrm>
        </p:grpSpPr>
        <p:sp>
          <p:nvSpPr>
            <p:cNvPr id="29734" name="Oval 1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1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200" y="4267200"/>
            <a:ext cx="914400" cy="838200"/>
            <a:chOff x="2109" y="3612"/>
            <a:chExt cx="227" cy="227"/>
          </a:xfrm>
        </p:grpSpPr>
        <p:sp>
          <p:nvSpPr>
            <p:cNvPr id="29732" name="Oval 1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3" name="Oval 1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371600" y="3009900"/>
            <a:ext cx="914400" cy="838200"/>
            <a:chOff x="2109" y="3612"/>
            <a:chExt cx="227" cy="227"/>
          </a:xfrm>
        </p:grpSpPr>
        <p:sp>
          <p:nvSpPr>
            <p:cNvPr id="29730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1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590800" y="4191000"/>
            <a:ext cx="990600" cy="914400"/>
            <a:chOff x="2109" y="3612"/>
            <a:chExt cx="227" cy="227"/>
          </a:xfrm>
        </p:grpSpPr>
        <p:sp>
          <p:nvSpPr>
            <p:cNvPr id="29728" name="Oval 2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9" name="Oval 2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295400" y="5486400"/>
            <a:ext cx="990600" cy="990600"/>
            <a:chOff x="2109" y="3612"/>
            <a:chExt cx="227" cy="227"/>
          </a:xfrm>
        </p:grpSpPr>
        <p:sp>
          <p:nvSpPr>
            <p:cNvPr id="29726" name="Oval 2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7" name="Oval 2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Н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143000" y="1219200"/>
            <a:ext cx="990600" cy="990600"/>
            <a:chOff x="2109" y="3612"/>
            <a:chExt cx="227" cy="227"/>
          </a:xfrm>
        </p:grpSpPr>
        <p:sp>
          <p:nvSpPr>
            <p:cNvPr id="29724" name="Oval 2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9500FA"/>
                </a:gs>
                <a:gs pos="100000">
                  <a:srgbClr val="450074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5" name="Oval 2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400" b="1"/>
                <a:t>  </a:t>
              </a:r>
              <a:r>
                <a:rPr lang="de-DE" sz="2400" b="1"/>
                <a:t>N</a:t>
              </a:r>
              <a:endParaRPr lang="uk-UA" sz="2400" b="1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295400" y="4191000"/>
            <a:ext cx="990600" cy="914400"/>
            <a:chOff x="2109" y="3612"/>
            <a:chExt cx="227" cy="227"/>
          </a:xfrm>
        </p:grpSpPr>
        <p:sp>
          <p:nvSpPr>
            <p:cNvPr id="29722" name="Oval 2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99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3" name="Oval 3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/>
                <a:t>  </a:t>
              </a:r>
              <a:r>
                <a:rPr lang="de-DE" sz="3200" b="1"/>
                <a:t>C</a:t>
              </a:r>
              <a:endParaRPr lang="uk-UA" sz="3200" b="1"/>
            </a:p>
          </p:txBody>
        </p:sp>
      </p:grp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1066800" y="1981200"/>
            <a:ext cx="228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V="1">
            <a:off x="1676400" y="914400"/>
            <a:ext cx="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2057400" y="1905000"/>
            <a:ext cx="3810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 flipV="1">
            <a:off x="914400" y="46482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2286000" y="4648200"/>
            <a:ext cx="38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V="1">
            <a:off x="1828800" y="3810000"/>
            <a:ext cx="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1828800" y="5105400"/>
            <a:ext cx="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2362200" y="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Атом </a:t>
            </a:r>
            <a:r>
              <a:rPr lang="uk-UA" sz="2800">
                <a:solidFill>
                  <a:srgbClr val="9500FA"/>
                </a:solidFill>
              </a:rPr>
              <a:t>Нітрогену</a:t>
            </a:r>
            <a:r>
              <a:rPr lang="uk-UA" sz="2800">
                <a:solidFill>
                  <a:schemeClr val="bg1"/>
                </a:solidFill>
              </a:rPr>
              <a:t> приєднав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три атоми </a:t>
            </a:r>
            <a:r>
              <a:rPr lang="uk-UA" sz="2800">
                <a:solidFill>
                  <a:srgbClr val="FF6600"/>
                </a:solidFill>
              </a:rPr>
              <a:t>Гідрогену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486400" y="1295400"/>
            <a:ext cx="2667000" cy="9556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9500FA"/>
                </a:solidFill>
              </a:rPr>
              <a:t>Нітроген</a:t>
            </a:r>
            <a:r>
              <a:rPr lang="uk-UA" sz="2800">
                <a:solidFill>
                  <a:schemeClr val="bg1"/>
                </a:solidFill>
              </a:rPr>
              <a:t> ― </a:t>
            </a:r>
            <a:r>
              <a:rPr lang="uk-UA" sz="2800">
                <a:solidFill>
                  <a:srgbClr val="FF3399"/>
                </a:solidFill>
              </a:rPr>
              <a:t>тривалентний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3581400" y="1295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ІІІ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581400" y="17526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N H</a:t>
            </a:r>
            <a:r>
              <a:rPr lang="de-DE" sz="3200" baseline="-25000">
                <a:solidFill>
                  <a:srgbClr val="00FFFF"/>
                </a:solidFill>
              </a:rPr>
              <a:t>3</a:t>
            </a:r>
            <a:endParaRPr lang="uk-UA" sz="3200" baseline="-25000">
              <a:solidFill>
                <a:srgbClr val="00FFFF"/>
              </a:solidFill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3124200" y="281940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Атом </a:t>
            </a:r>
            <a:r>
              <a:rPr lang="de-DE" sz="28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folHlink"/>
                </a:solidFill>
              </a:rPr>
              <a:t>Карбону</a:t>
            </a:r>
            <a:r>
              <a:rPr lang="uk-UA" sz="2800">
                <a:solidFill>
                  <a:schemeClr val="bg1"/>
                </a:solidFill>
              </a:rPr>
              <a:t> приєднав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чотири атоми </a:t>
            </a:r>
            <a:r>
              <a:rPr lang="uk-UA" sz="2800">
                <a:solidFill>
                  <a:srgbClr val="FF6600"/>
                </a:solidFill>
              </a:rPr>
              <a:t>Гідрогену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191000" y="5410200"/>
            <a:ext cx="3581400" cy="965200"/>
          </a:xfrm>
          <a:prstGeom prst="rect">
            <a:avLst/>
          </a:prstGeom>
          <a:noFill/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folHlink"/>
                </a:solidFill>
              </a:rPr>
              <a:t>Карбон</a:t>
            </a:r>
            <a:r>
              <a:rPr lang="uk-UA" sz="2800">
                <a:solidFill>
                  <a:schemeClr val="bg1"/>
                </a:solidFill>
              </a:rPr>
              <a:t> ― </a:t>
            </a:r>
            <a:r>
              <a:rPr lang="uk-UA" sz="2800">
                <a:solidFill>
                  <a:srgbClr val="FF3399"/>
                </a:solidFill>
              </a:rPr>
              <a:t> чотирьохвалентний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4191000" y="4038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3399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de-DE" sz="2400">
                <a:solidFill>
                  <a:srgbClr val="FF3399"/>
                </a:solidFill>
              </a:rPr>
              <a:t>IV </a:t>
            </a:r>
            <a:r>
              <a:rPr lang="uk-UA" sz="2400">
                <a:solidFill>
                  <a:srgbClr val="FF3399"/>
                </a:solidFill>
              </a:rPr>
              <a:t> І</a:t>
            </a:r>
            <a:r>
              <a:rPr lang="de-DE" sz="2400">
                <a:solidFill>
                  <a:srgbClr val="FF3399"/>
                </a:solidFill>
              </a:rPr>
              <a:t> 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42672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FFFF"/>
                </a:solidFill>
              </a:rPr>
              <a:t>C H</a:t>
            </a:r>
            <a:r>
              <a:rPr lang="de-DE" sz="3200" baseline="-25000">
                <a:solidFill>
                  <a:srgbClr val="00FFFF"/>
                </a:solidFill>
              </a:rPr>
              <a:t>4</a:t>
            </a:r>
            <a:endParaRPr lang="uk-UA" sz="3200" baseline="-250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/>
      <p:bldP spid="19498" grpId="0" animBg="1"/>
      <p:bldP spid="19499" grpId="0"/>
      <p:bldP spid="19500" grpId="0"/>
      <p:bldP spid="19501" grpId="0"/>
      <p:bldP spid="19502" grpId="0" animBg="1"/>
      <p:bldP spid="19503" grpId="0"/>
      <p:bldP spid="195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E19"/>
            </a:gs>
            <a:gs pos="100000">
              <a:srgbClr val="02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914400" y="15240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Складання формул за валентністю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solidFill>
                  <a:schemeClr val="accent1"/>
                </a:solidFill>
              </a:rPr>
              <a:t>Послідовнвсть дій</a:t>
            </a:r>
            <a:r>
              <a:rPr lang="uk-UA">
                <a:solidFill>
                  <a:schemeClr val="bg1"/>
                </a:solidFill>
              </a:rPr>
              <a:t>                                                         </a:t>
            </a:r>
            <a:r>
              <a:rPr lang="uk-UA">
                <a:solidFill>
                  <a:schemeClr val="accent1"/>
                </a:solidFill>
              </a:rPr>
              <a:t>Виконання дій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solidFill>
                  <a:schemeClr val="bg1"/>
                </a:solidFill>
              </a:rPr>
              <a:t>Записати хімічні символи елементів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0" y="1447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Р О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" y="31242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 </a:t>
            </a:r>
            <a:r>
              <a:rPr lang="uk-UA">
                <a:solidFill>
                  <a:schemeClr val="bg1"/>
                </a:solidFill>
              </a:rPr>
              <a:t>Знайти найменше спільне кратне для значень валентностей та записати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72200" y="2362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Р О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72200" y="2057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FF00"/>
                </a:solidFill>
              </a:rPr>
              <a:t>V</a:t>
            </a:r>
            <a:r>
              <a:rPr lang="de-DE" sz="2400">
                <a:solidFill>
                  <a:srgbClr val="FF3399"/>
                </a:solidFill>
              </a:rPr>
              <a:t>  II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200" y="22860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>
                <a:solidFill>
                  <a:schemeClr val="bg1"/>
                </a:solidFill>
              </a:rPr>
              <a:t>Над відповідними символами позначити  римськими цифрами валентність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162800" y="3200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Р О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162800" y="2895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00FF00"/>
                </a:solidFill>
              </a:rPr>
              <a:t>V</a:t>
            </a:r>
            <a:r>
              <a:rPr lang="de-DE" sz="2400">
                <a:solidFill>
                  <a:srgbClr val="FF3399"/>
                </a:solidFill>
              </a:rPr>
              <a:t>  II</a:t>
            </a:r>
            <a:endParaRPr lang="uk-UA" sz="2400">
              <a:solidFill>
                <a:srgbClr val="FF3399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239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70B8F4"/>
                </a:solidFill>
              </a:rPr>
              <a:t>10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33400" y="4191000"/>
            <a:ext cx="495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 </a:t>
            </a:r>
            <a:r>
              <a:rPr lang="uk-UA">
                <a:solidFill>
                  <a:schemeClr val="bg1"/>
                </a:solidFill>
              </a:rPr>
              <a:t> Поділити найменше спільне кратне на значення валентності та записати внизу</a:t>
            </a:r>
            <a:br>
              <a:rPr lang="uk-UA">
                <a:solidFill>
                  <a:schemeClr val="bg1"/>
                </a:solidFill>
              </a:rPr>
            </a:br>
            <a:r>
              <a:rPr lang="uk-UA">
                <a:solidFill>
                  <a:schemeClr val="bg1"/>
                </a:solidFill>
              </a:rPr>
              <a:t>під знаком індекс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943600" y="4267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Р</a:t>
            </a:r>
            <a:r>
              <a:rPr lang="uk-UA" sz="2800" baseline="-25000">
                <a:solidFill>
                  <a:srgbClr val="00FF00"/>
                </a:solidFill>
              </a:rPr>
              <a:t>2</a:t>
            </a:r>
            <a:r>
              <a:rPr lang="uk-UA" sz="2800">
                <a:solidFill>
                  <a:schemeClr val="bg1"/>
                </a:solidFill>
              </a:rPr>
              <a:t>О</a:t>
            </a:r>
            <a:r>
              <a:rPr lang="uk-UA" sz="2800" baseline="-25000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181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70B8F4"/>
                </a:solidFill>
              </a:rPr>
              <a:t>10 </a:t>
            </a:r>
            <a:r>
              <a:rPr lang="en-US" sz="2400">
                <a:solidFill>
                  <a:srgbClr val="70B8F4"/>
                </a:solidFill>
              </a:rPr>
              <a:t>:</a:t>
            </a:r>
            <a:r>
              <a:rPr lang="uk-UA" sz="2400">
                <a:solidFill>
                  <a:srgbClr val="70B8F4"/>
                </a:solidFill>
              </a:rPr>
              <a:t> </a:t>
            </a:r>
            <a:r>
              <a:rPr lang="uk-UA" sz="2400">
                <a:solidFill>
                  <a:srgbClr val="00FF00"/>
                </a:solidFill>
              </a:rPr>
              <a:t>5</a:t>
            </a:r>
            <a:r>
              <a:rPr lang="uk-UA" sz="2400">
                <a:solidFill>
                  <a:srgbClr val="70B8F4"/>
                </a:solidFill>
              </a:rPr>
              <a:t> = </a:t>
            </a:r>
            <a:r>
              <a:rPr lang="uk-UA" sz="2400">
                <a:solidFill>
                  <a:srgbClr val="00FF00"/>
                </a:solidFill>
              </a:rPr>
              <a:t>2</a:t>
            </a:r>
            <a:endParaRPr lang="en-US" sz="2400">
              <a:solidFill>
                <a:srgbClr val="00FF00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858000" y="525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9DD3D7"/>
                </a:solidFill>
              </a:rPr>
              <a:t>10</a:t>
            </a:r>
            <a:r>
              <a:rPr lang="uk-UA" sz="2400">
                <a:solidFill>
                  <a:srgbClr val="70B8F4"/>
                </a:solidFill>
              </a:rPr>
              <a:t> </a:t>
            </a:r>
            <a:r>
              <a:rPr lang="en-US" sz="2400">
                <a:solidFill>
                  <a:srgbClr val="70B8F4"/>
                </a:solidFill>
              </a:rPr>
              <a:t>:</a:t>
            </a:r>
            <a:r>
              <a:rPr lang="uk-UA" sz="2400">
                <a:solidFill>
                  <a:srgbClr val="70B8F4"/>
                </a:solidFill>
              </a:rPr>
              <a:t> </a:t>
            </a:r>
            <a:r>
              <a:rPr lang="uk-UA" sz="2400">
                <a:solidFill>
                  <a:srgbClr val="FF3399"/>
                </a:solidFill>
              </a:rPr>
              <a:t>2</a:t>
            </a:r>
            <a:r>
              <a:rPr lang="uk-UA" sz="2400">
                <a:solidFill>
                  <a:srgbClr val="70B8F4"/>
                </a:solidFill>
              </a:rPr>
              <a:t> = </a:t>
            </a:r>
            <a:r>
              <a:rPr lang="uk-UA" sz="2400">
                <a:solidFill>
                  <a:srgbClr val="FF3399"/>
                </a:solidFill>
              </a:rPr>
              <a:t>5</a:t>
            </a:r>
            <a:endParaRPr lang="en-US" sz="2400">
              <a:solidFill>
                <a:srgbClr val="FF3399"/>
              </a:solidFill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5410200" y="4800600"/>
            <a:ext cx="762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 flipV="1">
            <a:off x="6858000" y="48006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89" grpId="0"/>
      <p:bldP spid="20491" grpId="0"/>
      <p:bldP spid="20492" grpId="0"/>
      <p:bldP spid="20493" grpId="0"/>
      <p:bldP spid="20494" grpId="0"/>
      <p:bldP spid="20495" grpId="0"/>
      <p:bldP spid="20496" grpId="0"/>
      <p:bldP spid="20497" grpId="0"/>
      <p:bldP spid="20500" grpId="0"/>
      <p:bldP spid="20502" grpId="0"/>
      <p:bldP spid="20503" grpId="0" animBg="1"/>
      <p:bldP spid="205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E19"/>
            </a:gs>
            <a:gs pos="100000">
              <a:srgbClr val="02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43400" y="28194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>
                <a:solidFill>
                  <a:schemeClr val="bg1"/>
                </a:solidFill>
              </a:rPr>
              <a:t>Р О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781800" y="3810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>
                <a:solidFill>
                  <a:schemeClr val="bg1"/>
                </a:solidFill>
              </a:rPr>
              <a:t>Р О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43400" y="22860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>
                <a:solidFill>
                  <a:srgbClr val="00FF00"/>
                </a:solidFill>
              </a:rPr>
              <a:t>V</a:t>
            </a:r>
            <a:r>
              <a:rPr lang="de-DE" sz="4800">
                <a:solidFill>
                  <a:srgbClr val="FF3399"/>
                </a:solidFill>
              </a:rPr>
              <a:t>  II</a:t>
            </a:r>
            <a:endParaRPr lang="uk-UA" sz="4800">
              <a:solidFill>
                <a:srgbClr val="FF3399"/>
              </a:solidFill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28600" y="762000"/>
            <a:ext cx="4419600" cy="914400"/>
          </a:xfrm>
          <a:prstGeom prst="rightArrow">
            <a:avLst>
              <a:gd name="adj1" fmla="val 50000"/>
              <a:gd name="adj2" fmla="val 120833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Найменше спільне кратне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457200" y="1905000"/>
            <a:ext cx="3657600" cy="914400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 Валентності елементів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648200" y="838200"/>
            <a:ext cx="106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>
                <a:solidFill>
                  <a:srgbClr val="FF3399"/>
                </a:solidFill>
              </a:rPr>
              <a:t> </a:t>
            </a:r>
            <a:r>
              <a:rPr lang="uk-UA" sz="3600">
                <a:solidFill>
                  <a:srgbClr val="1187E9"/>
                </a:solidFill>
              </a:rPr>
              <a:t>10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609600" y="2895600"/>
            <a:ext cx="3505200" cy="914400"/>
          </a:xfrm>
          <a:prstGeom prst="rightArrow">
            <a:avLst>
              <a:gd name="adj1" fmla="val 50000"/>
              <a:gd name="adj2" fmla="val 95833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>
                <a:solidFill>
                  <a:schemeClr val="bg1"/>
                </a:solidFill>
              </a:rPr>
              <a:t> Знаки елементів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04800" y="4572000"/>
            <a:ext cx="3505200" cy="914400"/>
          </a:xfrm>
          <a:prstGeom prst="rightArrow">
            <a:avLst>
              <a:gd name="adj1" fmla="val 50000"/>
              <a:gd name="adj2" fmla="val 95833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Індекси у формулі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239000" y="4419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153400" y="4419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28600" y="5562600"/>
            <a:ext cx="8458200" cy="96520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 </a:t>
            </a:r>
            <a:r>
              <a:rPr lang="uk-UA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Поділити найменше спільне кратне на значення валентності та записати внизу під знаком індекс 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19600" y="4800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181600" y="4800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31759" name="Rectangle 23"/>
          <p:cNvSpPr>
            <a:spLocks noChangeArrowheads="1"/>
          </p:cNvSpPr>
          <p:nvPr/>
        </p:nvSpPr>
        <p:spPr bwMode="auto">
          <a:xfrm>
            <a:off x="9144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Складання формул за валентністю</a:t>
            </a:r>
          </a:p>
        </p:txBody>
      </p:sp>
      <p:pic>
        <p:nvPicPr>
          <p:cNvPr id="21528" name="Picture 24" descr="2014-11-28 22 03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33800"/>
            <a:ext cx="83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5" descr="2014-11-28 22 02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3810000"/>
            <a:ext cx="577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 animBg="1"/>
      <p:bldP spid="21514" grpId="0" animBg="1"/>
      <p:bldP spid="21515" grpId="0"/>
      <p:bldP spid="21516" grpId="0" animBg="1"/>
      <p:bldP spid="21517" grpId="0" animBg="1"/>
      <p:bldP spid="21522" grpId="0"/>
      <p:bldP spid="21523" grpId="0"/>
      <p:bldP spid="21524" grpId="0" animBg="1"/>
      <p:bldP spid="21525" grpId="0"/>
      <p:bldP spid="215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D19"/>
            </a:gs>
            <a:gs pos="100000">
              <a:srgbClr val="00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7620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Визначення  валентності в формулах</a:t>
            </a:r>
          </a:p>
        </p:txBody>
      </p:sp>
      <p:pic>
        <p:nvPicPr>
          <p:cNvPr id="32771" name="Picture 6" descr="2013-01-31 16 39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47725"/>
            <a:ext cx="25146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571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визначення валентності елементів можна використовувати періодичну систему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" y="2286000"/>
            <a:ext cx="495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uk-UA" sz="2400">
                <a:solidFill>
                  <a:srgbClr val="FF3300"/>
                </a:solidFill>
              </a:rPr>
              <a:t>І, ІІ, ІІІ</a:t>
            </a:r>
            <a:r>
              <a:rPr lang="uk-UA" sz="2400">
                <a:solidFill>
                  <a:schemeClr val="bg1"/>
                </a:solidFill>
              </a:rPr>
              <a:t> груп головної підгрупи (</a:t>
            </a:r>
            <a:r>
              <a:rPr lang="uk-UA" sz="2400">
                <a:solidFill>
                  <a:srgbClr val="FFB3B3"/>
                </a:solidFill>
              </a:rPr>
              <a:t>елементи в  рожевих клітинках</a:t>
            </a:r>
            <a:r>
              <a:rPr lang="uk-UA" sz="2400">
                <a:solidFill>
                  <a:schemeClr val="bg1"/>
                </a:solidFill>
              </a:rPr>
              <a:t>) валентність завжди дорівнює </a:t>
            </a:r>
            <a:r>
              <a:rPr lang="uk-UA" sz="2400">
                <a:solidFill>
                  <a:srgbClr val="FF3300"/>
                </a:solidFill>
              </a:rPr>
              <a:t>номеру групи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781800" y="25908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Na</a:t>
            </a:r>
            <a:r>
              <a:rPr lang="uk-UA"/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81800" y="31242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 К</a:t>
            </a:r>
            <a:r>
              <a:rPr lang="uk-UA"/>
              <a:t>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858000" y="20574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r>
              <a:rPr lang="de-DE" sz="2400" b="1"/>
              <a:t>Li</a:t>
            </a:r>
            <a:endParaRPr lang="uk-UA" sz="2400" b="1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781800" y="1143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I</a:t>
            </a:r>
            <a:r>
              <a:rPr lang="uk-UA"/>
              <a:t>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81800" y="15240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 </a:t>
            </a:r>
            <a:r>
              <a:rPr lang="de-DE" sz="2400" b="1"/>
              <a:t>H</a:t>
            </a:r>
            <a:r>
              <a:rPr lang="uk-UA"/>
              <a:t>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62000" y="5486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Мають валентність </a:t>
            </a:r>
            <a:endParaRPr lang="uk-UA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-0.7 0.4440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5551 L -0.55 0.366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481E-7 L -0.39166 0.288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725E-6 L -0.25 0.2109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-0.22917 0.6438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 animBg="1"/>
      <p:bldP spid="24586" grpId="0" animBg="1"/>
      <p:bldP spid="24587" grpId="0" animBg="1"/>
      <p:bldP spid="24589" grpId="0" animBg="1"/>
      <p:bldP spid="24590" grpId="0" animBg="1"/>
      <p:bldP spid="245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D19"/>
            </a:gs>
            <a:gs pos="100000">
              <a:srgbClr val="00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620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Визначення  валентності в формулах</a:t>
            </a:r>
          </a:p>
        </p:txBody>
      </p:sp>
      <p:pic>
        <p:nvPicPr>
          <p:cNvPr id="33795" name="Picture 3" descr="2013-01-31 16 39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47725"/>
            <a:ext cx="25146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495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uk-UA" sz="2400">
                <a:solidFill>
                  <a:srgbClr val="FF3300"/>
                </a:solidFill>
              </a:rPr>
              <a:t>І, ІІ, ІІІ</a:t>
            </a:r>
            <a:r>
              <a:rPr lang="uk-UA" sz="2400">
                <a:solidFill>
                  <a:schemeClr val="bg1"/>
                </a:solidFill>
              </a:rPr>
              <a:t> груп головної підгрупи (</a:t>
            </a:r>
            <a:r>
              <a:rPr lang="uk-UA" sz="2400">
                <a:solidFill>
                  <a:srgbClr val="FFB3B3"/>
                </a:solidFill>
              </a:rPr>
              <a:t>елементи в  рожевих клітинках</a:t>
            </a:r>
            <a:r>
              <a:rPr lang="uk-UA" sz="2400">
                <a:solidFill>
                  <a:schemeClr val="bg1"/>
                </a:solidFill>
              </a:rPr>
              <a:t>) валентність завжди дорівнює </a:t>
            </a:r>
            <a:r>
              <a:rPr lang="uk-UA" sz="2400">
                <a:solidFill>
                  <a:srgbClr val="FF3300"/>
                </a:solidFill>
              </a:rPr>
              <a:t>номеру групи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467600" y="2667000"/>
            <a:ext cx="7620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Mg</a:t>
            </a:r>
            <a:r>
              <a:rPr lang="uk-UA"/>
              <a:t>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543800" y="32004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Ca</a:t>
            </a:r>
            <a:r>
              <a:rPr lang="uk-UA"/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467600" y="2133600"/>
            <a:ext cx="609600" cy="457200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Be</a:t>
            </a:r>
            <a:endParaRPr lang="uk-UA" sz="2400" b="1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467600" y="1143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II</a:t>
            </a:r>
            <a:r>
              <a:rPr lang="uk-UA"/>
              <a:t> 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62000" y="4648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153400" y="1143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III</a:t>
            </a:r>
            <a:r>
              <a:rPr lang="uk-UA"/>
              <a:t> 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62000" y="601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8229600" y="2667000"/>
            <a:ext cx="609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Al</a:t>
            </a:r>
            <a:r>
              <a:rPr lang="uk-UA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19056E-6 L -0.76667 0.255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737E-6 L -0.60833 0.177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-0.425 0.099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-0.3125 0.5217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84166 0.388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8612E-6 L -0.3875 0.7104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2" grpId="0" animBg="1"/>
      <p:bldP spid="28684" grpId="0"/>
      <p:bldP spid="28685" grpId="0" animBg="1"/>
      <p:bldP spid="28686" grpId="0"/>
      <p:bldP spid="286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00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620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Визначення  валентності в формулах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502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 V</a:t>
            </a:r>
            <a:r>
              <a:rPr lang="uk-UA" sz="2400">
                <a:solidFill>
                  <a:srgbClr val="FF3300"/>
                </a:solidFill>
              </a:rPr>
              <a:t>ІІ</a:t>
            </a:r>
            <a:r>
              <a:rPr lang="uk-UA" sz="2400">
                <a:solidFill>
                  <a:schemeClr val="bg1"/>
                </a:solidFill>
              </a:rPr>
              <a:t> груп головної підгрупи (</a:t>
            </a:r>
            <a:r>
              <a:rPr lang="uk-UA" sz="2400">
                <a:solidFill>
                  <a:srgbClr val="FFFF00"/>
                </a:solidFill>
              </a:rPr>
              <a:t>елементи в  </a:t>
            </a:r>
            <a:r>
              <a:rPr lang="de-DE" sz="2400">
                <a:solidFill>
                  <a:srgbClr val="FFFF00"/>
                </a:solidFill>
              </a:rPr>
              <a:t> </a:t>
            </a:r>
            <a:r>
              <a:rPr lang="ru-RU" sz="2400">
                <a:solidFill>
                  <a:srgbClr val="FFFF00"/>
                </a:solidFill>
              </a:rPr>
              <a:t>жовтих</a:t>
            </a:r>
            <a:r>
              <a:rPr lang="uk-UA" sz="2400">
                <a:solidFill>
                  <a:srgbClr val="FFFF00"/>
                </a:solidFill>
              </a:rPr>
              <a:t> клітинках)</a:t>
            </a:r>
            <a:r>
              <a:rPr lang="uk-UA" sz="2400">
                <a:solidFill>
                  <a:schemeClr val="bg1"/>
                </a:solidFill>
              </a:rPr>
              <a:t>  найбільша </a:t>
            </a:r>
            <a:r>
              <a:rPr lang="uk-UA" sz="2400">
                <a:solidFill>
                  <a:srgbClr val="00FFCC"/>
                </a:solidFill>
              </a:rPr>
              <a:t>валентність у сполуках з Оксигеном</a:t>
            </a:r>
            <a:r>
              <a:rPr lang="uk-UA" sz="2400">
                <a:solidFill>
                  <a:schemeClr val="bg1"/>
                </a:solidFill>
              </a:rPr>
              <a:t> завжди дорівнює </a:t>
            </a:r>
            <a:r>
              <a:rPr lang="uk-UA" sz="2400">
                <a:solidFill>
                  <a:srgbClr val="FF3300"/>
                </a:solidFill>
              </a:rPr>
              <a:t>номеру групи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144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pic>
        <p:nvPicPr>
          <p:cNvPr id="34821" name="Picture 13" descr="2013-01-31 16 40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914400"/>
            <a:ext cx="2667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248400" y="9906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IV</a:t>
            </a:r>
            <a:r>
              <a:rPr lang="uk-UA"/>
              <a:t> 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r>
              <a:rPr lang="de-DE" sz="2400" b="1"/>
              <a:t> C</a:t>
            </a:r>
            <a:endParaRPr lang="uk-UA" sz="2400" b="1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172200" y="25146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 Si</a:t>
            </a:r>
            <a:r>
              <a:rPr lang="uk-UA"/>
              <a:t> 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IV II</a:t>
            </a:r>
          </a:p>
          <a:p>
            <a:pPr>
              <a:spcBef>
                <a:spcPct val="50000"/>
              </a:spcBef>
            </a:pPr>
            <a:r>
              <a:rPr lang="uk-UA" sz="3200" b="1">
                <a:solidFill>
                  <a:srgbClr val="00FFCC"/>
                </a:solidFill>
              </a:rPr>
              <a:t>Si</a:t>
            </a:r>
            <a:r>
              <a:rPr lang="en-US" sz="3200" b="1">
                <a:solidFill>
                  <a:srgbClr val="00FFCC"/>
                </a:solidFill>
              </a:rPr>
              <a:t>O</a:t>
            </a:r>
            <a:r>
              <a:rPr lang="en-US" sz="3200" b="1" baseline="-25000">
                <a:solidFill>
                  <a:srgbClr val="00FFCC"/>
                </a:solidFill>
              </a:rPr>
              <a:t>2</a:t>
            </a:r>
            <a:r>
              <a:rPr lang="uk-UA" sz="2400">
                <a:solidFill>
                  <a:srgbClr val="00FFCC"/>
                </a:solidFill>
              </a:rPr>
              <a:t> 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295400" y="51054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FFCC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IV II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</a:rPr>
              <a:t>CO</a:t>
            </a:r>
            <a:r>
              <a:rPr lang="en-US" sz="3200" b="1" baseline="-25000">
                <a:solidFill>
                  <a:srgbClr val="00FFCC"/>
                </a:solidFill>
              </a:rPr>
              <a:t>2</a:t>
            </a:r>
            <a:r>
              <a:rPr lang="uk-UA" sz="2400">
                <a:solidFill>
                  <a:srgbClr val="00FFCC"/>
                </a:solidFill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4431E-6 L -0.61666 0.244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8 L -0.475 0.1665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111 L -0.22083 0.477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4" grpId="0" animBg="1"/>
      <p:bldP spid="25616" grpId="0" animBg="1"/>
      <p:bldP spid="25617" grpId="0" animBg="1"/>
      <p:bldP spid="25618" grpId="0"/>
      <p:bldP spid="256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00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Визначення  валентності в формулах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502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 V</a:t>
            </a:r>
            <a:r>
              <a:rPr lang="uk-UA" sz="2400">
                <a:solidFill>
                  <a:srgbClr val="FF3300"/>
                </a:solidFill>
              </a:rPr>
              <a:t>ІІ</a:t>
            </a:r>
            <a:r>
              <a:rPr lang="uk-UA" sz="2400">
                <a:solidFill>
                  <a:schemeClr val="bg1"/>
                </a:solidFill>
              </a:rPr>
              <a:t> груп головної підгрупи (</a:t>
            </a:r>
            <a:r>
              <a:rPr lang="uk-UA" sz="2400">
                <a:solidFill>
                  <a:srgbClr val="FFFF00"/>
                </a:solidFill>
              </a:rPr>
              <a:t>елементи в  </a:t>
            </a:r>
            <a:r>
              <a:rPr lang="de-DE" sz="2400">
                <a:solidFill>
                  <a:srgbClr val="FFFF00"/>
                </a:solidFill>
              </a:rPr>
              <a:t> </a:t>
            </a:r>
            <a:r>
              <a:rPr lang="ru-RU" sz="2400">
                <a:solidFill>
                  <a:srgbClr val="FFFF00"/>
                </a:solidFill>
              </a:rPr>
              <a:t>жовтих</a:t>
            </a:r>
            <a:r>
              <a:rPr lang="uk-UA" sz="2400">
                <a:solidFill>
                  <a:srgbClr val="FFFF00"/>
                </a:solidFill>
              </a:rPr>
              <a:t> клітинках)</a:t>
            </a:r>
            <a:r>
              <a:rPr lang="uk-UA" sz="2400">
                <a:solidFill>
                  <a:schemeClr val="bg1"/>
                </a:solidFill>
              </a:rPr>
              <a:t>  найбільша </a:t>
            </a:r>
            <a:r>
              <a:rPr lang="uk-UA" sz="2400">
                <a:solidFill>
                  <a:srgbClr val="00FFCC"/>
                </a:solidFill>
              </a:rPr>
              <a:t>валентність у сполуках з Оксигеном</a:t>
            </a:r>
            <a:r>
              <a:rPr lang="uk-UA" sz="2400">
                <a:solidFill>
                  <a:schemeClr val="bg1"/>
                </a:solidFill>
              </a:rPr>
              <a:t> завжди дорівнює </a:t>
            </a:r>
            <a:r>
              <a:rPr lang="uk-UA" sz="2400">
                <a:solidFill>
                  <a:srgbClr val="FF3300"/>
                </a:solidFill>
              </a:rPr>
              <a:t>номеру групи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pic>
        <p:nvPicPr>
          <p:cNvPr id="35845" name="Picture 5" descr="2013-01-31 16 40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914400"/>
            <a:ext cx="2667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0" y="9906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V</a:t>
            </a:r>
            <a:r>
              <a:rPr lang="uk-UA"/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58000" y="19812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r>
              <a:rPr lang="de-DE" sz="2400" b="1"/>
              <a:t> N</a:t>
            </a:r>
            <a:endParaRPr lang="uk-UA" sz="2400" b="1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0" y="25146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 P</a:t>
            </a:r>
            <a:r>
              <a:rPr lang="uk-UA"/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52800" y="51054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V  II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</a:rPr>
              <a:t>P</a:t>
            </a:r>
            <a:r>
              <a:rPr lang="en-US" sz="3200" b="1" baseline="-25000">
                <a:solidFill>
                  <a:srgbClr val="00FFCC"/>
                </a:solidFill>
              </a:rPr>
              <a:t>2</a:t>
            </a:r>
            <a:r>
              <a:rPr lang="en-US" sz="3200" b="1">
                <a:solidFill>
                  <a:srgbClr val="00FFCC"/>
                </a:solidFill>
              </a:rPr>
              <a:t>O</a:t>
            </a:r>
            <a:r>
              <a:rPr lang="en-US" sz="3200" b="1" baseline="-25000">
                <a:solidFill>
                  <a:srgbClr val="00FFCC"/>
                </a:solidFill>
              </a:rPr>
              <a:t>5</a:t>
            </a:r>
            <a:endParaRPr lang="uk-UA" sz="3200" b="1">
              <a:solidFill>
                <a:srgbClr val="00FFCC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295400" y="5105400"/>
            <a:ext cx="1219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FFCC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 V  II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</a:rPr>
              <a:t>N</a:t>
            </a:r>
            <a:r>
              <a:rPr lang="en-US" sz="3200" b="1" baseline="-25000">
                <a:solidFill>
                  <a:srgbClr val="00FFCC"/>
                </a:solidFill>
              </a:rPr>
              <a:t>2</a:t>
            </a:r>
            <a:r>
              <a:rPr lang="en-US" sz="3200" b="1">
                <a:solidFill>
                  <a:srgbClr val="00FFCC"/>
                </a:solidFill>
              </a:rPr>
              <a:t>O</a:t>
            </a:r>
            <a:r>
              <a:rPr lang="en-US" sz="3200" b="1" baseline="-25000">
                <a:solidFill>
                  <a:srgbClr val="00FFCC"/>
                </a:solidFill>
              </a:rPr>
              <a:t>5</a:t>
            </a:r>
            <a:endParaRPr lang="uk-UA" sz="3200" b="1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61666 0.22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75 0.144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111 L -0.22083 0.477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animBg="1"/>
      <p:bldP spid="26631" grpId="0" animBg="1"/>
      <p:bldP spid="26632" grpId="0" animBg="1"/>
      <p:bldP spid="26633" grpId="0"/>
      <p:bldP spid="266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00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Визначення  валентності в формулах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502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, </a:t>
            </a:r>
            <a:r>
              <a:rPr lang="de-DE" sz="2400">
                <a:solidFill>
                  <a:srgbClr val="FF3300"/>
                </a:solidFill>
              </a:rPr>
              <a:t>V</a:t>
            </a:r>
            <a:r>
              <a:rPr lang="uk-UA" sz="2400">
                <a:solidFill>
                  <a:srgbClr val="FF3300"/>
                </a:solidFill>
              </a:rPr>
              <a:t>І</a:t>
            </a:r>
            <a:r>
              <a:rPr lang="de-DE" sz="2400">
                <a:solidFill>
                  <a:srgbClr val="FF3300"/>
                </a:solidFill>
              </a:rPr>
              <a:t> V</a:t>
            </a:r>
            <a:r>
              <a:rPr lang="uk-UA" sz="2400">
                <a:solidFill>
                  <a:srgbClr val="FF3300"/>
                </a:solidFill>
              </a:rPr>
              <a:t>ІІ</a:t>
            </a:r>
            <a:r>
              <a:rPr lang="uk-UA" sz="2400">
                <a:solidFill>
                  <a:schemeClr val="bg1"/>
                </a:solidFill>
              </a:rPr>
              <a:t> груп головної підгрупи (</a:t>
            </a:r>
            <a:r>
              <a:rPr lang="uk-UA" sz="2400">
                <a:solidFill>
                  <a:srgbClr val="FFFF00"/>
                </a:solidFill>
              </a:rPr>
              <a:t>елементи в  </a:t>
            </a:r>
            <a:r>
              <a:rPr lang="de-DE" sz="2400">
                <a:solidFill>
                  <a:srgbClr val="FFFF00"/>
                </a:solidFill>
              </a:rPr>
              <a:t> </a:t>
            </a:r>
            <a:r>
              <a:rPr lang="ru-RU" sz="2400">
                <a:solidFill>
                  <a:srgbClr val="FFFF00"/>
                </a:solidFill>
              </a:rPr>
              <a:t>жовтих</a:t>
            </a:r>
            <a:r>
              <a:rPr lang="uk-UA" sz="2400">
                <a:solidFill>
                  <a:srgbClr val="FFFF00"/>
                </a:solidFill>
              </a:rPr>
              <a:t> клітинках)</a:t>
            </a:r>
            <a:r>
              <a:rPr lang="uk-UA" sz="2400">
                <a:solidFill>
                  <a:schemeClr val="bg1"/>
                </a:solidFill>
              </a:rPr>
              <a:t>  найбільша </a:t>
            </a:r>
            <a:r>
              <a:rPr lang="uk-UA" sz="2400">
                <a:solidFill>
                  <a:srgbClr val="00FFCC"/>
                </a:solidFill>
              </a:rPr>
              <a:t>валентність у сполуках з Оксигеном</a:t>
            </a:r>
            <a:r>
              <a:rPr lang="uk-UA" sz="2400">
                <a:solidFill>
                  <a:schemeClr val="bg1"/>
                </a:solidFill>
              </a:rPr>
              <a:t> завжди дорівнює </a:t>
            </a:r>
            <a:r>
              <a:rPr lang="uk-UA" sz="2400">
                <a:solidFill>
                  <a:srgbClr val="FF3300"/>
                </a:solidFill>
              </a:rPr>
              <a:t>номеру групи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pic>
        <p:nvPicPr>
          <p:cNvPr id="36869" name="Picture 5" descr="2013-01-31 16 40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914400"/>
            <a:ext cx="2667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543800" y="9906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VI</a:t>
            </a:r>
            <a:r>
              <a:rPr lang="uk-UA"/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24384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 </a:t>
            </a:r>
            <a:r>
              <a:rPr lang="de-DE" sz="2400" b="1"/>
              <a:t> S</a:t>
            </a:r>
            <a:endParaRPr lang="uk-UA" sz="2400" b="1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153400" y="2438400"/>
            <a:ext cx="609600" cy="457200"/>
          </a:xfrm>
          <a:prstGeom prst="rect">
            <a:avLst/>
          </a:prstGeom>
          <a:solidFill>
            <a:srgbClr val="FFFF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 Cl</a:t>
            </a:r>
            <a:r>
              <a:rPr lang="uk-UA"/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72000" y="5334000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VII  II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</a:rPr>
              <a:t>Cl</a:t>
            </a:r>
            <a:r>
              <a:rPr lang="en-US" sz="3200" b="1" baseline="-25000">
                <a:solidFill>
                  <a:srgbClr val="00FFCC"/>
                </a:solidFill>
              </a:rPr>
              <a:t>2</a:t>
            </a:r>
            <a:r>
              <a:rPr lang="en-US" sz="3200" b="1">
                <a:solidFill>
                  <a:srgbClr val="00FFCC"/>
                </a:solidFill>
              </a:rPr>
              <a:t>O</a:t>
            </a:r>
            <a:r>
              <a:rPr lang="en-US" sz="3200" b="1" baseline="-25000">
                <a:solidFill>
                  <a:srgbClr val="00FFCC"/>
                </a:solidFill>
              </a:rPr>
              <a:t>7</a:t>
            </a:r>
            <a:endParaRPr lang="uk-UA" sz="3200" b="1">
              <a:solidFill>
                <a:srgbClr val="00FFCC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24400" y="3810000"/>
            <a:ext cx="1219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FFCC"/>
                </a:solidFill>
              </a:rPr>
              <a:t> </a:t>
            </a:r>
            <a:r>
              <a:rPr lang="en-US" sz="2400" b="1">
                <a:solidFill>
                  <a:srgbClr val="FF3300"/>
                </a:solidFill>
              </a:rPr>
              <a:t>VI  II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FFCC"/>
                </a:solidFill>
              </a:rPr>
              <a:t>SO</a:t>
            </a:r>
            <a:r>
              <a:rPr lang="en-US" sz="3200" b="1" baseline="-25000">
                <a:solidFill>
                  <a:srgbClr val="00FFCC"/>
                </a:solidFill>
              </a:rPr>
              <a:t>3</a:t>
            </a:r>
            <a:endParaRPr lang="uk-UA" sz="3200" b="1">
              <a:solidFill>
                <a:srgbClr val="00FFCC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" y="5715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Мають валентність </a:t>
            </a:r>
            <a:endParaRPr lang="uk-UA" sz="2400">
              <a:solidFill>
                <a:srgbClr val="FF33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53400" y="9906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solidFill>
                  <a:srgbClr val="FF3300"/>
                </a:solidFill>
              </a:rPr>
              <a:t>VII</a:t>
            </a:r>
            <a:r>
              <a:rPr lang="uk-UA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775 0.13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0.01111 L -0.44583 0.4333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84167 0.3777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0.01111 L -0.5125 0.6888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animBg="1"/>
      <p:bldP spid="27655" grpId="0" animBg="1"/>
      <p:bldP spid="27656" grpId="0" animBg="1"/>
      <p:bldP spid="27657" grpId="0"/>
      <p:bldP spid="27658" grpId="0"/>
      <p:bldP spid="27659" grpId="0"/>
      <p:bldP spid="276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00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543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Для атомів елементів 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ru-RU" sz="2400">
                <a:solidFill>
                  <a:srgbClr val="FF3300"/>
                </a:solidFill>
              </a:rPr>
              <a:t>зі змінною валентністю  </a:t>
            </a:r>
            <a:r>
              <a:rPr lang="ru-RU" sz="2400">
                <a:solidFill>
                  <a:schemeClr val="bg1"/>
                </a:solidFill>
              </a:rPr>
              <a:t>валентність </a:t>
            </a:r>
            <a:r>
              <a:rPr lang="uk-UA" sz="2400">
                <a:solidFill>
                  <a:schemeClr val="bg1"/>
                </a:solidFill>
              </a:rPr>
              <a:t> указується в дужках поряд з назвою або хімічним символом  елемента</a:t>
            </a:r>
          </a:p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Карбон </a:t>
            </a:r>
            <a:r>
              <a:rPr lang="uk-UA" sz="2400">
                <a:solidFill>
                  <a:srgbClr val="00FFCC"/>
                </a:solidFill>
              </a:rPr>
              <a:t>(</a:t>
            </a:r>
            <a:r>
              <a:rPr lang="de-DE" sz="2400">
                <a:solidFill>
                  <a:srgbClr val="00FFCC"/>
                </a:solidFill>
              </a:rPr>
              <a:t>IV</a:t>
            </a:r>
            <a:r>
              <a:rPr lang="uk-UA" sz="2400">
                <a:solidFill>
                  <a:srgbClr val="00FFCC"/>
                </a:solidFill>
              </a:rPr>
              <a:t>);</a:t>
            </a:r>
            <a:r>
              <a:rPr lang="uk-UA" sz="2400">
                <a:solidFill>
                  <a:schemeClr val="bg1"/>
                </a:solidFill>
              </a:rPr>
              <a:t>  Ферум </a:t>
            </a:r>
            <a:r>
              <a:rPr lang="uk-UA" sz="2400">
                <a:solidFill>
                  <a:srgbClr val="00FFCC"/>
                </a:solidFill>
              </a:rPr>
              <a:t>(</a:t>
            </a:r>
            <a:r>
              <a:rPr lang="de-DE" sz="2400">
                <a:solidFill>
                  <a:srgbClr val="00FFCC"/>
                </a:solidFill>
              </a:rPr>
              <a:t>III</a:t>
            </a:r>
            <a:r>
              <a:rPr lang="uk-UA" sz="2400">
                <a:solidFill>
                  <a:srgbClr val="00FFCC"/>
                </a:solidFill>
              </a:rPr>
              <a:t>);</a:t>
            </a:r>
            <a:r>
              <a:rPr lang="uk-UA" sz="2400">
                <a:solidFill>
                  <a:schemeClr val="bg1"/>
                </a:solidFill>
              </a:rPr>
              <a:t>      </a:t>
            </a:r>
            <a:r>
              <a:rPr lang="de-DE" sz="2400">
                <a:solidFill>
                  <a:schemeClr val="bg1"/>
                </a:solidFill>
              </a:rPr>
              <a:t>S </a:t>
            </a:r>
            <a:r>
              <a:rPr lang="uk-UA" sz="2400">
                <a:solidFill>
                  <a:srgbClr val="00FFCC"/>
                </a:solidFill>
              </a:rPr>
              <a:t>(</a:t>
            </a:r>
            <a:r>
              <a:rPr lang="de-DE" sz="2400">
                <a:solidFill>
                  <a:srgbClr val="00FFCC"/>
                </a:solidFill>
              </a:rPr>
              <a:t>VI</a:t>
            </a:r>
            <a:r>
              <a:rPr lang="uk-UA" sz="2400">
                <a:solidFill>
                  <a:srgbClr val="00FFCC"/>
                </a:solidFill>
              </a:rPr>
              <a:t>);</a:t>
            </a:r>
            <a:r>
              <a:rPr lang="de-DE" sz="2400">
                <a:solidFill>
                  <a:schemeClr val="bg1"/>
                </a:solidFill>
              </a:rPr>
              <a:t>    P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rgbClr val="00FFCC"/>
                </a:solidFill>
              </a:rPr>
              <a:t>(</a:t>
            </a:r>
            <a:r>
              <a:rPr lang="de-DE" sz="2400">
                <a:solidFill>
                  <a:srgbClr val="00FFCC"/>
                </a:solidFill>
              </a:rPr>
              <a:t>V</a:t>
            </a:r>
            <a:r>
              <a:rPr lang="uk-UA" sz="2400">
                <a:solidFill>
                  <a:srgbClr val="00FFCC"/>
                </a:solidFill>
              </a:rPr>
              <a:t>);</a:t>
            </a:r>
            <a:r>
              <a:rPr lang="de-DE" sz="2400">
                <a:solidFill>
                  <a:schemeClr val="bg1"/>
                </a:solidFill>
              </a:rPr>
              <a:t>   N </a:t>
            </a:r>
            <a:r>
              <a:rPr lang="uk-UA" sz="2400">
                <a:solidFill>
                  <a:srgbClr val="00FFCC"/>
                </a:solidFill>
              </a:rPr>
              <a:t>(</a:t>
            </a:r>
            <a:r>
              <a:rPr lang="de-DE" sz="2400">
                <a:solidFill>
                  <a:srgbClr val="00FFCC"/>
                </a:solidFill>
              </a:rPr>
              <a:t>IV</a:t>
            </a:r>
            <a:r>
              <a:rPr lang="uk-UA" sz="2400">
                <a:solidFill>
                  <a:srgbClr val="00FFCC"/>
                </a:solidFill>
              </a:rPr>
              <a:t>);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0" y="22860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Валентність можна розрахувати </a:t>
            </a:r>
            <a:r>
              <a:rPr lang="uk-UA" sz="2400">
                <a:solidFill>
                  <a:srgbClr val="00FFCC"/>
                </a:solidFill>
              </a:rPr>
              <a:t>за валентністю атома з відомою валентністю</a:t>
            </a:r>
            <a:r>
              <a:rPr lang="uk-UA" sz="2400">
                <a:solidFill>
                  <a:schemeClr val="bg1"/>
                </a:solidFill>
              </a:rPr>
              <a:t> в бінарних сполуках</a:t>
            </a:r>
            <a:endParaRPr lang="uk-UA" sz="2400">
              <a:solidFill>
                <a:srgbClr val="00FFCC"/>
              </a:solidFill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6200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uk-UA" sz="2400" b="1">
                <a:solidFill>
                  <a:srgbClr val="FF3300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P</a:t>
            </a:r>
            <a:r>
              <a:rPr lang="en-US" sz="3200" b="1" baseline="-25000">
                <a:solidFill>
                  <a:schemeClr val="bg1"/>
                </a:solidFill>
              </a:rPr>
              <a:t>2</a:t>
            </a:r>
            <a:r>
              <a:rPr lang="en-US" sz="3200" b="1">
                <a:solidFill>
                  <a:schemeClr val="bg1"/>
                </a:solidFill>
              </a:rPr>
              <a:t>O</a:t>
            </a:r>
            <a:r>
              <a:rPr lang="en-US" sz="3200" b="1" baseline="-25000">
                <a:solidFill>
                  <a:schemeClr val="bg1"/>
                </a:solidFill>
              </a:rPr>
              <a:t>5</a:t>
            </a:r>
            <a:endParaRPr lang="uk-UA" sz="3200" b="1">
              <a:solidFill>
                <a:schemeClr val="bg1"/>
              </a:solidFill>
            </a:endParaRP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FF0505"/>
                </a:solidFill>
              </a:rPr>
              <a:t>ІІ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144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FF0505"/>
                </a:solidFill>
              </a:rPr>
              <a:t> </a:t>
            </a:r>
            <a:r>
              <a:rPr lang="en-US" sz="2400" b="1">
                <a:solidFill>
                  <a:srgbClr val="FF0505"/>
                </a:solidFill>
              </a:rPr>
              <a:t>?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00400" y="33528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Помножити відому валентність на кількість атомів  </a:t>
            </a:r>
            <a:r>
              <a:rPr lang="uk-UA" sz="2400">
                <a:solidFill>
                  <a:srgbClr val="FF0505"/>
                </a:solidFill>
              </a:rPr>
              <a:t>2 </a:t>
            </a:r>
            <a:r>
              <a:rPr lang="uk-UA" sz="2400">
                <a:solidFill>
                  <a:srgbClr val="FF0505"/>
                </a:solidFill>
                <a:sym typeface="Symbol" pitchFamily="18" charset="2"/>
              </a:rPr>
              <a:t> 5 = 10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76600" y="44196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Поділити добуток на кількість атомів елемента, валентність якого шукаємо </a:t>
            </a:r>
            <a:r>
              <a:rPr lang="uk-UA" sz="2400">
                <a:solidFill>
                  <a:srgbClr val="FF0505"/>
                </a:solidFill>
                <a:sym typeface="Symbol" pitchFamily="18" charset="2"/>
              </a:rPr>
              <a:t>10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: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rgbClr val="FF0505"/>
                </a:solidFill>
              </a:rPr>
              <a:t>2 </a:t>
            </a:r>
            <a:r>
              <a:rPr lang="uk-UA" sz="2400">
                <a:solidFill>
                  <a:srgbClr val="FF0505"/>
                </a:solidFill>
                <a:sym typeface="Symbol" pitchFamily="18" charset="2"/>
              </a:rPr>
              <a:t> = 5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124200" y="56388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Поставитивалентність над знаком  римськими цифрами  </a:t>
            </a:r>
            <a:r>
              <a:rPr lang="de-DE" sz="2400">
                <a:solidFill>
                  <a:srgbClr val="FF0505"/>
                </a:solidFill>
              </a:rPr>
              <a:t>V</a:t>
            </a:r>
            <a:r>
              <a:rPr lang="uk-UA" sz="2400">
                <a:solidFill>
                  <a:srgbClr val="FF0505"/>
                </a:solidFill>
              </a:rPr>
              <a:t> </a:t>
            </a:r>
            <a:endParaRPr lang="uk-UA" sz="2400">
              <a:solidFill>
                <a:srgbClr val="FF0505"/>
              </a:solidFill>
              <a:sym typeface="Symbol" pitchFamily="18" charset="2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90600" y="3733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505"/>
                </a:solidFill>
              </a:rPr>
              <a:t>V</a:t>
            </a:r>
            <a:endParaRPr lang="uk-UA" b="1">
              <a:solidFill>
                <a:srgbClr val="FF050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5" grpId="0"/>
      <p:bldP spid="29706" grpId="0"/>
      <p:bldP spid="29707" grpId="0"/>
      <p:bldP spid="29708" grpId="0"/>
      <p:bldP spid="297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1E19"/>
            </a:gs>
            <a:gs pos="100000">
              <a:srgbClr val="0240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914400" y="152400"/>
            <a:ext cx="7620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>
                <a:solidFill>
                  <a:srgbClr val="00FFFF"/>
                </a:solidFill>
              </a:rPr>
              <a:t>  Складіть  формули речовин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Si H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90800" y="17526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N H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62400" y="17526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H S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334000" y="1752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CaCl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86600" y="1752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Na S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3400" y="35052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Ca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362200" y="35052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Al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962400" y="3505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SO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257800" y="35052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Cl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934200" y="3505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K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914400" y="1447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IV   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743200" y="1447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III   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114800" y="144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5626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     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391400" y="1447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  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8382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25146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III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038600" y="3124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VI   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3340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VII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0104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 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6764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4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429000" y="205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3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4800600" y="2057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6962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7432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2004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3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5720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3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1722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7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6388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7239000" y="396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12192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4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42672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2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8956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3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7912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2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75438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2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066800" y="2819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2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8194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6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43434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6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5715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7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7239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7EC0F6"/>
                </a:solidFill>
              </a:rPr>
              <a:t>2</a:t>
            </a:r>
            <a:endParaRPr lang="uk-UA" sz="2400" b="1">
              <a:solidFill>
                <a:srgbClr val="7EC0F6"/>
              </a:solidFill>
            </a:endParaRP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381000" y="5867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FF3300"/>
                </a:solidFill>
              </a:rPr>
              <a:t>Обчислюємо додаткові множники для кожного елемента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64008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6600"/>
                </a:solidFill>
              </a:rPr>
              <a:t> </a:t>
            </a:r>
            <a:r>
              <a:rPr lang="de-DE" sz="2000" b="1">
                <a:solidFill>
                  <a:srgbClr val="FF6600"/>
                </a:solidFill>
              </a:rPr>
              <a:t>2</a:t>
            </a:r>
            <a:endParaRPr lang="uk-UA" sz="2000" b="1">
              <a:solidFill>
                <a:srgbClr val="FF6600"/>
              </a:solidFill>
            </a:endParaRP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609600" y="4800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 Fe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990600" y="4495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III    II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590800" y="4724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 Si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4267200" y="4800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 MgCl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5943600" y="48768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 C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7315200" y="48768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chemeClr val="bg1"/>
                </a:solidFill>
              </a:rPr>
              <a:t> C O</a:t>
            </a:r>
            <a:endParaRPr lang="uk-UA" sz="4000">
              <a:solidFill>
                <a:schemeClr val="bg1"/>
              </a:solidFill>
            </a:endParaRP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6172200" y="4495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VI   I</a:t>
            </a:r>
            <a:endParaRPr lang="uk-UA" sz="2400" b="1">
              <a:solidFill>
                <a:srgbClr val="FF3399"/>
              </a:solidFill>
            </a:endParaRP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7696200" y="4495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rgbClr val="FF3399"/>
                </a:solidFill>
              </a:rPr>
              <a:t>II   II</a:t>
            </a:r>
            <a:endParaRPr lang="uk-UA" sz="24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  <p:bldP spid="22550" grpId="0"/>
      <p:bldP spid="22551" grpId="0"/>
      <p:bldP spid="22552" grpId="0"/>
      <p:bldP spid="22553" grpId="0"/>
      <p:bldP spid="22554" grpId="0"/>
      <p:bldP spid="22555" grpId="0"/>
      <p:bldP spid="22556" grpId="0"/>
      <p:bldP spid="22557" grpId="0"/>
      <p:bldP spid="22558" grpId="0"/>
      <p:bldP spid="22559" grpId="0"/>
      <p:bldP spid="22560" grpId="0"/>
      <p:bldP spid="22561" grpId="0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  <p:bldP spid="22569" grpId="0"/>
      <p:bldP spid="22570" grpId="0"/>
      <p:bldP spid="22571" grpId="0"/>
      <p:bldP spid="22572" grpId="0"/>
      <p:bldP spid="22573" grpId="0"/>
      <p:bldP spid="22575" grpId="0"/>
      <p:bldP spid="22576" grpId="0"/>
      <p:bldP spid="22577" grpId="0"/>
      <p:bldP spid="22578" grpId="0"/>
      <p:bldP spid="22579" grpId="0"/>
      <p:bldP spid="22580" grpId="0"/>
      <p:bldP spid="22581" grpId="0"/>
      <p:bldP spid="22582" grpId="0"/>
      <p:bldP spid="22583" grpId="0"/>
      <p:bldP spid="225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28600"/>
            <a:ext cx="6400800" cy="762000"/>
            <a:chOff x="1248" y="1592"/>
            <a:chExt cx="3216" cy="390"/>
          </a:xfrm>
        </p:grpSpPr>
        <p:sp>
          <p:nvSpPr>
            <p:cNvPr id="6159" name="Line 5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34925">
              <a:solidFill>
                <a:srgbClr val="0033CC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60" name="Rectangle 6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42466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256" y="1623"/>
              <a:ext cx="1482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sz="3200">
                  <a:solidFill>
                    <a:srgbClr val="0033CC"/>
                  </a:solidFill>
                </a:rPr>
                <a:t>Якіский скрад</a:t>
              </a:r>
              <a:endParaRPr lang="en-US" sz="3200">
                <a:solidFill>
                  <a:srgbClr val="0033CC"/>
                </a:solidFill>
              </a:endParaRPr>
            </a:p>
          </p:txBody>
        </p:sp>
        <p:sp>
          <p:nvSpPr>
            <p:cNvPr id="6162" name="Text Box 8"/>
            <p:cNvSpPr txBox="1">
              <a:spLocks noChangeArrowheads="1"/>
            </p:cNvSpPr>
            <p:nvPr/>
          </p:nvSpPr>
          <p:spPr bwMode="gray">
            <a:xfrm>
              <a:off x="1305" y="1592"/>
              <a:ext cx="205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1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66800" y="5791200"/>
            <a:ext cx="7315200" cy="762000"/>
            <a:chOff x="1248" y="1592"/>
            <a:chExt cx="3216" cy="390"/>
          </a:xfrm>
        </p:grpSpPr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34925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156" name="Rectangle 11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42466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57" name="Text Box 12"/>
            <p:cNvSpPr txBox="1">
              <a:spLocks noChangeArrowheads="1"/>
            </p:cNvSpPr>
            <p:nvPr/>
          </p:nvSpPr>
          <p:spPr bwMode="auto">
            <a:xfrm>
              <a:off x="2256" y="1623"/>
              <a:ext cx="1482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sz="3200">
                  <a:solidFill>
                    <a:srgbClr val="0033CC"/>
                  </a:solidFill>
                </a:rPr>
                <a:t> </a:t>
              </a:r>
              <a:r>
                <a:rPr lang="uk-UA" sz="3200">
                  <a:solidFill>
                    <a:srgbClr val="C8FBC5"/>
                  </a:solidFill>
                </a:rPr>
                <a:t>кількісний склад</a:t>
              </a:r>
              <a:endParaRPr lang="en-US" sz="3200">
                <a:solidFill>
                  <a:srgbClr val="C8FBC5"/>
                </a:solidFill>
              </a:endParaRPr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gray">
            <a:xfrm>
              <a:off x="1317" y="1592"/>
              <a:ext cx="180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b="1">
                  <a:solidFill>
                    <a:srgbClr val="FFFFFF"/>
                  </a:solidFill>
                </a:rPr>
                <a:t>2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  <p:pic>
        <p:nvPicPr>
          <p:cNvPr id="52238" name="Picture 14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2362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9" name="Rectangle 19"/>
          <p:cNvSpPr>
            <a:spLocks noChangeArrowheads="1"/>
          </p:cNvSpPr>
          <p:nvPr/>
        </p:nvSpPr>
        <p:spPr bwMode="auto">
          <a:xfrm>
            <a:off x="3581400" y="1066800"/>
            <a:ext cx="1752600" cy="1098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6600" b="1"/>
              <a:t>Н</a:t>
            </a:r>
            <a:r>
              <a:rPr lang="uk-UA" sz="6600" b="1" baseline="-25000"/>
              <a:t>2</a:t>
            </a:r>
            <a:r>
              <a:rPr lang="uk-UA" sz="6600" b="1"/>
              <a:t>О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flipH="1">
            <a:off x="228600" y="1143000"/>
            <a:ext cx="3352800" cy="1066800"/>
          </a:xfrm>
          <a:prstGeom prst="leftArrow">
            <a:avLst>
              <a:gd name="adj1" fmla="val 55065"/>
              <a:gd name="adj2" fmla="val 61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Стмвол Гідрогену</a:t>
            </a:r>
            <a:endParaRPr lang="ru-RU" sz="2800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5334000" y="1143000"/>
            <a:ext cx="3657600" cy="1066800"/>
          </a:xfrm>
          <a:prstGeom prst="leftArrow">
            <a:avLst>
              <a:gd name="adj1" fmla="val 55065"/>
              <a:gd name="adj2" fmla="val 673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Стмвол  Оксигену</a:t>
            </a:r>
            <a:endParaRPr lang="ru-RU" sz="2800"/>
          </a:p>
        </p:txBody>
      </p:sp>
      <p:sp>
        <p:nvSpPr>
          <p:cNvPr id="52244" name="Rectangle 19"/>
          <p:cNvSpPr>
            <a:spLocks noChangeArrowheads="1"/>
          </p:cNvSpPr>
          <p:nvPr/>
        </p:nvSpPr>
        <p:spPr bwMode="auto">
          <a:xfrm>
            <a:off x="3505200" y="3886200"/>
            <a:ext cx="1752600" cy="1098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6600" b="1"/>
              <a:t>Н</a:t>
            </a:r>
            <a:r>
              <a:rPr lang="uk-UA" sz="6600" b="1" baseline="-25000">
                <a:solidFill>
                  <a:srgbClr val="FF0066"/>
                </a:solidFill>
              </a:rPr>
              <a:t>2</a:t>
            </a:r>
            <a:r>
              <a:rPr lang="uk-UA" sz="6600" b="1"/>
              <a:t>О</a:t>
            </a: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 flipH="1">
            <a:off x="228600" y="4495800"/>
            <a:ext cx="3810000" cy="1066800"/>
          </a:xfrm>
          <a:prstGeom prst="leftArrow">
            <a:avLst>
              <a:gd name="adj1" fmla="val 65778"/>
              <a:gd name="adj2" fmla="val 714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2800"/>
              <a:t> індекс позначає</a:t>
            </a:r>
            <a:br>
              <a:rPr lang="uk-UA" sz="2800"/>
            </a:br>
            <a:r>
              <a:rPr lang="uk-UA" sz="2800"/>
              <a:t> </a:t>
            </a:r>
            <a:r>
              <a:rPr lang="uk-UA" sz="2800">
                <a:solidFill>
                  <a:srgbClr val="FF0066"/>
                </a:solidFill>
              </a:rPr>
              <a:t>2 атоми</a:t>
            </a:r>
            <a:r>
              <a:rPr lang="uk-UA" sz="2800"/>
              <a:t> Гідрогену</a:t>
            </a:r>
            <a:endParaRPr lang="ru-RU" sz="2800"/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5105400" y="4114800"/>
            <a:ext cx="3810000" cy="1676400"/>
          </a:xfrm>
          <a:prstGeom prst="leftArrow">
            <a:avLst>
              <a:gd name="adj1" fmla="val 65722"/>
              <a:gd name="adj2" fmla="val 412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2800"/>
              <a:t>  відсутність індексу</a:t>
            </a:r>
            <a:br>
              <a:rPr lang="uk-UA" sz="2800"/>
            </a:br>
            <a:r>
              <a:rPr lang="uk-UA" sz="2800"/>
              <a:t> означає </a:t>
            </a:r>
            <a:r>
              <a:rPr lang="uk-UA" sz="2800">
                <a:solidFill>
                  <a:srgbClr val="FF0066"/>
                </a:solidFill>
              </a:rPr>
              <a:t>1 атом </a:t>
            </a:r>
            <a:br>
              <a:rPr lang="uk-UA" sz="2800">
                <a:solidFill>
                  <a:srgbClr val="FF0066"/>
                </a:solidFill>
              </a:rPr>
            </a:br>
            <a:r>
              <a:rPr lang="uk-UA" sz="2800"/>
              <a:t> Оксигену</a:t>
            </a:r>
            <a:endParaRPr lang="ru-RU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/>
      <p:bldP spid="52240" grpId="0" animBg="1"/>
      <p:bldP spid="52243" grpId="0" animBg="1"/>
      <p:bldP spid="52244" grpId="0" animBg="1"/>
      <p:bldP spid="52245" grpId="0" animBg="1"/>
      <p:bldP spid="522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191000" cy="6858000"/>
          </a:xfrm>
          <a:prstGeom prst="rect">
            <a:avLst/>
          </a:prstGeom>
          <a:noFill/>
        </p:spPr>
      </p:pic>
      <p:pic>
        <p:nvPicPr>
          <p:cNvPr id="33798" name="Picture 6" descr="poison_vial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933700"/>
            <a:ext cx="1828800" cy="2152650"/>
          </a:xfrm>
          <a:prstGeom prst="rect">
            <a:avLst/>
          </a:prstGeom>
          <a:noFill/>
        </p:spPr>
      </p:pic>
      <p:pic>
        <p:nvPicPr>
          <p:cNvPr id="33799" name="Picture 7" descr="bubbles_soap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24200"/>
            <a:ext cx="2235200" cy="3733800"/>
          </a:xfrm>
          <a:prstGeom prst="rect">
            <a:avLst/>
          </a:prstGeom>
          <a:noFill/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8382000" y="6172200"/>
            <a:ext cx="304800" cy="3048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4572000" y="163773"/>
            <a:ext cx="2776181" cy="78133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Домашнє</a:t>
            </a:r>
            <a:b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</a:br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 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882180"/>
            <a:ext cx="2964752" cy="1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но 1 9"/>
          <p:cNvSpPr/>
          <p:nvPr/>
        </p:nvSpPr>
        <p:spPr>
          <a:xfrm>
            <a:off x="4838700" y="819150"/>
            <a:ext cx="2438400" cy="2057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smtClean="0">
                <a:solidFill>
                  <a:schemeClr val="tx1"/>
                </a:solidFill>
              </a:rPr>
              <a:t>§13</a:t>
            </a:r>
            <a:endParaRPr lang="uk-U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31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" y="800100"/>
            <a:ext cx="8336689" cy="61150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33700" y="1485900"/>
            <a:ext cx="5943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/>
            <a:r>
              <a:rPr lang="uk-UA" dirty="0" smtClean="0"/>
              <a:t> П.П.</a:t>
            </a:r>
            <a:r>
              <a:rPr lang="uk-UA" dirty="0" err="1" smtClean="0"/>
              <a:t>Попель</a:t>
            </a:r>
            <a:r>
              <a:rPr lang="uk-UA" dirty="0" smtClean="0"/>
              <a:t>, Л,С.</a:t>
            </a:r>
            <a:r>
              <a:rPr lang="uk-UA" dirty="0" err="1" smtClean="0"/>
              <a:t>Крикля</a:t>
            </a:r>
            <a:r>
              <a:rPr lang="uk-UA" dirty="0" smtClean="0"/>
              <a:t>  </a:t>
            </a:r>
            <a:r>
              <a:rPr lang="uk-UA" b="1" dirty="0" err="1" smtClean="0"/>
              <a:t>Хімія.Підручник</a:t>
            </a:r>
            <a:r>
              <a:rPr lang="uk-UA" b="1" dirty="0" smtClean="0"/>
              <a:t> для 7 кл</a:t>
            </a:r>
            <a:r>
              <a:rPr lang="uk-UA" dirty="0" smtClean="0"/>
              <a:t>.    </a:t>
            </a:r>
            <a:r>
              <a:rPr lang="uk-UA" dirty="0" err="1" smtClean="0"/>
              <a:t>Київ.Видавничий</a:t>
            </a:r>
            <a:r>
              <a:rPr lang="uk-UA" dirty="0" smtClean="0"/>
              <a:t> центр </a:t>
            </a:r>
            <a:r>
              <a:rPr lang="uk-UA" dirty="0" err="1" smtClean="0"/>
              <a:t>“Академія”</a:t>
            </a:r>
            <a:r>
              <a:rPr lang="uk-UA" dirty="0" smtClean="0"/>
              <a:t>, 2016  </a:t>
            </a:r>
            <a:endParaRPr lang="uk-UA" sz="2000" dirty="0"/>
          </a:p>
          <a:p>
            <a:endParaRPr lang="uk-UA" sz="2000" dirty="0" smtClean="0"/>
          </a:p>
          <a:p>
            <a:r>
              <a:rPr lang="uk-UA" sz="2000" dirty="0" smtClean="0"/>
              <a:t>Григорович </a:t>
            </a:r>
            <a:r>
              <a:rPr lang="uk-UA" sz="2000" dirty="0"/>
              <a:t>О.В. </a:t>
            </a:r>
            <a:r>
              <a:rPr lang="uk-UA" sz="2000" b="1" dirty="0"/>
              <a:t>Хімія.7 </a:t>
            </a:r>
            <a:r>
              <a:rPr lang="uk-UA" sz="2000" b="1" dirty="0" smtClean="0"/>
              <a:t>клас</a:t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000" b="1" dirty="0"/>
              <a:t>Розробки уроків</a:t>
            </a:r>
            <a:r>
              <a:rPr lang="de-DE" sz="2000" b="1" dirty="0"/>
              <a:t> </a:t>
            </a:r>
            <a:r>
              <a:rPr lang="uk-UA" sz="2000" b="1" dirty="0" smtClean="0"/>
              <a:t> </a:t>
            </a:r>
            <a:r>
              <a:rPr lang="uk-UA" sz="2000" dirty="0" smtClean="0"/>
              <a:t>Х</a:t>
            </a:r>
            <a:r>
              <a:rPr lang="uk-UA" sz="2000" dirty="0"/>
              <a:t>.: Вид-во </a:t>
            </a:r>
            <a:r>
              <a:rPr lang="uk-UA" sz="2000" dirty="0" err="1"/>
              <a:t>“Ранок”</a:t>
            </a:r>
            <a:r>
              <a:rPr lang="uk-UA" sz="2000" dirty="0"/>
              <a:t>, 2007.</a:t>
            </a:r>
          </a:p>
          <a:p>
            <a:r>
              <a:rPr lang="uk-UA" sz="2000" dirty="0"/>
              <a:t>    </a:t>
            </a:r>
            <a:r>
              <a:rPr lang="de-DE" sz="2000" dirty="0"/>
              <a:t> </a:t>
            </a:r>
            <a:endParaRPr lang="uk-UA" sz="2000" dirty="0"/>
          </a:p>
          <a:p>
            <a:r>
              <a:rPr lang="uk-UA" sz="2000" dirty="0"/>
              <a:t>    </a:t>
            </a:r>
            <a:r>
              <a:rPr lang="uk-UA" sz="2000" dirty="0" err="1"/>
              <a:t>Шаповалов</a:t>
            </a:r>
            <a:r>
              <a:rPr lang="uk-UA" sz="2000" dirty="0"/>
              <a:t> С.А. </a:t>
            </a:r>
            <a:r>
              <a:rPr lang="uk-UA" sz="2000" b="1" dirty="0"/>
              <a:t>Довідник старшокласника</a:t>
            </a:r>
            <a:br>
              <a:rPr lang="uk-UA" sz="2000" b="1" dirty="0"/>
            </a:br>
            <a:r>
              <a:rPr lang="uk-UA" sz="2000" b="1" dirty="0"/>
              <a:t>та абітурієнта.</a:t>
            </a:r>
            <a:r>
              <a:rPr lang="uk-UA" sz="2000" dirty="0"/>
              <a:t> Х. </a:t>
            </a:r>
            <a:r>
              <a:rPr lang="uk-UA" sz="2000" dirty="0" err="1"/>
              <a:t>Торсінг</a:t>
            </a:r>
            <a:r>
              <a:rPr lang="uk-UA" sz="2000" dirty="0"/>
              <a:t>, 2005.</a:t>
            </a:r>
            <a:br>
              <a:rPr lang="uk-UA" sz="2000" dirty="0"/>
            </a:br>
            <a:endParaRPr lang="de-DE" sz="2000" dirty="0"/>
          </a:p>
          <a:p>
            <a:r>
              <a:rPr lang="de-DE" sz="2000" dirty="0"/>
              <a:t>    </a:t>
            </a:r>
            <a:r>
              <a:rPr lang="de-DE" sz="2000" dirty="0" smtClean="0"/>
              <a:t>  </a:t>
            </a:r>
            <a:r>
              <a:rPr lang="uk-UA" sz="2000" dirty="0" err="1"/>
              <a:t>Старовойтова</a:t>
            </a:r>
            <a:r>
              <a:rPr lang="uk-UA" sz="2000" dirty="0"/>
              <a:t> І. Ю. </a:t>
            </a:r>
            <a:r>
              <a:rPr lang="uk-UA" sz="2000" b="1" dirty="0"/>
              <a:t>Усі уроки хімії. 7 клас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Х.: Вид. група </a:t>
            </a:r>
            <a:r>
              <a:rPr lang="uk-UA" sz="2000" dirty="0" err="1"/>
              <a:t>“Основа”</a:t>
            </a:r>
            <a:r>
              <a:rPr lang="uk-UA" sz="2000" dirty="0"/>
              <a:t>, 2007.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r>
              <a:rPr lang="uk-UA" sz="2000" b="1" dirty="0" smtClean="0"/>
              <a:t>Хімія</a:t>
            </a:r>
            <a:r>
              <a:rPr lang="uk-UA" sz="2000" dirty="0" smtClean="0"/>
              <a:t>. </a:t>
            </a:r>
            <a:r>
              <a:rPr lang="uk-UA" sz="2000" b="1" dirty="0" smtClean="0"/>
              <a:t>Практичний довідник 7-9 клас. </a:t>
            </a:r>
            <a:r>
              <a:rPr lang="uk-UA" sz="2000" dirty="0" smtClean="0"/>
              <a:t>/ </a:t>
            </a:r>
            <a:r>
              <a:rPr lang="uk-UA" sz="2000" dirty="0" err="1" smtClean="0"/>
              <a:t>Авт.-упорядник</a:t>
            </a:r>
            <a:r>
              <a:rPr lang="uk-UA" sz="2000" dirty="0" smtClean="0"/>
              <a:t> </a:t>
            </a:r>
            <a:r>
              <a:rPr lang="uk-UA" sz="2000" dirty="0" err="1" smtClean="0"/>
              <a:t>Курмакова</a:t>
            </a:r>
            <a:r>
              <a:rPr lang="uk-UA" sz="2000" dirty="0" smtClean="0"/>
              <a:t> І.М.  та інші – Чернігів: КММЕДІА,  2015.</a:t>
            </a:r>
            <a:endParaRPr lang="uk-UA" sz="2000" dirty="0"/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586740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698" name="Picture 2" descr="C:\Users\Олександр\Pictures\ Джерела.png"/>
          <p:cNvPicPr>
            <a:picLocks noChangeAspect="1" noChangeArrowheads="1"/>
          </p:cNvPicPr>
          <p:nvPr/>
        </p:nvPicPr>
        <p:blipFill>
          <a:blip r:embed="rId5"/>
          <a:srcRect t="17217"/>
          <a:stretch>
            <a:fillRect/>
          </a:stretch>
        </p:blipFill>
        <p:spPr bwMode="auto">
          <a:xfrm>
            <a:off x="2828925" y="152400"/>
            <a:ext cx="3486150" cy="8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04800" y="838200"/>
            <a:ext cx="8839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3600">
                <a:solidFill>
                  <a:srgbClr val="00FFFF"/>
                </a:solidFill>
              </a:rPr>
              <a:t>Формула показує склад однієї молекули  речовини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3600">
                <a:solidFill>
                  <a:srgbClr val="FF0066"/>
                </a:solidFill>
              </a:rPr>
              <a:t>З</a:t>
            </a:r>
            <a:r>
              <a:rPr lang="uk-UA" sz="3600">
                <a:solidFill>
                  <a:schemeClr val="bg1"/>
                </a:solidFill>
              </a:rPr>
              <a:t> </a:t>
            </a:r>
            <a:r>
              <a:rPr lang="uk-UA" sz="3600">
                <a:solidFill>
                  <a:srgbClr val="FF0066"/>
                </a:solidFill>
              </a:rPr>
              <a:t>яких хімічних елементів</a:t>
            </a:r>
            <a:r>
              <a:rPr lang="uk-UA" sz="3600">
                <a:solidFill>
                  <a:schemeClr val="bg1"/>
                </a:solidFill>
              </a:rPr>
              <a:t> складається молекула (якісний склад);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sz="3600">
                <a:solidFill>
                  <a:srgbClr val="FF0066"/>
                </a:solidFill>
              </a:rPr>
              <a:t>Кількість атомів</a:t>
            </a:r>
            <a:r>
              <a:rPr lang="uk-UA" sz="3600">
                <a:solidFill>
                  <a:schemeClr val="bg1"/>
                </a:solidFill>
              </a:rPr>
              <a:t> кожного елемента в молекулі (кількісний склад);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9"/>
            </a:gs>
            <a:gs pos="100000">
              <a:srgbClr val="0000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962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 1</a:t>
            </a:r>
            <a:r>
              <a:rPr lang="uk-UA" sz="2800">
                <a:solidFill>
                  <a:schemeClr val="bg1"/>
                </a:solidFill>
              </a:rPr>
              <a:t> хімічна формула  речовини </a:t>
            </a:r>
            <a:r>
              <a:rPr lang="en-US" sz="2800">
                <a:solidFill>
                  <a:schemeClr val="bg1"/>
                </a:solidFill>
              </a:rPr>
              <a:t>«</a:t>
            </a:r>
            <a:r>
              <a:rPr lang="uk-UA" sz="2800">
                <a:solidFill>
                  <a:schemeClr val="bg1"/>
                </a:solidFill>
              </a:rPr>
              <a:t>сульфатна кислота</a:t>
            </a:r>
            <a:r>
              <a:rPr lang="en-US" sz="2800">
                <a:solidFill>
                  <a:schemeClr val="bg1"/>
                </a:solidFill>
              </a:rPr>
              <a:t>»</a:t>
            </a:r>
            <a:r>
              <a:rPr lang="uk-UA" sz="2800">
                <a:solidFill>
                  <a:schemeClr val="bg1"/>
                </a:solidFill>
              </a:rPr>
              <a:t> зображується як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1000" y="1371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Модель </a:t>
            </a:r>
          </a:p>
          <a:p>
            <a:pPr algn="ctr"/>
            <a:r>
              <a:rPr lang="uk-UA"/>
              <a:t>молекули  </a:t>
            </a:r>
          </a:p>
        </p:txBody>
      </p:sp>
      <p:pic>
        <p:nvPicPr>
          <p:cNvPr id="6148" name="Picture 4" descr="СО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18288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Oval 55"/>
          <p:cNvSpPr>
            <a:spLocks noChangeArrowheads="1"/>
          </p:cNvSpPr>
          <p:nvPr/>
        </p:nvSpPr>
        <p:spPr bwMode="auto">
          <a:xfrm>
            <a:off x="2057400" y="11430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6150" name="Oval 55"/>
          <p:cNvSpPr>
            <a:spLocks noChangeArrowheads="1"/>
          </p:cNvSpPr>
          <p:nvPr/>
        </p:nvSpPr>
        <p:spPr bwMode="auto">
          <a:xfrm>
            <a:off x="2057400" y="2133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111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Н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724400" y="13716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загальна </a:t>
            </a:r>
          </a:p>
          <a:p>
            <a:pPr algn="ctr"/>
            <a:r>
              <a:rPr lang="uk-UA"/>
              <a:t>формула  </a:t>
            </a:r>
          </a:p>
        </p:txBody>
      </p:sp>
      <p:sp>
        <p:nvSpPr>
          <p:cNvPr id="6152" name="Text Box 58"/>
          <p:cNvSpPr txBox="1">
            <a:spLocks noChangeArrowheads="1"/>
          </p:cNvSpPr>
          <p:nvPr/>
        </p:nvSpPr>
        <p:spPr bwMode="auto">
          <a:xfrm>
            <a:off x="6705600" y="1524000"/>
            <a:ext cx="18288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H</a:t>
            </a:r>
            <a:r>
              <a:rPr lang="en-US" sz="4400" b="1" baseline="-25000"/>
              <a:t>2</a:t>
            </a:r>
            <a:r>
              <a:rPr lang="uk-UA" sz="4400" b="1"/>
              <a:t>SO</a:t>
            </a:r>
            <a:r>
              <a:rPr lang="uk-UA" sz="4400" b="1" baseline="-25000"/>
              <a:t>4</a:t>
            </a:r>
            <a:r>
              <a:rPr lang="uk-UA"/>
              <a:t> 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990600" y="2971800"/>
            <a:ext cx="6324600" cy="5286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</a:rPr>
              <a:t>Визначіть</a:t>
            </a:r>
            <a:r>
              <a:rPr lang="uk-UA" sz="2800">
                <a:solidFill>
                  <a:srgbClr val="FF3399"/>
                </a:solidFill>
              </a:rPr>
              <a:t> якісний склад</a:t>
            </a:r>
            <a:r>
              <a:rPr lang="uk-UA" sz="2800">
                <a:solidFill>
                  <a:srgbClr val="00FFFF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молекулаи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81000" y="2743200"/>
            <a:ext cx="8153400" cy="1809750"/>
          </a:xfrm>
          <a:prstGeom prst="rect">
            <a:avLst/>
          </a:prstGeom>
          <a:solidFill>
            <a:srgbClr val="000054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3399"/>
                </a:solidFill>
              </a:rPr>
              <a:t>якісний склад</a:t>
            </a:r>
            <a:r>
              <a:rPr lang="uk-UA" sz="2800">
                <a:solidFill>
                  <a:srgbClr val="00FFFF"/>
                </a:solidFill>
              </a:rPr>
              <a:t>: </a:t>
            </a:r>
            <a:r>
              <a:rPr lang="uk-UA" sz="2800">
                <a:solidFill>
                  <a:schemeClr val="bg1"/>
                </a:solidFill>
              </a:rPr>
              <a:t>молекула складається  з трьох  хімічних елементів ― </a:t>
            </a:r>
            <a:r>
              <a:rPr lang="uk-UA" sz="2800">
                <a:solidFill>
                  <a:srgbClr val="FF7C80"/>
                </a:solidFill>
              </a:rPr>
              <a:t>Гідрогену</a:t>
            </a:r>
            <a:r>
              <a:rPr lang="uk-UA" sz="2800">
                <a:solidFill>
                  <a:srgbClr val="00FF00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(знак </a:t>
            </a:r>
            <a:r>
              <a:rPr lang="en-US" sz="2800" b="1">
                <a:solidFill>
                  <a:srgbClr val="FF7C80"/>
                </a:solidFill>
              </a:rPr>
              <a:t>H</a:t>
            </a:r>
            <a:r>
              <a:rPr lang="uk-UA" sz="2800">
                <a:solidFill>
                  <a:schemeClr val="bg1"/>
                </a:solidFill>
              </a:rPr>
              <a:t>), </a:t>
            </a:r>
            <a:r>
              <a:rPr lang="uk-UA" sz="2800">
                <a:solidFill>
                  <a:srgbClr val="00FFCC"/>
                </a:solidFill>
              </a:rPr>
              <a:t>Сульфуру</a:t>
            </a:r>
            <a:r>
              <a:rPr lang="uk-UA" sz="2800">
                <a:solidFill>
                  <a:schemeClr val="bg1"/>
                </a:solidFill>
              </a:rPr>
              <a:t> (знак </a:t>
            </a:r>
            <a:r>
              <a:rPr lang="uk-UA" sz="2800" b="1">
                <a:solidFill>
                  <a:srgbClr val="00FFCC"/>
                </a:solidFill>
              </a:rPr>
              <a:t>S</a:t>
            </a:r>
            <a:r>
              <a:rPr lang="uk-UA" sz="2800" b="1">
                <a:solidFill>
                  <a:schemeClr val="bg1"/>
                </a:solidFill>
              </a:rPr>
              <a:t>) </a:t>
            </a:r>
            <a:r>
              <a:rPr lang="de-DE" sz="2800" b="1">
                <a:solidFill>
                  <a:schemeClr val="bg1"/>
                </a:solidFill>
              </a:rPr>
              <a:t/>
            </a:r>
            <a:br>
              <a:rPr lang="de-DE" sz="2800" b="1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і</a:t>
            </a:r>
            <a:r>
              <a:rPr lang="uk-UA" sz="2800" b="1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33CC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(знак </a:t>
            </a:r>
            <a:r>
              <a:rPr lang="uk-UA" sz="2800">
                <a:solidFill>
                  <a:srgbClr val="33CCFF"/>
                </a:solidFill>
              </a:rPr>
              <a:t>О</a:t>
            </a:r>
            <a:r>
              <a:rPr lang="uk-UA" sz="280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62000" y="5334000"/>
            <a:ext cx="7162800" cy="52863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</a:rPr>
              <a:t>Визначіть</a:t>
            </a:r>
            <a:r>
              <a:rPr lang="uk-UA" sz="2800">
                <a:solidFill>
                  <a:srgbClr val="FF3399"/>
                </a:solidFill>
              </a:rPr>
              <a:t>  кількісний склад</a:t>
            </a:r>
            <a:r>
              <a:rPr lang="uk-UA" sz="2800">
                <a:solidFill>
                  <a:srgbClr val="00FFFF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молекулаи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57200" y="4876800"/>
            <a:ext cx="8077200" cy="1809750"/>
          </a:xfrm>
          <a:prstGeom prst="rect">
            <a:avLst/>
          </a:prstGeom>
          <a:solidFill>
            <a:srgbClr val="000054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кількісний склад</a:t>
            </a:r>
            <a:r>
              <a:rPr lang="uk-UA" sz="2800">
                <a:solidFill>
                  <a:srgbClr val="00FFFF"/>
                </a:solidFill>
              </a:rPr>
              <a:t>:</a:t>
            </a:r>
            <a:r>
              <a:rPr lang="uk-UA" sz="2800">
                <a:solidFill>
                  <a:schemeClr val="bg1"/>
                </a:solidFill>
              </a:rPr>
              <a:t> молекула містить  </a:t>
            </a:r>
            <a:r>
              <a:rPr lang="uk-UA" sz="2800">
                <a:solidFill>
                  <a:srgbClr val="00FF00"/>
                </a:solidFill>
              </a:rPr>
              <a:t>два </a:t>
            </a:r>
            <a:r>
              <a:rPr lang="uk-UA" sz="2800">
                <a:solidFill>
                  <a:schemeClr val="bg1"/>
                </a:solidFill>
              </a:rPr>
              <a:t>атоми хімічного  елемента </a:t>
            </a:r>
            <a:r>
              <a:rPr lang="uk-UA" sz="2800">
                <a:solidFill>
                  <a:srgbClr val="00FF00"/>
                </a:solidFill>
              </a:rPr>
              <a:t>Гідроген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uk-UA" sz="2800">
                <a:solidFill>
                  <a:srgbClr val="FF6600"/>
                </a:solidFill>
              </a:rPr>
              <a:t>один</a:t>
            </a:r>
            <a:r>
              <a:rPr lang="uk-UA" sz="2800">
                <a:solidFill>
                  <a:schemeClr val="bg1"/>
                </a:solidFill>
              </a:rPr>
              <a:t> атом хімічного елемента </a:t>
            </a:r>
            <a:r>
              <a:rPr lang="uk-UA" sz="2800">
                <a:solidFill>
                  <a:srgbClr val="FF6600"/>
                </a:solidFill>
              </a:rPr>
              <a:t>Сульфур</a:t>
            </a:r>
            <a:r>
              <a:rPr lang="uk-UA" sz="2800">
                <a:solidFill>
                  <a:schemeClr val="bg1"/>
                </a:solidFill>
              </a:rPr>
              <a:t> і </a:t>
            </a:r>
            <a:r>
              <a:rPr lang="uk-UA" sz="2800">
                <a:solidFill>
                  <a:srgbClr val="33CCFF"/>
                </a:solidFill>
              </a:rPr>
              <a:t>чотири</a:t>
            </a:r>
            <a:r>
              <a:rPr lang="uk-UA" sz="2800">
                <a:solidFill>
                  <a:schemeClr val="bg1"/>
                </a:solidFill>
              </a:rPr>
              <a:t> атоми  хімічного елемента </a:t>
            </a:r>
            <a:r>
              <a:rPr lang="uk-UA" sz="2800">
                <a:solidFill>
                  <a:srgbClr val="33CCFF"/>
                </a:solidFill>
              </a:rPr>
              <a:t>Оксиген.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 animBg="1"/>
      <p:bldP spid="6150" grpId="0" animBg="1"/>
      <p:bldP spid="6151" grpId="0" animBg="1"/>
      <p:bldP spid="6152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67818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 2</a:t>
            </a:r>
            <a:r>
              <a:rPr lang="uk-UA" sz="2800">
                <a:solidFill>
                  <a:schemeClr val="bg1"/>
                </a:solidFill>
              </a:rPr>
              <a:t> хімічна формула  речовини </a:t>
            </a:r>
            <a:r>
              <a:rPr lang="en-US" sz="2800">
                <a:solidFill>
                  <a:schemeClr val="bg1"/>
                </a:solidFill>
              </a:rPr>
              <a:t>«</a:t>
            </a:r>
            <a:r>
              <a:rPr lang="uk-UA" sz="2800">
                <a:solidFill>
                  <a:schemeClr val="bg1"/>
                </a:solidFill>
              </a:rPr>
              <a:t>озон</a:t>
            </a:r>
            <a:r>
              <a:rPr lang="en-US" sz="2800">
                <a:solidFill>
                  <a:schemeClr val="bg1"/>
                </a:solidFill>
              </a:rPr>
              <a:t>»</a:t>
            </a:r>
            <a:r>
              <a:rPr lang="uk-UA" sz="2800">
                <a:solidFill>
                  <a:schemeClr val="bg1"/>
                </a:solidFill>
              </a:rPr>
              <a:t> зображується як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772400" y="381000"/>
            <a:ext cx="9144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/>
              <a:t>О</a:t>
            </a:r>
            <a:r>
              <a:rPr lang="uk-UA" sz="4400" b="1" baseline="-25000"/>
              <a:t>3</a:t>
            </a:r>
            <a:endParaRPr lang="uk-UA" sz="4400" b="1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9600" y="1473200"/>
            <a:ext cx="804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FF3399"/>
                </a:solidFill>
              </a:rPr>
              <a:t>якісний склад</a:t>
            </a:r>
            <a:r>
              <a:rPr lang="uk-UA" sz="2800">
                <a:solidFill>
                  <a:srgbClr val="FF33CC"/>
                </a:solidFill>
              </a:rPr>
              <a:t>:</a:t>
            </a:r>
            <a:r>
              <a:rPr lang="uk-UA" sz="2800">
                <a:solidFill>
                  <a:srgbClr val="00FF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молекула складається  з  одного</a:t>
            </a:r>
          </a:p>
          <a:p>
            <a:r>
              <a:rPr lang="uk-UA" sz="2800">
                <a:solidFill>
                  <a:schemeClr val="bg1"/>
                </a:solidFill>
              </a:rPr>
              <a:t>  хімічного  елементіа ― </a:t>
            </a:r>
            <a:r>
              <a:rPr lang="uk-UA" sz="2800">
                <a:solidFill>
                  <a:srgbClr val="00FF00"/>
                </a:solidFill>
              </a:rPr>
              <a:t> </a:t>
            </a:r>
            <a:r>
              <a:rPr lang="uk-UA" sz="2800" b="1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33CC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(знак </a:t>
            </a:r>
            <a:r>
              <a:rPr lang="uk-UA" sz="2800">
                <a:solidFill>
                  <a:srgbClr val="33CCFF"/>
                </a:solidFill>
              </a:rPr>
              <a:t>О</a:t>
            </a:r>
            <a:r>
              <a:rPr lang="uk-UA" sz="280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uk-UA" sz="24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FF3399"/>
                </a:solidFill>
              </a:rPr>
              <a:t>кількісний склад</a:t>
            </a:r>
            <a:r>
              <a:rPr lang="uk-UA" sz="2800">
                <a:solidFill>
                  <a:srgbClr val="00FFFF"/>
                </a:solidFill>
              </a:rPr>
              <a:t>:</a:t>
            </a:r>
            <a:r>
              <a:rPr lang="uk-UA" sz="2800">
                <a:solidFill>
                  <a:schemeClr val="bg1"/>
                </a:solidFill>
              </a:rPr>
              <a:t> молекула містить  </a:t>
            </a:r>
            <a:r>
              <a:rPr lang="uk-UA" sz="2800">
                <a:solidFill>
                  <a:srgbClr val="00FF00"/>
                </a:solidFill>
              </a:rPr>
              <a:t> </a:t>
            </a:r>
            <a:r>
              <a:rPr lang="uk-UA" sz="2800">
                <a:solidFill>
                  <a:srgbClr val="33CCFF"/>
                </a:solidFill>
              </a:rPr>
              <a:t>три</a:t>
            </a:r>
            <a:r>
              <a:rPr lang="uk-UA" sz="2800">
                <a:solidFill>
                  <a:srgbClr val="00FF00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атоми хімічного елемента </a:t>
            </a:r>
            <a:r>
              <a:rPr lang="uk-UA" sz="2800">
                <a:solidFill>
                  <a:srgbClr val="00FF00"/>
                </a:solidFill>
              </a:rPr>
              <a:t> </a:t>
            </a:r>
            <a:r>
              <a:rPr lang="uk-UA" sz="2800">
                <a:solidFill>
                  <a:srgbClr val="33CCFF"/>
                </a:solidFill>
              </a:rPr>
              <a:t>Оксигену.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67818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 3</a:t>
            </a:r>
            <a:r>
              <a:rPr lang="uk-UA" sz="2800">
                <a:solidFill>
                  <a:schemeClr val="bg1"/>
                </a:solidFill>
              </a:rPr>
              <a:t> хімічна формула  речовини </a:t>
            </a:r>
            <a:r>
              <a:rPr lang="en-US" sz="2800">
                <a:solidFill>
                  <a:schemeClr val="bg1"/>
                </a:solidFill>
              </a:rPr>
              <a:t>«</a:t>
            </a:r>
            <a:r>
              <a:rPr lang="uk-UA" sz="2800">
                <a:solidFill>
                  <a:schemeClr val="bg1"/>
                </a:solidFill>
              </a:rPr>
              <a:t>неон</a:t>
            </a:r>
            <a:r>
              <a:rPr lang="en-US" sz="2800">
                <a:solidFill>
                  <a:schemeClr val="bg1"/>
                </a:solidFill>
              </a:rPr>
              <a:t>»</a:t>
            </a:r>
            <a:r>
              <a:rPr lang="uk-UA" sz="2800">
                <a:solidFill>
                  <a:schemeClr val="bg1"/>
                </a:solidFill>
              </a:rPr>
              <a:t> зображується як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20000" y="3886200"/>
            <a:ext cx="9906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 b="1"/>
              <a:t>Ne</a:t>
            </a:r>
            <a:endParaRPr lang="uk-UA" sz="4400" b="1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62000" y="5029200"/>
            <a:ext cx="8047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FF3399"/>
                </a:solidFill>
              </a:rPr>
              <a:t>якісний склад</a:t>
            </a:r>
            <a:r>
              <a:rPr lang="uk-UA" sz="2800">
                <a:solidFill>
                  <a:srgbClr val="FF33CC"/>
                </a:solidFill>
              </a:rPr>
              <a:t>:</a:t>
            </a:r>
            <a:r>
              <a:rPr lang="uk-UA" sz="2800">
                <a:solidFill>
                  <a:srgbClr val="00FF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молекула складається  з  одного</a:t>
            </a:r>
          </a:p>
          <a:p>
            <a:r>
              <a:rPr lang="uk-UA" sz="2800">
                <a:solidFill>
                  <a:schemeClr val="bg1"/>
                </a:solidFill>
              </a:rPr>
              <a:t>  хімічного  елементіа ― </a:t>
            </a:r>
            <a:r>
              <a:rPr lang="uk-UA" sz="2800">
                <a:solidFill>
                  <a:srgbClr val="00FF00"/>
                </a:solidFill>
              </a:rPr>
              <a:t> </a:t>
            </a:r>
            <a:r>
              <a:rPr lang="uk-UA" sz="2800" b="1">
                <a:solidFill>
                  <a:schemeClr val="bg1"/>
                </a:solidFill>
              </a:rPr>
              <a:t> </a:t>
            </a:r>
            <a:r>
              <a:rPr lang="de-DE" sz="2800">
                <a:solidFill>
                  <a:srgbClr val="33CCFF"/>
                </a:solidFill>
              </a:rPr>
              <a:t> </a:t>
            </a:r>
            <a:r>
              <a:rPr lang="uk-UA" sz="2800">
                <a:solidFill>
                  <a:srgbClr val="33CCFF"/>
                </a:solidFill>
              </a:rPr>
              <a:t>Неону</a:t>
            </a:r>
            <a:r>
              <a:rPr lang="uk-UA" sz="2800">
                <a:solidFill>
                  <a:schemeClr val="bg1"/>
                </a:solidFill>
              </a:rPr>
              <a:t> .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Індек 1 не пишеться.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/>
      <p:bldP spid="7175" grpId="0"/>
      <p:bldP spid="7176" grpId="0" animBg="1"/>
      <p:bldP spid="7177" grpId="0" animBg="1"/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2834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Times New Roman"/>
                <a:cs typeface="Times New Roman"/>
              </a:rPr>
              <a:t>Вправи в застосуванні знань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3152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</a:t>
            </a:r>
            <a:r>
              <a:rPr lang="uk-UA" sz="2800">
                <a:solidFill>
                  <a:schemeClr val="bg1"/>
                </a:solidFill>
              </a:rPr>
              <a:t>  Визначіть якісний та кількісний склад речовини за її хімічною формулою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14478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F</a:t>
            </a:r>
            <a:r>
              <a:rPr lang="uk-UA" sz="3200" b="1"/>
              <a:t>е</a:t>
            </a:r>
            <a:r>
              <a:rPr lang="en-US" sz="3200" b="1" baseline="-25000"/>
              <a:t>2</a:t>
            </a:r>
            <a:r>
              <a:rPr lang="de-DE" sz="3200" b="1"/>
              <a:t>O</a:t>
            </a:r>
            <a:r>
              <a:rPr lang="de-DE" sz="3200" b="1" baseline="-25000"/>
              <a:t>3</a:t>
            </a:r>
            <a:endParaRPr lang="uk-UA" sz="3200" b="1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905000" y="2438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два атоми  </a:t>
            </a:r>
            <a:r>
              <a:rPr lang="uk-UA" sz="2800">
                <a:solidFill>
                  <a:srgbClr val="66FFFF"/>
                </a:solidFill>
              </a:rPr>
              <a:t>феруму,</a:t>
            </a:r>
            <a:r>
              <a:rPr lang="uk-UA" sz="2800">
                <a:solidFill>
                  <a:schemeClr val="bg1"/>
                </a:solidFill>
              </a:rPr>
              <a:t>  три  атоми </a:t>
            </a:r>
            <a:r>
              <a:rPr lang="uk-UA" sz="2800">
                <a:solidFill>
                  <a:srgbClr val="54F24C"/>
                </a:solidFill>
              </a:rPr>
              <a:t>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13716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P</a:t>
            </a:r>
            <a:r>
              <a:rPr lang="en-US" sz="3200" b="1" baseline="-25000"/>
              <a:t>2</a:t>
            </a:r>
            <a:r>
              <a:rPr lang="de-DE" sz="3200" b="1"/>
              <a:t>O</a:t>
            </a:r>
            <a:r>
              <a:rPr lang="de-DE" sz="3200" b="1" baseline="-25000"/>
              <a:t>5</a:t>
            </a:r>
            <a:endParaRPr lang="uk-UA" sz="3200" b="1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133600" y="3657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два атоми </a:t>
            </a:r>
            <a:r>
              <a:rPr lang="uk-UA" sz="2800">
                <a:solidFill>
                  <a:srgbClr val="66FFFF"/>
                </a:solidFill>
              </a:rPr>
              <a:t> фосфору,</a:t>
            </a:r>
            <a:r>
              <a:rPr lang="uk-UA" sz="2800">
                <a:solidFill>
                  <a:schemeClr val="bg1"/>
                </a:solidFill>
              </a:rPr>
              <a:t>  пять  атомів </a:t>
            </a:r>
            <a:r>
              <a:rPr lang="uk-UA" sz="2800">
                <a:solidFill>
                  <a:srgbClr val="54F24C"/>
                </a:solidFill>
              </a:rPr>
              <a:t>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  <a:r>
              <a:rPr lang="uk-UA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4800" y="5334000"/>
            <a:ext cx="1524000" cy="641350"/>
          </a:xfrm>
          <a:prstGeom prst="rect">
            <a:avLst/>
          </a:prstGeom>
          <a:solidFill>
            <a:srgbClr val="B7E7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/>
              <a:t>KClO</a:t>
            </a:r>
            <a:r>
              <a:rPr lang="uk-UA" sz="3600" b="1" baseline="-25000"/>
              <a:t>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33600" y="50292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chemeClr val="bg1"/>
                </a:solidFill>
              </a:rPr>
              <a:t> один атом </a:t>
            </a:r>
            <a:r>
              <a:rPr lang="uk-UA" sz="2800">
                <a:solidFill>
                  <a:srgbClr val="66FFFF"/>
                </a:solidFill>
              </a:rPr>
              <a:t> калію,</a:t>
            </a:r>
            <a:r>
              <a:rPr lang="uk-UA" sz="2800">
                <a:solidFill>
                  <a:schemeClr val="bg1"/>
                </a:solidFill>
              </a:rPr>
              <a:t>  один  атом </a:t>
            </a:r>
            <a:r>
              <a:rPr lang="uk-UA" sz="2800">
                <a:solidFill>
                  <a:srgbClr val="3399FF"/>
                </a:solidFill>
              </a:rPr>
              <a:t> </a:t>
            </a:r>
            <a:r>
              <a:rPr lang="uk-UA" sz="2800">
                <a:solidFill>
                  <a:srgbClr val="FFFF00"/>
                </a:solidFill>
              </a:rPr>
              <a:t>хлору,</a:t>
            </a:r>
            <a:r>
              <a:rPr lang="uk-UA" sz="2800">
                <a:solidFill>
                  <a:schemeClr val="bg1"/>
                </a:solidFill>
              </a:rPr>
              <a:t>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три атоми </a:t>
            </a:r>
            <a:r>
              <a:rPr lang="uk-UA" sz="2800">
                <a:solidFill>
                  <a:srgbClr val="3399FF"/>
                </a:solidFill>
              </a:rPr>
              <a:t>оксигену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/>
      <p:bldP spid="33800" grpId="0" animBg="1"/>
      <p:bldP spid="33801" grpId="0"/>
      <p:bldP spid="33802" grpId="0" animBg="1"/>
      <p:bldP spid="338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81000" y="14478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загальна </a:t>
            </a:r>
          </a:p>
          <a:p>
            <a:pPr algn="ctr"/>
            <a:r>
              <a:rPr lang="uk-UA"/>
              <a:t>формула  </a:t>
            </a:r>
          </a:p>
        </p:txBody>
      </p:sp>
      <p:sp>
        <p:nvSpPr>
          <p:cNvPr id="10245" name="Rectangle 19"/>
          <p:cNvSpPr>
            <a:spLocks noChangeArrowheads="1"/>
          </p:cNvSpPr>
          <p:nvPr/>
        </p:nvSpPr>
        <p:spPr bwMode="auto">
          <a:xfrm>
            <a:off x="2286000" y="1752600"/>
            <a:ext cx="1531938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chemeClr val="accent2"/>
                </a:solidFill>
              </a:rPr>
              <a:t> А</a:t>
            </a:r>
            <a:r>
              <a:rPr lang="en-US" sz="4000" b="1">
                <a:solidFill>
                  <a:schemeClr val="accent2"/>
                </a:solidFill>
              </a:rPr>
              <a:t>l</a:t>
            </a:r>
            <a:r>
              <a:rPr lang="de-DE" sz="4000" b="1">
                <a:solidFill>
                  <a:srgbClr val="000058"/>
                </a:solidFill>
              </a:rPr>
              <a:t>Cl</a:t>
            </a:r>
            <a:r>
              <a:rPr lang="de-DE" sz="4000" b="1" baseline="-25000">
                <a:solidFill>
                  <a:srgbClr val="000058"/>
                </a:solidFill>
              </a:rPr>
              <a:t>3</a:t>
            </a:r>
            <a:endParaRPr lang="uk-UA" sz="4000" b="1" baseline="-25000">
              <a:solidFill>
                <a:srgbClr val="000058"/>
              </a:solidFill>
            </a:endParaRPr>
          </a:p>
        </p:txBody>
      </p:sp>
      <p:pic>
        <p:nvPicPr>
          <p:cNvPr id="10246" name="Picture 5" descr="хл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44780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хл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68580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Oval 12"/>
          <p:cNvSpPr>
            <a:spLocks noChangeArrowheads="1"/>
          </p:cNvSpPr>
          <p:nvPr/>
        </p:nvSpPr>
        <p:spPr bwMode="gray">
          <a:xfrm>
            <a:off x="7010400" y="1219200"/>
            <a:ext cx="1054100" cy="9906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b="1"/>
              <a:t>Al</a:t>
            </a:r>
            <a:endParaRPr lang="uk-UA" sz="2800" b="1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572000" y="1447800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gradFill rotWithShape="1">
            <a:gsLst>
              <a:gs pos="0">
                <a:srgbClr val="8585D7"/>
              </a:gs>
              <a:gs pos="100000">
                <a:schemeClr val="accent1">
                  <a:alpha val="89998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Модель </a:t>
            </a:r>
          </a:p>
          <a:p>
            <a:pPr algn="ctr"/>
            <a:r>
              <a:rPr lang="uk-UA"/>
              <a:t>молекули 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8600" y="2895600"/>
            <a:ext cx="74676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00FFCC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молекулі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один атом  </a:t>
            </a:r>
            <a:r>
              <a:rPr lang="uk-UA" sz="2800">
                <a:solidFill>
                  <a:srgbClr val="00FFFF"/>
                </a:solidFill>
              </a:rPr>
              <a:t>Алюмінію</a:t>
            </a:r>
            <a:r>
              <a:rPr lang="uk-UA" sz="2800">
                <a:solidFill>
                  <a:schemeClr val="bg1"/>
                </a:solidFill>
              </a:rPr>
              <a:t>, 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три атоми  </a:t>
            </a:r>
            <a:r>
              <a:rPr lang="uk-UA" sz="2800">
                <a:solidFill>
                  <a:srgbClr val="00FFFF"/>
                </a:solidFill>
              </a:rPr>
              <a:t>Хлору</a:t>
            </a:r>
            <a:r>
              <a:rPr lang="uk-UA" sz="2800">
                <a:solidFill>
                  <a:schemeClr val="bg1"/>
                </a:solidFill>
              </a:rPr>
              <a:t>;  </a:t>
            </a:r>
            <a:endParaRPr lang="en-US" sz="2800"/>
          </a:p>
        </p:txBody>
      </p:sp>
      <p:pic>
        <p:nvPicPr>
          <p:cNvPr id="10254" name="Picture 5" descr="хл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133600"/>
            <a:ext cx="76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58"/>
          <p:cNvSpPr txBox="1">
            <a:spLocks noChangeArrowheads="1"/>
          </p:cNvSpPr>
          <p:nvPr/>
        </p:nvSpPr>
        <p:spPr bwMode="auto">
          <a:xfrm>
            <a:off x="1981200" y="4572000"/>
            <a:ext cx="1828800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/>
              <a:t>К</a:t>
            </a:r>
            <a:r>
              <a:rPr lang="en-US" sz="4400" b="1" baseline="-25000"/>
              <a:t>2</a:t>
            </a:r>
            <a:r>
              <a:rPr lang="uk-UA" sz="4400" b="1"/>
              <a:t>СO</a:t>
            </a:r>
            <a:r>
              <a:rPr lang="uk-UA" sz="4400" b="1" baseline="-25000"/>
              <a:t>3</a:t>
            </a:r>
            <a:r>
              <a:rPr lang="uk-UA" baseline="-25000"/>
              <a:t> </a:t>
            </a:r>
          </a:p>
        </p:txBody>
      </p:sp>
      <p:pic>
        <p:nvPicPr>
          <p:cNvPr id="25607" name="Picture 7" descr="ЦО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26855">
            <a:off x="7010400" y="4038600"/>
            <a:ext cx="1495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Oval 8"/>
          <p:cNvSpPr>
            <a:spLocks noChangeArrowheads="1"/>
          </p:cNvSpPr>
          <p:nvPr/>
        </p:nvSpPr>
        <p:spPr bwMode="gray">
          <a:xfrm>
            <a:off x="6705600" y="4038600"/>
            <a:ext cx="609600" cy="533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К</a:t>
            </a:r>
          </a:p>
        </p:txBody>
      </p:sp>
      <p:sp>
        <p:nvSpPr>
          <p:cNvPr id="10258" name="Oval 8"/>
          <p:cNvSpPr>
            <a:spLocks noChangeArrowheads="1"/>
          </p:cNvSpPr>
          <p:nvPr/>
        </p:nvSpPr>
        <p:spPr bwMode="gray">
          <a:xfrm>
            <a:off x="6705600" y="5105400"/>
            <a:ext cx="609600" cy="533400"/>
          </a:xfrm>
          <a:prstGeom prst="ellipse">
            <a:avLst/>
          </a:prstGeom>
          <a:gradFill rotWithShape="1">
            <a:gsLst>
              <a:gs pos="0">
                <a:srgbClr val="D0E6F0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/>
              <a:t>К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1000" y="5715000"/>
            <a:ext cx="84582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у молекулі 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речовини</a:t>
            </a:r>
            <a:r>
              <a:rPr lang="uk-UA" sz="2800" baseline="-25000">
                <a:solidFill>
                  <a:schemeClr val="bg1"/>
                </a:solidFill>
              </a:rPr>
              <a:t>  </a:t>
            </a:r>
            <a:r>
              <a:rPr lang="uk-UA" sz="2800">
                <a:solidFill>
                  <a:schemeClr val="bg1"/>
                </a:solidFill>
              </a:rPr>
              <a:t>міститься:  два атоми   </a:t>
            </a:r>
            <a:r>
              <a:rPr lang="uk-UA" sz="2800">
                <a:solidFill>
                  <a:srgbClr val="00FFFF"/>
                </a:solidFill>
              </a:rPr>
              <a:t>Калію</a:t>
            </a:r>
            <a:r>
              <a:rPr lang="uk-UA" sz="2800">
                <a:solidFill>
                  <a:schemeClr val="bg1"/>
                </a:solidFill>
              </a:rPr>
              <a:t>, один атом </a:t>
            </a:r>
            <a:r>
              <a:rPr lang="uk-UA" sz="2800">
                <a:solidFill>
                  <a:srgbClr val="00FFFF"/>
                </a:solidFill>
              </a:rPr>
              <a:t>Карбону</a:t>
            </a:r>
            <a:r>
              <a:rPr lang="uk-UA" sz="2800">
                <a:solidFill>
                  <a:schemeClr val="bg1"/>
                </a:solidFill>
              </a:rPr>
              <a:t> і</a:t>
            </a:r>
            <a:r>
              <a:rPr lang="de-DE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три атоми  </a:t>
            </a:r>
            <a:r>
              <a:rPr lang="uk-UA" sz="2800">
                <a:solidFill>
                  <a:srgbClr val="00FFFF"/>
                </a:solidFill>
              </a:rPr>
              <a:t>Оксигенуу</a:t>
            </a:r>
            <a:r>
              <a:rPr lang="uk-UA" sz="2400">
                <a:solidFill>
                  <a:schemeClr val="bg1"/>
                </a:solidFill>
              </a:rPr>
              <a:t>;  </a:t>
            </a:r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57200" y="228600"/>
            <a:ext cx="7086600" cy="9461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rgbClr val="FF3399"/>
                </a:solidFill>
              </a:rPr>
              <a:t> </a:t>
            </a:r>
            <a:r>
              <a:rPr lang="uk-UA" sz="2800">
                <a:solidFill>
                  <a:srgbClr val="00FFCC"/>
                </a:solidFill>
              </a:rPr>
              <a:t>Приклад</a:t>
            </a:r>
            <a:r>
              <a:rPr lang="uk-UA" sz="2800">
                <a:solidFill>
                  <a:schemeClr val="bg1"/>
                </a:solidFill>
              </a:rPr>
              <a:t>  Визначіть якісний та кількісний склад речовини за її хімічною формулою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50" grpId="0" animBg="1"/>
      <p:bldP spid="10252" grpId="0" animBg="1"/>
      <p:bldP spid="10253" grpId="0" animBg="1"/>
      <p:bldP spid="10255" grpId="0" animBg="1"/>
      <p:bldP spid="10257" grpId="0" animBg="1"/>
      <p:bldP spid="10258" grpId="0" animBg="1"/>
      <p:bldP spid="10259" grpId="0" animBg="1"/>
      <p:bldP spid="1026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5426003</TotalTime>
  <Words>1763</Words>
  <Application>Microsoft PowerPoint</Application>
  <PresentationFormat>Экран (4:3)</PresentationFormat>
  <Paragraphs>415</Paragraphs>
  <Slides>41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Оформление по умолчанию</vt:lpstr>
      <vt:lpstr>1_Оформление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66</cp:revision>
  <cp:lastPrinted>1601-01-01T00:00:00Z</cp:lastPrinted>
  <dcterms:created xsi:type="dcterms:W3CDTF">2012-12-31T18:41:59Z</dcterms:created>
  <dcterms:modified xsi:type="dcterms:W3CDTF">2018-03-12T18:00:30Z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