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Вовина папка\Посібник 2016\Всесвітня історія 8 клас\Володя - посібник всесвітня історія 8 клас\допом. матеріали\Мануфактура\Інквіз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2428868"/>
            <a:ext cx="2732504" cy="28575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571480"/>
            <a:ext cx="7923086" cy="254318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   </a:t>
            </a:r>
            <a:r>
              <a:rPr lang="uk-UA" sz="3600" dirty="0" smtClean="0"/>
              <a:t>Тема</a:t>
            </a:r>
            <a:r>
              <a:rPr lang="uk-UA" sz="3600" dirty="0" smtClean="0"/>
              <a:t>:  Практичне заняття.  Повсякденне життя в країнах Західної Європи</a:t>
            </a:r>
            <a:r>
              <a:rPr lang="uk-UA" sz="3600" i="1" dirty="0" smtClean="0"/>
              <a:t>. </a:t>
            </a:r>
            <a:r>
              <a:rPr lang="uk-UA" sz="3600" dirty="0" smtClean="0"/>
              <a:t>Становище жінок і дітей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1026" name="Picture 2" descr="D:\Вовина папка\Посібник 2016\Всесвітня історія 8 клас\Володя - посібник всесвітня історія 8 клас\допом. матеріали\Мануфактура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714620"/>
            <a:ext cx="2928958" cy="241639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8" name="Picture 4" descr="D:\Вовина папка\Посібник 2016\Всесвітня історія 8 клас\Володя - посібник всесвітня історія 8 клас\допом. матеріали\8\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44" y="2571744"/>
            <a:ext cx="2286016" cy="19050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D:\Вовина папка\Посібник 2016\Всесвітня історія 8 клас\Володя - посібник всесвітня історія 8 клас\допом. матеріали\ВГВ\продукт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429000"/>
            <a:ext cx="6291153" cy="30003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pPr algn="ctr"/>
            <a:r>
              <a:rPr lang="uk-UA" dirty="0" smtClean="0"/>
              <a:t> </a:t>
            </a:r>
            <a:r>
              <a:rPr lang="uk-UA" sz="3200" dirty="0" smtClean="0">
                <a:solidFill>
                  <a:srgbClr val="FF0000"/>
                </a:solidFill>
                <a:latin typeface="Arial Black" pitchFamily="34" charset="0"/>
              </a:rPr>
              <a:t>Завдання: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643050"/>
            <a:ext cx="7515220" cy="2143140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solidFill>
                  <a:srgbClr val="002060"/>
                </a:solidFill>
              </a:rPr>
              <a:t>1)  Що змінилося в харчуванні людини від періоду Нового часу?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rgbClr val="002060"/>
                </a:solidFill>
              </a:rPr>
              <a:t>2)  Що нового з’явилося у харчуванні людини в період Нового часу?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Вовина папка\Посібник 2016\Всесвітня історія 8 клас\Володя - посібник всесвітня історія 8 клас\допом. матеріали\5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4143380"/>
            <a:ext cx="4593519" cy="219075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2532" name="Picture 4" descr="D:\Вовина папка\Посібник 2016\Всесвітня історія 8 клас\Володя - посібник всесвітня історія 8 клас\допом. матеріали\5\34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0"/>
            <a:ext cx="3558777" cy="168114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22531" name="Picture 3" descr="D:\Вовина папка\Посібник 2016\Всесвітня історія 8 клас\Володя - посібник всесвітня історія 8 клас\допом. матеріали\5\1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0"/>
            <a:ext cx="1790700" cy="2057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285728"/>
            <a:ext cx="4786346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М</a:t>
            </a:r>
            <a:r>
              <a:rPr lang="uk-UA" dirty="0" smtClean="0"/>
              <a:t>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857232"/>
            <a:ext cx="7729534" cy="400052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           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зростанням</a:t>
            </a:r>
            <a:r>
              <a:rPr lang="ru-RU" dirty="0" smtClean="0"/>
              <a:t> </a:t>
            </a:r>
            <a:r>
              <a:rPr lang="ru-RU" dirty="0" err="1" smtClean="0"/>
              <a:t>добробуту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пожвавлюється</a:t>
            </a:r>
            <a:r>
              <a:rPr lang="ru-RU" dirty="0" smtClean="0"/>
              <a:t> </a:t>
            </a:r>
            <a:r>
              <a:rPr lang="ru-RU" dirty="0" err="1" smtClean="0"/>
              <a:t>інтерес</a:t>
            </a:r>
            <a:r>
              <a:rPr lang="ru-RU" dirty="0" smtClean="0"/>
              <a:t> до </a:t>
            </a:r>
            <a:r>
              <a:rPr lang="ru-RU" dirty="0" err="1" smtClean="0"/>
              <a:t>моди</a:t>
            </a:r>
            <a:r>
              <a:rPr lang="ru-RU" dirty="0" smtClean="0"/>
              <a:t>. </a:t>
            </a:r>
            <a:r>
              <a:rPr lang="ru-RU" dirty="0" err="1" smtClean="0"/>
              <a:t>Від</a:t>
            </a:r>
            <a:r>
              <a:rPr lang="ru-RU" dirty="0" smtClean="0"/>
              <a:t> ХVІ ст. </a:t>
            </a:r>
            <a:r>
              <a:rPr lang="ru-RU" dirty="0" err="1" smtClean="0"/>
              <a:t>змінюється</a:t>
            </a:r>
            <a:r>
              <a:rPr lang="ru-RU" dirty="0" smtClean="0"/>
              <a:t> форма, стиль та </a:t>
            </a:r>
            <a:r>
              <a:rPr lang="ru-RU" dirty="0" err="1" smtClean="0"/>
              <a:t>крій</a:t>
            </a:r>
            <a:r>
              <a:rPr lang="ru-RU" dirty="0" smtClean="0"/>
              <a:t> </a:t>
            </a:r>
            <a:r>
              <a:rPr lang="ru-RU" dirty="0" err="1" smtClean="0"/>
              <a:t>одягу</a:t>
            </a:r>
            <a:r>
              <a:rPr lang="ru-RU" dirty="0" smtClean="0"/>
              <a:t>. </a:t>
            </a:r>
            <a:r>
              <a:rPr lang="ru-RU" dirty="0" err="1" smtClean="0"/>
              <a:t>Поширилося</a:t>
            </a:r>
            <a:r>
              <a:rPr lang="ru-RU" dirty="0" smtClean="0"/>
              <a:t> правило </a:t>
            </a:r>
            <a:r>
              <a:rPr lang="ru-RU" dirty="0" err="1" smtClean="0"/>
              <a:t>дотримання</a:t>
            </a:r>
            <a:r>
              <a:rPr lang="ru-RU" dirty="0" smtClean="0"/>
              <a:t> </a:t>
            </a:r>
            <a:r>
              <a:rPr lang="ru-RU" dirty="0" err="1" smtClean="0"/>
              <a:t>моди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щорічним</a:t>
            </a:r>
            <a:r>
              <a:rPr lang="ru-RU" dirty="0" smtClean="0"/>
              <a:t> </a:t>
            </a:r>
            <a:r>
              <a:rPr lang="ru-RU" dirty="0" err="1" smtClean="0"/>
              <a:t>оновленням</a:t>
            </a:r>
            <a:r>
              <a:rPr lang="ru-RU" dirty="0" smtClean="0"/>
              <a:t> </a:t>
            </a:r>
            <a:r>
              <a:rPr lang="ru-RU" dirty="0" err="1" smtClean="0"/>
              <a:t>фасонів</a:t>
            </a:r>
            <a:r>
              <a:rPr lang="ru-RU" dirty="0" smtClean="0"/>
              <a:t> </a:t>
            </a:r>
            <a:r>
              <a:rPr lang="ru-RU" dirty="0" err="1" smtClean="0"/>
              <a:t>суконь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камзолів</a:t>
            </a:r>
            <a:r>
              <a:rPr lang="ru-RU" dirty="0" smtClean="0"/>
              <a:t>. </a:t>
            </a:r>
            <a:r>
              <a:rPr lang="ru-RU" dirty="0" err="1" smtClean="0"/>
              <a:t>Законодавцем</a:t>
            </a:r>
            <a:r>
              <a:rPr lang="ru-RU" dirty="0" smtClean="0"/>
              <a:t> </a:t>
            </a:r>
            <a:r>
              <a:rPr lang="ru-RU" dirty="0" err="1" smtClean="0"/>
              <a:t>моди</a:t>
            </a:r>
            <a:r>
              <a:rPr lang="ru-RU" dirty="0" smtClean="0"/>
              <a:t> ставав той, </a:t>
            </a:r>
            <a:r>
              <a:rPr lang="ru-RU" dirty="0" err="1" smtClean="0"/>
              <a:t>ким</a:t>
            </a:r>
            <a:r>
              <a:rPr lang="ru-RU" dirty="0" smtClean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 </a:t>
            </a:r>
            <a:r>
              <a:rPr lang="ru-RU" dirty="0" err="1" smtClean="0"/>
              <a:t>захоплювалися</a:t>
            </a:r>
            <a:r>
              <a:rPr lang="ru-RU" dirty="0" smtClean="0"/>
              <a:t> </a:t>
            </a:r>
            <a:r>
              <a:rPr lang="ru-RU" dirty="0" err="1" smtClean="0"/>
              <a:t>європейці</a:t>
            </a:r>
            <a:r>
              <a:rPr lang="ru-RU" dirty="0" smtClean="0"/>
              <a:t>. </a:t>
            </a:r>
            <a:r>
              <a:rPr lang="ru-RU" dirty="0" err="1" smtClean="0"/>
              <a:t>Наприкінці</a:t>
            </a:r>
            <a:r>
              <a:rPr lang="ru-RU" dirty="0" smtClean="0"/>
              <a:t> XV — на початку XVI ст. </a:t>
            </a:r>
            <a:r>
              <a:rPr lang="ru-RU" dirty="0" err="1" smtClean="0"/>
              <a:t>законодавцями</a:t>
            </a:r>
            <a:r>
              <a:rPr lang="ru-RU" dirty="0" smtClean="0"/>
              <a:t> мод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італійці</a:t>
            </a:r>
            <a:r>
              <a:rPr lang="ru-RU" dirty="0" smtClean="0"/>
              <a:t>. </a:t>
            </a:r>
            <a:r>
              <a:rPr lang="ru-RU" dirty="0" err="1" smtClean="0"/>
              <a:t>Пишний</a:t>
            </a:r>
            <a:r>
              <a:rPr lang="ru-RU" dirty="0" smtClean="0"/>
              <a:t> костюм </a:t>
            </a:r>
            <a:r>
              <a:rPr lang="ru-RU" dirty="0" err="1" smtClean="0"/>
              <a:t>із</a:t>
            </a:r>
            <a:r>
              <a:rPr lang="ru-RU" dirty="0" smtClean="0"/>
              <a:t> широкими рукавами, золотим 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срібним</a:t>
            </a:r>
            <a:r>
              <a:rPr lang="ru-RU" dirty="0" smtClean="0"/>
              <a:t> </a:t>
            </a:r>
            <a:r>
              <a:rPr lang="ru-RU" dirty="0" err="1" smtClean="0"/>
              <a:t>шиттям</a:t>
            </a:r>
            <a:r>
              <a:rPr lang="ru-RU" dirty="0" smtClean="0"/>
              <a:t>, </a:t>
            </a:r>
            <a:r>
              <a:rPr lang="ru-RU" dirty="0" err="1" smtClean="0"/>
              <a:t>парчею</a:t>
            </a:r>
            <a:r>
              <a:rPr lang="ru-RU" dirty="0" smtClean="0"/>
              <a:t>, </a:t>
            </a:r>
            <a:r>
              <a:rPr lang="ru-RU" dirty="0" err="1" smtClean="0"/>
              <a:t>шовком</a:t>
            </a:r>
            <a:r>
              <a:rPr lang="ru-RU" dirty="0" smtClean="0"/>
              <a:t> та </a:t>
            </a:r>
            <a:r>
              <a:rPr lang="ru-RU" dirty="0" err="1" smtClean="0"/>
              <a:t>оксамитом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прикладом для </a:t>
            </a:r>
            <a:r>
              <a:rPr lang="ru-RU" dirty="0" err="1" smtClean="0"/>
              <a:t>значної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європейських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. А в XVI ст. у 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верствах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 </a:t>
            </a:r>
            <a:r>
              <a:rPr lang="ru-RU" dirty="0" err="1" smtClean="0"/>
              <a:t>набув</a:t>
            </a:r>
            <a:r>
              <a:rPr lang="ru-RU" dirty="0" smtClean="0"/>
              <a:t> </a:t>
            </a:r>
            <a:r>
              <a:rPr lang="ru-RU" dirty="0" err="1" smtClean="0"/>
              <a:t>популярності</a:t>
            </a:r>
            <a:r>
              <a:rPr lang="ru-RU" dirty="0" smtClean="0"/>
              <a:t> </a:t>
            </a:r>
            <a:r>
              <a:rPr lang="ru-RU" dirty="0" err="1" smtClean="0"/>
              <a:t>суворий</a:t>
            </a:r>
            <a:r>
              <a:rPr lang="ru-RU" dirty="0" smtClean="0"/>
              <a:t>, </a:t>
            </a:r>
            <a:r>
              <a:rPr lang="ru-RU" dirty="0" err="1" smtClean="0"/>
              <a:t>застебнутий</a:t>
            </a:r>
            <a:r>
              <a:rPr lang="ru-RU" dirty="0" smtClean="0"/>
              <a:t> аж до верху </a:t>
            </a:r>
            <a:r>
              <a:rPr lang="ru-RU" dirty="0" err="1" smtClean="0"/>
              <a:t>чорний</a:t>
            </a:r>
            <a:r>
              <a:rPr lang="ru-RU" dirty="0" smtClean="0"/>
              <a:t> костюм, </a:t>
            </a:r>
            <a:r>
              <a:rPr lang="ru-RU" dirty="0" err="1" smtClean="0"/>
              <a:t>запроваджений</a:t>
            </a:r>
            <a:r>
              <a:rPr lang="ru-RU" dirty="0" smtClean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іспанцями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D:\Вовина папка\Посібник 2016\Всесвітня історія 8 клас\Володя - посібник всесвітня історія 8 клас\допом. матеріали\5\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3429000"/>
            <a:ext cx="3890970" cy="217170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3555" name="Picture 3" descr="D:\Вовина папка\Посібник 2016\Всесвітня історія 8 клас\Володя - посібник всесвітня історія 8 клас\допом. матеріали\6\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286124"/>
            <a:ext cx="3500462" cy="30103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714356"/>
            <a:ext cx="4786346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Дозвілля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428736"/>
            <a:ext cx="7586658" cy="3643338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dirty="0" smtClean="0">
                <a:solidFill>
                  <a:srgbClr val="92D050"/>
                </a:solidFill>
              </a:rPr>
              <a:t>         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Дозвілля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людини залежало від суспільного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стану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. Найбільш різноманітним було дозвілля багатих людей, особливо бурхливим було життя при дворах правителів держав. Полювання, гра в гольф поширювалися серед знаті, а спокійні прогулянки сприяли розквіту паркової архітектури. Прості люди відпочивали та веселилися під час нечисленних свят. Були поширені релігійні свята, які поєднували народні традиції та християнську етику.</a:t>
            </a:r>
            <a:endParaRPr lang="ru-RU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ru-RU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7400948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dirty="0" smtClean="0">
                <a:solidFill>
                  <a:srgbClr val="FF0000"/>
                </a:solidFill>
                <a:latin typeface="Arial Black" pitchFamily="34" charset="0"/>
              </a:rPr>
              <a:t>Завдання: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285860"/>
            <a:ext cx="7400948" cy="1850710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1)  Чи змінилися примхи моди з Нового часу?</a:t>
            </a:r>
            <a:endParaRPr lang="ru-RU" dirty="0" smtClean="0"/>
          </a:p>
          <a:p>
            <a:pPr>
              <a:buNone/>
            </a:pPr>
            <a:r>
              <a:rPr lang="uk-UA" b="1" dirty="0" smtClean="0"/>
              <a:t>2)  Чим відрізняється дозвілля періоду Нового часу від сучасного?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Picture 5" descr="D:\Вовина папка\Посібник 2016\Всесвітня історія 8 клас\Володя - посібник всесвітня історія 8 клас\допом. матеріали\5\2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286124"/>
            <a:ext cx="4939428" cy="314327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D:\Вовина папка\Посібник 2016\Всесвітня історія 8 клас\Володя - посібник всесвітня історія 8 клас\допом. матеріали\7\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928934"/>
            <a:ext cx="3286148" cy="345120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/>
              <a:t>Висновки</a:t>
            </a:r>
            <a:endParaRPr lang="ru-RU" b="1" dirty="0" smtClean="0"/>
          </a:p>
          <a:p>
            <a:pPr algn="just">
              <a:buNone/>
            </a:pPr>
            <a:r>
              <a:rPr lang="uk-UA" dirty="0" smtClean="0"/>
              <a:t>•  </a:t>
            </a:r>
            <a:r>
              <a:rPr lang="uk-UA" dirty="0" smtClean="0"/>
              <a:t>У </a:t>
            </a:r>
            <a:r>
              <a:rPr lang="uk-UA" dirty="0" smtClean="0"/>
              <a:t>Новий час відбувається перехід від феодалізму до </a:t>
            </a:r>
            <a:r>
              <a:rPr lang="uk-UA" dirty="0" smtClean="0"/>
              <a:t>капіталізму. Першим </a:t>
            </a:r>
            <a:r>
              <a:rPr lang="uk-UA" dirty="0" smtClean="0"/>
              <a:t>капіталістичним підприємством стала мануфактура.</a:t>
            </a:r>
            <a:endParaRPr lang="ru-RU" dirty="0" smtClean="0"/>
          </a:p>
          <a:p>
            <a:pPr algn="just">
              <a:buNone/>
            </a:pPr>
            <a:r>
              <a:rPr lang="uk-UA" dirty="0" smtClean="0"/>
              <a:t>•  </a:t>
            </a:r>
            <a:r>
              <a:rPr lang="uk-UA" dirty="0" smtClean="0"/>
              <a:t>Виникають </a:t>
            </a:r>
            <a:r>
              <a:rPr lang="uk-UA" dirty="0" smtClean="0"/>
              <a:t>нові соціальні групи — буржуазія, яка об’єднує «нових дворян», купців, банкірів, та пролетаріат, що складається з людей, які, маючи особисту свободу, продають свою робочу силу.</a:t>
            </a:r>
            <a:endParaRPr lang="ru-RU" dirty="0" smtClean="0"/>
          </a:p>
          <a:p>
            <a:pPr algn="just">
              <a:buNone/>
            </a:pPr>
            <a:r>
              <a:rPr lang="uk-UA" dirty="0" smtClean="0"/>
              <a:t>• </a:t>
            </a:r>
            <a:r>
              <a:rPr lang="uk-UA" dirty="0" smtClean="0"/>
              <a:t>Суттєво </a:t>
            </a:r>
            <a:r>
              <a:rPr lang="uk-UA" dirty="0" smtClean="0"/>
              <a:t>покращуються побутові умови життя людини.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D:\Вовина папка\Посібник 2016\Всесвітня історія 8 клас\Володя - посібник всесвітня історія 8 клас\допом. матеріали\7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566988"/>
            <a:ext cx="6357982" cy="4139550"/>
          </a:xfrm>
          <a:prstGeom prst="rect">
            <a:avLst/>
          </a:prstGeom>
          <a:noFill/>
        </p:spPr>
      </p:pic>
      <p:sp>
        <p:nvSpPr>
          <p:cNvPr id="4" name="Содержимое 2"/>
          <p:cNvSpPr>
            <a:spLocks noGrp="1"/>
          </p:cNvSpPr>
          <p:nvPr>
            <p:ph type="title"/>
          </p:nvPr>
        </p:nvSpPr>
        <p:spPr>
          <a:xfrm>
            <a:off x="500034" y="214311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 Домашнє завдання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uk-UA" sz="3600" dirty="0" smtClean="0"/>
              <a:t>1</a:t>
            </a:r>
            <a:r>
              <a:rPr lang="uk-UA" sz="3600" dirty="0" smtClean="0"/>
              <a:t>.   Опрацюйте матеріал </a:t>
            </a:r>
            <a:r>
              <a:rPr lang="uk-UA" sz="3600" dirty="0" smtClean="0"/>
              <a:t>підручника         2</a:t>
            </a:r>
            <a:r>
              <a:rPr lang="uk-UA" sz="3600" dirty="0" smtClean="0"/>
              <a:t>.   Напишіть повідомлення за темою «Міське свято періоду Нового часу».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вина папка\Посібник 2016\Всесвітня історія 8 клас\Володя - посібник всесвітня історія 8 клас\допом. матеріали\8\2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714356"/>
            <a:ext cx="5233301" cy="37862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714356"/>
            <a:ext cx="8015286" cy="414340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smtClean="0">
                <a:solidFill>
                  <a:srgbClr val="00B050"/>
                </a:solidFill>
              </a:rPr>
              <a:t>    </a:t>
            </a:r>
            <a:r>
              <a:rPr lang="uk-UA" b="1" dirty="0" smtClean="0">
                <a:solidFill>
                  <a:srgbClr val="FF0000"/>
                </a:solidFill>
              </a:rPr>
              <a:t>Мета: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rgbClr val="FF0000"/>
                </a:solidFill>
              </a:rPr>
              <a:t>Сформувати </a:t>
            </a:r>
            <a:r>
              <a:rPr lang="uk-UA" dirty="0" smtClean="0">
                <a:solidFill>
                  <a:srgbClr val="FF0000"/>
                </a:solidFill>
              </a:rPr>
              <a:t>в учнів уявлення про повсякденне життя Західної Європи в Новий час; створити умови для розуміння життя й побуту людини Нового часу; розглянути характерні риси міста Раннього Нового часу; установити зв’язок між змінами в політичному й економічному житті суспільства та повсякденним життям західноєвропейців; схарактеризувати засоби комунікації, </a:t>
            </a:r>
            <a:r>
              <a:rPr lang="uk-UA" dirty="0" smtClean="0">
                <a:solidFill>
                  <a:srgbClr val="FF0000"/>
                </a:solidFill>
              </a:rPr>
              <a:t>транспорт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rgbClr val="FF0000"/>
                </a:solidFill>
              </a:rPr>
              <a:t>Раннього </a:t>
            </a:r>
            <a:r>
              <a:rPr lang="uk-UA" dirty="0" smtClean="0">
                <a:solidFill>
                  <a:srgbClr val="FF0000"/>
                </a:solidFill>
              </a:rPr>
              <a:t>Нового часу; розвивати вміння порівнювати побут Середньовіччя та Раннього Нового часу та висловлювати власну думку щодо змін у повсякденному житті західноєвропейців.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idx="1"/>
          </p:nvPr>
        </p:nvSpPr>
        <p:spPr>
          <a:xfrm>
            <a:off x="785786" y="214290"/>
            <a:ext cx="7500990" cy="3643337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О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працюйте текст і складіть до нього план – схему</a:t>
            </a:r>
          </a:p>
          <a:p>
            <a:pPr algn="ctr">
              <a:buNone/>
            </a:pP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)  Населення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Від 1600 до 1800 р. кількість населення Європи зросла вдвічі (від 100 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млн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до 200 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млн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). Західна Європа була заселена густо, але нерівномірно: у XVI ст. у Рейнській області проживало 30—40 осіб/км2, а в Ломбардії — понад 200 осіб/км2. Як і раніше, більшість населення становило селянство, хоча його переселення у міста помітно збільшилося.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Основними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причинами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зростання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кількості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населення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були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зростання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народжуваності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поліпшення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умов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життя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зміни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в 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раціоні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харчування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європейців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Середня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тривалість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життя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становила 30—35 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років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але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деякі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люди досягали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похилого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віку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Високим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залишався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рівень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дитячої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смертності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 —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лише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половина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дітей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доживала до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десятирічного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віку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Жахливі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санітарні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умови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особливо в 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містах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призводили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поширення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хвороб та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епідемій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У XVI —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першій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половині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XVII ст. в 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Європі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неодноразово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відбувалися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спалахи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епідемії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чуми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яка забирала десятки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тисяч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життів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075" name="Picture 3" descr="D:\Вовина папка\Посібник 2016\Всесвітня історія 8 клас\Володя - посібник всесвітня історія 8 клас\допом. матеріали\7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857628"/>
            <a:ext cx="5129248" cy="20002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3074" name="Picture 2" descr="D:\Вовина папка\Посібник 2016\Всесвітня історія 8 клас\Володя - посібник всесвітня історія 8 клас\допом. матеріали\7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429000"/>
            <a:ext cx="3714776" cy="291039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D:\Вовина папка\Посібник 2016\Всесвітня історія 8 клас\Володя - посібник всесвітня історія 8 клас\допом. матеріали\7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3143248"/>
            <a:ext cx="4543135" cy="2857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098" name="Picture 2" descr="D:\Вовина папка\Посібник 2016\Всесвітня історія 8 клас\Володя - посібник всесвітня історія 8 клас\допом. матеріали\7\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571744"/>
            <a:ext cx="3071834" cy="383597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28586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  <a:t>Завдання:</a:t>
            </a:r>
            <a: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  <a:t>   </a:t>
            </a:r>
            <a: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  <a:t>1. Порівняйте </a:t>
            </a:r>
            <a: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  <a:t>середню тривалість </a:t>
            </a:r>
            <a: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  <a:t>життя людини </a:t>
            </a:r>
            <a: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  <a:t>в Новий час і наші дні.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  <a:t>  </a:t>
            </a:r>
            <a: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  <a:t>2. Порівняйте </a:t>
            </a:r>
            <a: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  <a:t>ситуацію з медичним обслуговуванням в Новий час і наші дні.</a:t>
            </a:r>
            <a:r>
              <a:rPr lang="ru-RU" sz="3200" dirty="0" smtClean="0">
                <a:latin typeface="Arial Black" pitchFamily="34" charset="0"/>
              </a:rPr>
              <a:t/>
            </a:r>
            <a:br>
              <a:rPr lang="ru-RU" sz="3200" dirty="0" smtClean="0">
                <a:latin typeface="Arial Black" pitchFamily="34" charset="0"/>
              </a:rPr>
            </a:b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57188" y="500063"/>
            <a:ext cx="8229600" cy="438943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Опрацюйте текст і складіть до нього план –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схему</a:t>
            </a:r>
          </a:p>
          <a:p>
            <a:pPr algn="ctr">
              <a:buNone/>
            </a:pPr>
            <a:r>
              <a:rPr lang="uk-UA" b="1" dirty="0" smtClean="0"/>
              <a:t>2</a:t>
            </a:r>
            <a:r>
              <a:rPr lang="uk-UA" b="1" dirty="0" smtClean="0"/>
              <a:t>)  Міста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</a:t>
            </a:r>
            <a:r>
              <a:rPr lang="ru-RU" dirty="0" smtClean="0"/>
              <a:t>     У </a:t>
            </a:r>
            <a:r>
              <a:rPr lang="ru-RU" dirty="0" err="1" smtClean="0"/>
              <a:t>Європі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Нового часу </a:t>
            </a:r>
            <a:r>
              <a:rPr lang="ru-RU" dirty="0" err="1" smtClean="0"/>
              <a:t>городяни</a:t>
            </a:r>
            <a:r>
              <a:rPr lang="ru-RU" dirty="0" smtClean="0"/>
              <a:t> становили 10—20 % </a:t>
            </a:r>
            <a:r>
              <a:rPr lang="ru-RU" dirty="0" err="1" smtClean="0"/>
              <a:t>населення</a:t>
            </a:r>
            <a:r>
              <a:rPr lang="ru-RU" dirty="0" smtClean="0"/>
              <a:t> (</a:t>
            </a:r>
            <a:r>
              <a:rPr lang="ru-RU" dirty="0" err="1" smtClean="0"/>
              <a:t>винятком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Нідерланди</a:t>
            </a:r>
            <a:r>
              <a:rPr lang="ru-RU" dirty="0" smtClean="0"/>
              <a:t>, де </a:t>
            </a:r>
            <a:r>
              <a:rPr lang="ru-RU" dirty="0" err="1" smtClean="0"/>
              <a:t>налічувалося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300 </a:t>
            </a:r>
            <a:r>
              <a:rPr lang="ru-RU" dirty="0" err="1" smtClean="0"/>
              <a:t>міст</a:t>
            </a:r>
            <a:r>
              <a:rPr lang="ru-RU" dirty="0" smtClean="0"/>
              <a:t>).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міст</a:t>
            </a:r>
            <a:r>
              <a:rPr lang="ru-RU" dirty="0" smtClean="0"/>
              <a:t> не </a:t>
            </a:r>
            <a:r>
              <a:rPr lang="ru-RU" dirty="0" err="1" smtClean="0"/>
              <a:t>змінили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вигляд</a:t>
            </a:r>
            <a:r>
              <a:rPr lang="ru-RU" dirty="0" smtClean="0"/>
              <a:t>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Середньовіччям</a:t>
            </a:r>
            <a:r>
              <a:rPr lang="ru-RU" dirty="0" smtClean="0"/>
              <a:t>. Вони </a:t>
            </a:r>
            <a:r>
              <a:rPr lang="ru-RU" dirty="0" err="1" smtClean="0"/>
              <a:t>були</a:t>
            </a:r>
            <a:r>
              <a:rPr lang="ru-RU" dirty="0" smtClean="0"/>
              <a:t> невеликими (</a:t>
            </a:r>
            <a:r>
              <a:rPr lang="ru-RU" dirty="0" err="1" smtClean="0"/>
              <a:t>близько</a:t>
            </a:r>
            <a:r>
              <a:rPr lang="ru-RU" dirty="0" smtClean="0"/>
              <a:t> 2—5 тис. </a:t>
            </a:r>
            <a:r>
              <a:rPr lang="ru-RU" dirty="0" err="1" smtClean="0"/>
              <a:t>жителів</a:t>
            </a:r>
            <a:r>
              <a:rPr lang="ru-RU" dirty="0" smtClean="0"/>
              <a:t>),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вузькими</a:t>
            </a:r>
            <a:r>
              <a:rPr lang="ru-RU" dirty="0" smtClean="0"/>
              <a:t> </a:t>
            </a:r>
            <a:r>
              <a:rPr lang="ru-RU" dirty="0" err="1" smtClean="0"/>
              <a:t>вуличками</a:t>
            </a:r>
            <a:r>
              <a:rPr lang="ru-RU" dirty="0" smtClean="0"/>
              <a:t>, </a:t>
            </a:r>
            <a:r>
              <a:rPr lang="ru-RU" dirty="0" err="1" smtClean="0"/>
              <a:t>міста</a:t>
            </a:r>
            <a:r>
              <a:rPr lang="ru-RU" dirty="0" smtClean="0"/>
              <a:t> </a:t>
            </a:r>
            <a:r>
              <a:rPr lang="ru-RU" dirty="0" err="1" smtClean="0"/>
              <a:t>оточували</a:t>
            </a:r>
            <a:r>
              <a:rPr lang="ru-RU" dirty="0" smtClean="0"/>
              <a:t> </a:t>
            </a:r>
            <a:r>
              <a:rPr lang="ru-RU" dirty="0" err="1" smtClean="0"/>
              <a:t>старовинні</a:t>
            </a:r>
            <a:r>
              <a:rPr lang="ru-RU" dirty="0" smtClean="0"/>
              <a:t> </a:t>
            </a:r>
            <a:r>
              <a:rPr lang="ru-RU" dirty="0" err="1" smtClean="0"/>
              <a:t>мури</a:t>
            </a:r>
            <a:r>
              <a:rPr lang="ru-RU" dirty="0" smtClean="0"/>
              <a:t>. </a:t>
            </a:r>
            <a:r>
              <a:rPr lang="ru-RU" dirty="0" err="1" smtClean="0"/>
              <a:t>Найбільшим</a:t>
            </a:r>
            <a:r>
              <a:rPr lang="ru-RU" dirty="0" smtClean="0"/>
              <a:t> </a:t>
            </a:r>
            <a:r>
              <a:rPr lang="ru-RU" dirty="0" err="1" smtClean="0"/>
              <a:t>містом</a:t>
            </a:r>
            <a:r>
              <a:rPr lang="ru-RU" dirty="0" smtClean="0"/>
              <a:t> </a:t>
            </a:r>
            <a:r>
              <a:rPr lang="ru-RU" dirty="0" err="1" smtClean="0"/>
              <a:t>Європи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Париж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населенням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300 тис. </a:t>
            </a:r>
            <a:r>
              <a:rPr lang="ru-RU" dirty="0" err="1" smtClean="0"/>
              <a:t>осіб</a:t>
            </a:r>
            <a:r>
              <a:rPr lang="ru-RU" dirty="0" smtClean="0"/>
              <a:t>. У </a:t>
            </a:r>
            <a:r>
              <a:rPr lang="ru-RU" dirty="0" err="1" smtClean="0"/>
              <a:t>центральній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жили </a:t>
            </a:r>
            <a:r>
              <a:rPr lang="ru-RU" dirty="0" err="1" smtClean="0"/>
              <a:t>заможні</a:t>
            </a:r>
            <a:r>
              <a:rPr lang="ru-RU" dirty="0" smtClean="0"/>
              <a:t> </a:t>
            </a:r>
            <a:r>
              <a:rPr lang="ru-RU" dirty="0" err="1" smtClean="0"/>
              <a:t>городяни</a:t>
            </a:r>
            <a:r>
              <a:rPr lang="ru-RU" dirty="0" smtClean="0"/>
              <a:t>, </a:t>
            </a:r>
            <a:r>
              <a:rPr lang="ru-RU" dirty="0" err="1" smtClean="0"/>
              <a:t>розміщувалися</a:t>
            </a:r>
            <a:r>
              <a:rPr lang="ru-RU" dirty="0" smtClean="0"/>
              <a:t> </a:t>
            </a:r>
            <a:r>
              <a:rPr lang="ru-RU" dirty="0" err="1" smtClean="0"/>
              <a:t>громадські</a:t>
            </a:r>
            <a:r>
              <a:rPr lang="ru-RU" dirty="0" smtClean="0"/>
              <a:t> </a:t>
            </a:r>
            <a:r>
              <a:rPr lang="ru-RU" dirty="0" err="1" smtClean="0"/>
              <a:t>споруди</a:t>
            </a:r>
            <a:r>
              <a:rPr lang="ru-RU" dirty="0" smtClean="0"/>
              <a:t>, </a:t>
            </a:r>
            <a:r>
              <a:rPr lang="ru-RU" dirty="0" err="1" smtClean="0"/>
              <a:t>собори</a:t>
            </a:r>
            <a:r>
              <a:rPr lang="ru-RU" dirty="0" smtClean="0"/>
              <a:t>, ратуша, банки, </a:t>
            </a:r>
            <a:r>
              <a:rPr lang="ru-RU" dirty="0" err="1" smtClean="0"/>
              <a:t>контори</a:t>
            </a:r>
            <a:r>
              <a:rPr lang="ru-RU" dirty="0" smtClean="0"/>
              <a:t> </a:t>
            </a:r>
            <a:r>
              <a:rPr lang="ru-RU" dirty="0" err="1" smtClean="0"/>
              <a:t>адвокатів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Вовина папка\Посібник 2016\Всесвітня історія 8 клас\Володя - посібник всесвітня історія 8 клас\допом. матеріали\5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2571744"/>
            <a:ext cx="4687184" cy="351086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500042"/>
            <a:ext cx="6943716" cy="2928958"/>
          </a:xfrm>
        </p:spPr>
        <p:txBody>
          <a:bodyPr/>
          <a:lstStyle/>
          <a:p>
            <a:pPr algn="ctr">
              <a:buNone/>
            </a:pPr>
            <a:r>
              <a:rPr lang="uk-UA" dirty="0" smtClean="0"/>
              <a:t> </a:t>
            </a:r>
            <a:r>
              <a:rPr lang="uk-UA" sz="2800" dirty="0" smtClean="0">
                <a:solidFill>
                  <a:srgbClr val="FF0000"/>
                </a:solidFill>
                <a:latin typeface="Arial Black" pitchFamily="34" charset="0"/>
              </a:rPr>
              <a:t>Завдання</a:t>
            </a:r>
            <a:r>
              <a:rPr lang="uk-UA" sz="2800" dirty="0" smtClean="0">
                <a:solidFill>
                  <a:srgbClr val="FF0000"/>
                </a:solidFill>
                <a:latin typeface="Arial Black" pitchFamily="34" charset="0"/>
              </a:rPr>
              <a:t>: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 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Чим </a:t>
            </a: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відрізняються сучасні міста від міст Нового часу?</a:t>
            </a:r>
            <a:endParaRPr lang="ru-RU" b="1" dirty="0" smtClean="0">
              <a:solidFill>
                <a:schemeClr val="accent3">
                  <a:lumMod val="50000"/>
                </a:schemeClr>
              </a:solidFill>
              <a:latin typeface="Arial Narrow" pitchFamily="34" charset="0"/>
            </a:endParaRPr>
          </a:p>
          <a:p>
            <a:pPr>
              <a:buNone/>
            </a:pP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  2. </a:t>
            </a: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Чим вони схожі з містами Нового часу?</a:t>
            </a:r>
            <a:endParaRPr lang="ru-RU" b="1" dirty="0" smtClean="0">
              <a:solidFill>
                <a:schemeClr val="accent3">
                  <a:lumMod val="50000"/>
                </a:schemeClr>
              </a:solidFill>
              <a:latin typeface="Arial Narrow" pitchFamily="34" charset="0"/>
            </a:endParaRPr>
          </a:p>
          <a:p>
            <a:endParaRPr lang="ru-RU" dirty="0"/>
          </a:p>
        </p:txBody>
      </p:sp>
      <p:pic>
        <p:nvPicPr>
          <p:cNvPr id="18435" name="Picture 3" descr="D:\Вовина папка\Посібник 2016\Всесвітня історія 8 клас\Володя - посібник всесвітня історія 8 клас\допом. матеріали\5\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786058"/>
            <a:ext cx="3249160" cy="25003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D:\Вовина папка\Посібник 2016\Всесвітня історія 8 клас\Володя - посібник всесвітня історія 8 клас\допом. матеріали\8\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714752"/>
            <a:ext cx="3000396" cy="227937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9459" name="Picture 3" descr="D:\Вовина папка\Посібник 2016\Всесвітня історія 8 клас\Володя - посібник всесвітня історія 8 клас\допом. матеріали\5\77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429000"/>
            <a:ext cx="3373740" cy="26432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428604"/>
            <a:ext cx="82296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Опрацюйте текст і складіть до нього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тези</a:t>
            </a:r>
          </a:p>
          <a:p>
            <a:pPr algn="ctr">
              <a:buNone/>
            </a:pPr>
            <a:r>
              <a:rPr lang="uk-UA" sz="2200" b="1" dirty="0" smtClean="0">
                <a:solidFill>
                  <a:srgbClr val="002060"/>
                </a:solidFill>
              </a:rPr>
              <a:t>3</a:t>
            </a:r>
            <a:r>
              <a:rPr lang="uk-UA" sz="2200" b="1" dirty="0" smtClean="0">
                <a:solidFill>
                  <a:srgbClr val="002060"/>
                </a:solidFill>
              </a:rPr>
              <a:t>.</a:t>
            </a:r>
            <a:r>
              <a:rPr lang="uk-UA" sz="2200" b="1" dirty="0" smtClean="0">
                <a:solidFill>
                  <a:srgbClr val="002060"/>
                </a:solidFill>
              </a:rPr>
              <a:t>   Житло, хатнє начиння</a:t>
            </a:r>
            <a:endParaRPr lang="ru-RU" sz="22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sz="2200" dirty="0" smtClean="0">
                <a:solidFill>
                  <a:srgbClr val="002060"/>
                </a:solidFill>
              </a:rPr>
              <a:t>            У </a:t>
            </a:r>
            <a:r>
              <a:rPr lang="ru-RU" sz="2200" dirty="0" smtClean="0">
                <a:solidFill>
                  <a:srgbClr val="002060"/>
                </a:solidFill>
              </a:rPr>
              <a:t>XVI — </a:t>
            </a:r>
            <a:r>
              <a:rPr lang="ru-RU" sz="2200" dirty="0" err="1" smtClean="0">
                <a:solidFill>
                  <a:srgbClr val="002060"/>
                </a:solidFill>
              </a:rPr>
              <a:t>першій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половині</a:t>
            </a:r>
            <a:r>
              <a:rPr lang="ru-RU" sz="2200" dirty="0" smtClean="0">
                <a:solidFill>
                  <a:srgbClr val="002060"/>
                </a:solidFill>
              </a:rPr>
              <a:t> XVII ст. </a:t>
            </a:r>
            <a:r>
              <a:rPr lang="ru-RU" sz="2200" dirty="0" err="1" smtClean="0">
                <a:solidFill>
                  <a:srgbClr val="002060"/>
                </a:solidFill>
              </a:rPr>
              <a:t>внутрішній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і</a:t>
            </a:r>
            <a:r>
              <a:rPr lang="ru-RU" sz="2200" dirty="0" smtClean="0">
                <a:solidFill>
                  <a:srgbClr val="002060"/>
                </a:solidFill>
              </a:rPr>
              <a:t> </a:t>
            </a:r>
            <a:r>
              <a:rPr lang="ru-RU" sz="2200" dirty="0" err="1" smtClean="0">
                <a:solidFill>
                  <a:srgbClr val="002060"/>
                </a:solidFill>
              </a:rPr>
              <a:t>зовнішній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вигляд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будинків</a:t>
            </a:r>
            <a:r>
              <a:rPr lang="ru-RU" sz="2200" dirty="0" smtClean="0">
                <a:solidFill>
                  <a:srgbClr val="002060"/>
                </a:solidFill>
              </a:rPr>
              <a:t> селян та </a:t>
            </a:r>
            <a:r>
              <a:rPr lang="ru-RU" sz="2200" dirty="0" err="1" smtClean="0">
                <a:solidFill>
                  <a:srgbClr val="002060"/>
                </a:solidFill>
              </a:rPr>
              <a:t>городян</a:t>
            </a:r>
            <a:r>
              <a:rPr lang="ru-RU" sz="2200" dirty="0" smtClean="0">
                <a:solidFill>
                  <a:srgbClr val="002060"/>
                </a:solidFill>
              </a:rPr>
              <a:t> у </a:t>
            </a:r>
            <a:r>
              <a:rPr lang="ru-RU" sz="2200" dirty="0" err="1" smtClean="0">
                <a:solidFill>
                  <a:srgbClr val="002060"/>
                </a:solidFill>
              </a:rPr>
              <a:t>Європі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змінився</a:t>
            </a:r>
            <a:r>
              <a:rPr lang="ru-RU" sz="2200" dirty="0" smtClean="0">
                <a:solidFill>
                  <a:srgbClr val="002060"/>
                </a:solidFill>
              </a:rPr>
              <a:t>. </a:t>
            </a:r>
            <a:r>
              <a:rPr lang="ru-RU" sz="2200" dirty="0" err="1" smtClean="0">
                <a:solidFill>
                  <a:srgbClr val="002060"/>
                </a:solidFill>
              </a:rPr>
              <a:t>Сільські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будинки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були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більшими</a:t>
            </a:r>
            <a:r>
              <a:rPr lang="ru-RU" sz="2200" dirty="0" smtClean="0">
                <a:solidFill>
                  <a:srgbClr val="002060"/>
                </a:solidFill>
              </a:rPr>
              <a:t> за </a:t>
            </a:r>
            <a:r>
              <a:rPr lang="ru-RU" sz="2200" dirty="0" err="1" smtClean="0">
                <a:solidFill>
                  <a:srgbClr val="002060"/>
                </a:solidFill>
              </a:rPr>
              <a:t>міські</a:t>
            </a:r>
            <a:r>
              <a:rPr lang="ru-RU" sz="2200" dirty="0" smtClean="0">
                <a:solidFill>
                  <a:srgbClr val="002060"/>
                </a:solidFill>
              </a:rPr>
              <a:t>. У XVI ст. </a:t>
            </a:r>
            <a:r>
              <a:rPr lang="ru-RU" sz="2200" dirty="0" err="1" smtClean="0">
                <a:solidFill>
                  <a:srgbClr val="002060"/>
                </a:solidFill>
              </a:rPr>
              <a:t>більшість</a:t>
            </a:r>
            <a:r>
              <a:rPr lang="ru-RU" sz="2200" dirty="0" smtClean="0">
                <a:solidFill>
                  <a:srgbClr val="002060"/>
                </a:solidFill>
              </a:rPr>
              <a:t> селян, </a:t>
            </a:r>
            <a:r>
              <a:rPr lang="ru-RU" sz="2200" dirty="0" err="1" smtClean="0">
                <a:solidFill>
                  <a:srgbClr val="002060"/>
                </a:solidFill>
              </a:rPr>
              <a:t>які</a:t>
            </a:r>
            <a:r>
              <a:rPr lang="ru-RU" sz="2200" dirty="0" smtClean="0">
                <a:solidFill>
                  <a:srgbClr val="002060"/>
                </a:solidFill>
              </a:rPr>
              <a:t> проживали на </a:t>
            </a:r>
            <a:r>
              <a:rPr lang="ru-RU" sz="2200" dirty="0" err="1" smtClean="0">
                <a:solidFill>
                  <a:srgbClr val="002060"/>
                </a:solidFill>
              </a:rPr>
              <a:t>півночі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Європи</a:t>
            </a:r>
            <a:r>
              <a:rPr lang="ru-RU" sz="2200" dirty="0" smtClean="0">
                <a:solidFill>
                  <a:srgbClr val="002060"/>
                </a:solidFill>
              </a:rPr>
              <a:t>, </a:t>
            </a:r>
            <a:r>
              <a:rPr lang="ru-RU" sz="2200" dirty="0" err="1" smtClean="0">
                <a:solidFill>
                  <a:srgbClr val="002060"/>
                </a:solidFill>
              </a:rPr>
              <a:t>будувала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свої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оселі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з</a:t>
            </a:r>
            <a:r>
              <a:rPr lang="ru-RU" sz="2200" dirty="0" smtClean="0">
                <a:solidFill>
                  <a:srgbClr val="002060"/>
                </a:solidFill>
              </a:rPr>
              <a:t> дерева, а </a:t>
            </a:r>
            <a:r>
              <a:rPr lang="ru-RU" sz="2200" dirty="0" err="1" smtClean="0">
                <a:solidFill>
                  <a:srgbClr val="002060"/>
                </a:solidFill>
              </a:rPr>
              <a:t>ті</a:t>
            </a:r>
            <a:r>
              <a:rPr lang="ru-RU" sz="2200" dirty="0" smtClean="0">
                <a:solidFill>
                  <a:srgbClr val="002060"/>
                </a:solidFill>
              </a:rPr>
              <a:t>, </a:t>
            </a:r>
            <a:r>
              <a:rPr lang="ru-RU" sz="2200" dirty="0" err="1" smtClean="0">
                <a:solidFill>
                  <a:srgbClr val="002060"/>
                </a:solidFill>
              </a:rPr>
              <a:t>що</a:t>
            </a:r>
            <a:r>
              <a:rPr lang="ru-RU" sz="2200" dirty="0" smtClean="0">
                <a:solidFill>
                  <a:srgbClr val="002060"/>
                </a:solidFill>
              </a:rPr>
              <a:t> на </a:t>
            </a:r>
            <a:r>
              <a:rPr lang="ru-RU" sz="2200" dirty="0" err="1" smtClean="0">
                <a:solidFill>
                  <a:srgbClr val="002060"/>
                </a:solidFill>
              </a:rPr>
              <a:t>півдні</a:t>
            </a:r>
            <a:r>
              <a:rPr lang="ru-RU" sz="2200" dirty="0" smtClean="0">
                <a:solidFill>
                  <a:srgbClr val="002060"/>
                </a:solidFill>
              </a:rPr>
              <a:t>, — </a:t>
            </a:r>
            <a:r>
              <a:rPr lang="ru-RU" sz="2200" dirty="0" err="1" smtClean="0">
                <a:solidFill>
                  <a:srgbClr val="002060"/>
                </a:solidFill>
              </a:rPr>
              <a:t>з</a:t>
            </a:r>
            <a:r>
              <a:rPr lang="ru-RU" sz="2200" dirty="0" smtClean="0">
                <a:solidFill>
                  <a:srgbClr val="002060"/>
                </a:solidFill>
              </a:rPr>
              <a:t> </a:t>
            </a:r>
            <a:r>
              <a:rPr lang="ru-RU" sz="2200" dirty="0" err="1" smtClean="0">
                <a:solidFill>
                  <a:srgbClr val="002060"/>
                </a:solidFill>
              </a:rPr>
              <a:t>каменю</a:t>
            </a:r>
            <a:r>
              <a:rPr lang="ru-RU" sz="2200" dirty="0" smtClean="0">
                <a:solidFill>
                  <a:srgbClr val="002060"/>
                </a:solidFill>
              </a:rPr>
              <a:t>. </a:t>
            </a:r>
            <a:r>
              <a:rPr lang="ru-RU" sz="2200" dirty="0" err="1" smtClean="0">
                <a:solidFill>
                  <a:srgbClr val="002060"/>
                </a:solidFill>
              </a:rPr>
              <a:t>Будинок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вкривали</a:t>
            </a:r>
            <a:r>
              <a:rPr lang="ru-RU" sz="2200" dirty="0" smtClean="0">
                <a:solidFill>
                  <a:srgbClr val="002060"/>
                </a:solidFill>
              </a:rPr>
              <a:t> очеретом </a:t>
            </a:r>
            <a:r>
              <a:rPr lang="ru-RU" sz="2200" dirty="0" err="1" smtClean="0">
                <a:solidFill>
                  <a:srgbClr val="002060"/>
                </a:solidFill>
              </a:rPr>
              <a:t>або</a:t>
            </a:r>
            <a:r>
              <a:rPr lang="ru-RU" sz="2200" dirty="0" smtClean="0">
                <a:solidFill>
                  <a:srgbClr val="002060"/>
                </a:solidFill>
              </a:rPr>
              <a:t> соломою. </a:t>
            </a:r>
            <a:r>
              <a:rPr lang="ru-RU" sz="2200" dirty="0" err="1" smtClean="0">
                <a:solidFill>
                  <a:srgbClr val="002060"/>
                </a:solidFill>
              </a:rPr>
              <a:t>Усі</a:t>
            </a:r>
            <a:r>
              <a:rPr lang="ru-RU" sz="2200" dirty="0" smtClean="0">
                <a:solidFill>
                  <a:srgbClr val="002060"/>
                </a:solidFill>
              </a:rPr>
              <a:t> жили в </a:t>
            </a:r>
            <a:r>
              <a:rPr lang="ru-RU" sz="2200" dirty="0" err="1" smtClean="0">
                <a:solidFill>
                  <a:srgbClr val="002060"/>
                </a:solidFill>
              </a:rPr>
              <a:t>спільному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приміщенні</a:t>
            </a:r>
            <a:r>
              <a:rPr lang="ru-RU" sz="2200" dirty="0" smtClean="0">
                <a:solidFill>
                  <a:srgbClr val="002060"/>
                </a:solidFill>
              </a:rPr>
              <a:t>. Для </a:t>
            </a:r>
            <a:r>
              <a:rPr lang="ru-RU" sz="2200" dirty="0" err="1" smtClean="0">
                <a:solidFill>
                  <a:srgbClr val="002060"/>
                </a:solidFill>
              </a:rPr>
              <a:t>опалювання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помешкання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й</a:t>
            </a:r>
            <a:r>
              <a:rPr lang="ru-RU" sz="2200" dirty="0" smtClean="0">
                <a:solidFill>
                  <a:srgbClr val="002060"/>
                </a:solidFill>
              </a:rPr>
              <a:t> </a:t>
            </a:r>
            <a:r>
              <a:rPr lang="ru-RU" sz="2200" dirty="0" err="1" smtClean="0">
                <a:solidFill>
                  <a:srgbClr val="002060"/>
                </a:solidFill>
              </a:rPr>
              <a:t>приготування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їжі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використовували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вогнище</a:t>
            </a:r>
            <a:r>
              <a:rPr lang="ru-RU" sz="2200" dirty="0" smtClean="0">
                <a:solidFill>
                  <a:srgbClr val="002060"/>
                </a:solidFill>
              </a:rPr>
              <a:t>.</a:t>
            </a:r>
            <a:endParaRPr lang="ru-RU" sz="2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857232"/>
            <a:ext cx="7372344" cy="192882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uk-UA" dirty="0" smtClean="0"/>
              <a:t>   </a:t>
            </a:r>
            <a:r>
              <a:rPr lang="uk-UA" dirty="0" smtClean="0"/>
              <a:t> </a:t>
            </a:r>
            <a:r>
              <a:rPr lang="uk-UA" sz="2400" dirty="0" smtClean="0">
                <a:solidFill>
                  <a:srgbClr val="FF0000"/>
                </a:solidFill>
                <a:latin typeface="Arial Black" pitchFamily="34" charset="0"/>
              </a:rPr>
              <a:t>Завдання:</a:t>
            </a:r>
          </a:p>
          <a:p>
            <a:pPr algn="ctr">
              <a:buNone/>
            </a:pPr>
            <a:r>
              <a:rPr lang="uk-UA" dirty="0" smtClean="0"/>
              <a:t>1. Які </a:t>
            </a:r>
            <a:r>
              <a:rPr lang="uk-UA" dirty="0" smtClean="0"/>
              <a:t>зміни відбулися в оформленні житла в Новий час</a:t>
            </a:r>
            <a:r>
              <a:rPr lang="uk-UA" dirty="0" smtClean="0"/>
              <a:t>? </a:t>
            </a:r>
          </a:p>
          <a:p>
            <a:pPr algn="ctr">
              <a:buNone/>
            </a:pPr>
            <a:r>
              <a:rPr lang="uk-UA" dirty="0" smtClean="0"/>
              <a:t>2. Складіть коротке есе  по темі даного зображення</a:t>
            </a:r>
          </a:p>
          <a:p>
            <a:pPr marL="514350" indent="-514350" algn="ctr"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20483" name="Picture 3" descr="D:\Вовина папка\Посібник 2016\Всесвітня історія 8 клас\Володя - посібник всесвітня історія 8 клас\допом. матеріали\Мануфактура\повсякд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000372"/>
            <a:ext cx="4619635" cy="29579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785786" y="428604"/>
            <a:ext cx="7801000" cy="4143385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Опрацюйте текст і складіть до нього тези</a:t>
            </a:r>
          </a:p>
          <a:p>
            <a:pPr algn="ctr">
              <a:buNone/>
            </a:pPr>
            <a:r>
              <a:rPr lang="uk-UA" b="1" dirty="0" smtClean="0"/>
              <a:t>4.</a:t>
            </a:r>
            <a:r>
              <a:rPr lang="uk-UA" b="1" dirty="0" smtClean="0"/>
              <a:t>   Харчування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</a:t>
            </a:r>
            <a:r>
              <a:rPr lang="ru-RU" dirty="0" smtClean="0"/>
              <a:t>За </a:t>
            </a:r>
            <a:r>
              <a:rPr lang="ru-RU" dirty="0" err="1" smtClean="0"/>
              <a:t>обідом</a:t>
            </a:r>
            <a:r>
              <a:rPr lang="ru-RU" dirty="0" smtClean="0"/>
              <a:t> </a:t>
            </a:r>
            <a:r>
              <a:rPr lang="ru-RU" dirty="0" err="1" smtClean="0"/>
              <a:t>заможного</a:t>
            </a:r>
            <a:r>
              <a:rPr lang="ru-RU" dirty="0" smtClean="0"/>
              <a:t> </a:t>
            </a:r>
            <a:r>
              <a:rPr lang="ru-RU" dirty="0" err="1" smtClean="0"/>
              <a:t>європейця</a:t>
            </a:r>
            <a:r>
              <a:rPr lang="ru-RU" dirty="0" smtClean="0"/>
              <a:t> </a:t>
            </a:r>
            <a:r>
              <a:rPr lang="ru-RU" dirty="0" err="1" smtClean="0"/>
              <a:t>столи</a:t>
            </a:r>
            <a:r>
              <a:rPr lang="ru-RU" dirty="0" smtClean="0"/>
              <a:t> </a:t>
            </a:r>
            <a:r>
              <a:rPr lang="ru-RU" dirty="0" err="1" smtClean="0"/>
              <a:t>розташовувались</a:t>
            </a:r>
            <a:r>
              <a:rPr lang="ru-RU" dirty="0" smtClean="0"/>
              <a:t> у 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літери</a:t>
            </a:r>
            <a:r>
              <a:rPr lang="ru-RU" dirty="0" smtClean="0"/>
              <a:t> «П» </a:t>
            </a:r>
            <a:r>
              <a:rPr lang="ru-RU" dirty="0" err="1" smtClean="0"/>
              <a:t>і</a:t>
            </a:r>
            <a:r>
              <a:rPr lang="ru-RU" dirty="0" smtClean="0"/>
              <a:t> в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шарів</a:t>
            </a:r>
            <a:r>
              <a:rPr lang="ru-RU" dirty="0" smtClean="0"/>
              <a:t> </a:t>
            </a:r>
            <a:r>
              <a:rPr lang="ru-RU" dirty="0" err="1" smtClean="0"/>
              <a:t>вкривалися</a:t>
            </a:r>
            <a:r>
              <a:rPr lang="ru-RU" dirty="0" smtClean="0"/>
              <a:t> </a:t>
            </a:r>
            <a:r>
              <a:rPr lang="ru-RU" dirty="0" err="1" smtClean="0"/>
              <a:t>розкішно</a:t>
            </a:r>
            <a:r>
              <a:rPr lang="ru-RU" dirty="0" smtClean="0"/>
              <a:t> </a:t>
            </a:r>
            <a:r>
              <a:rPr lang="ru-RU" dirty="0" err="1" smtClean="0"/>
              <a:t>вишитими</a:t>
            </a:r>
            <a:r>
              <a:rPr lang="ru-RU" dirty="0" smtClean="0"/>
              <a:t> </a:t>
            </a:r>
            <a:r>
              <a:rPr lang="ru-RU" dirty="0" err="1" smtClean="0"/>
              <a:t>скатертинами</a:t>
            </a:r>
            <a:r>
              <a:rPr lang="ru-RU" dirty="0" smtClean="0"/>
              <a:t>. На </a:t>
            </a:r>
            <a:r>
              <a:rPr lang="ru-RU" dirty="0" err="1" smtClean="0"/>
              <a:t>почесному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</a:t>
            </a:r>
            <a:r>
              <a:rPr lang="ru-RU" dirty="0" err="1" smtClean="0"/>
              <a:t>сідали</a:t>
            </a:r>
            <a:r>
              <a:rPr lang="ru-RU" dirty="0" smtClean="0"/>
              <a:t> </a:t>
            </a:r>
            <a:r>
              <a:rPr lang="ru-RU" dirty="0" err="1" smtClean="0"/>
              <a:t>господар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шановані</a:t>
            </a:r>
            <a:r>
              <a:rPr lang="ru-RU" dirty="0" smtClean="0"/>
              <a:t> </a:t>
            </a:r>
            <a:r>
              <a:rPr lang="ru-RU" dirty="0" err="1" smtClean="0"/>
              <a:t>гості</a:t>
            </a:r>
            <a:r>
              <a:rPr lang="ru-RU" dirty="0" smtClean="0"/>
              <a:t>. На столах ставили </a:t>
            </a:r>
            <a:r>
              <a:rPr lang="ru-RU" dirty="0" err="1" smtClean="0"/>
              <a:t>золоті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 </a:t>
            </a:r>
            <a:r>
              <a:rPr lang="ru-RU" dirty="0" err="1" smtClean="0"/>
              <a:t>срібні</a:t>
            </a:r>
            <a:r>
              <a:rPr lang="ru-RU" dirty="0" smtClean="0"/>
              <a:t> солонки, </a:t>
            </a:r>
            <a:r>
              <a:rPr lang="ru-RU" dirty="0" err="1" smtClean="0"/>
              <a:t>соусниці</a:t>
            </a:r>
            <a:r>
              <a:rPr lang="ru-RU" dirty="0" smtClean="0"/>
              <a:t>. </a:t>
            </a:r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 smtClean="0"/>
              <a:t>їжу</a:t>
            </a:r>
            <a:r>
              <a:rPr lang="ru-RU" dirty="0" smtClean="0"/>
              <a:t> брали </a:t>
            </a:r>
            <a:r>
              <a:rPr lang="ru-RU" dirty="0" err="1" smtClean="0"/>
              <a:t>переважно</a:t>
            </a:r>
            <a:r>
              <a:rPr lang="ru-RU" dirty="0" smtClean="0"/>
              <a:t> руками, через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використовували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серветок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впродовж</a:t>
            </a:r>
            <a:r>
              <a:rPr lang="ru-RU" dirty="0" smtClean="0"/>
              <a:t> </a:t>
            </a:r>
            <a:r>
              <a:rPr lang="ru-RU" dirty="0" err="1" smtClean="0"/>
              <a:t>застілля</a:t>
            </a:r>
            <a:r>
              <a:rPr lang="ru-RU" dirty="0" smtClean="0"/>
              <a:t> по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мили руки </a:t>
            </a:r>
            <a:r>
              <a:rPr lang="ru-RU" dirty="0" err="1" smtClean="0"/>
              <a:t>ароматизованою</a:t>
            </a:r>
            <a:r>
              <a:rPr lang="ru-RU" dirty="0" smtClean="0"/>
              <a:t> водою. </a:t>
            </a:r>
            <a:r>
              <a:rPr lang="ru-RU" dirty="0" err="1" smtClean="0"/>
              <a:t>Пізніше</a:t>
            </a:r>
            <a:r>
              <a:rPr lang="ru-RU" dirty="0" smtClean="0"/>
              <a:t> почали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прибори</a:t>
            </a:r>
            <a:r>
              <a:rPr lang="ru-RU" dirty="0" smtClean="0"/>
              <a:t> — </a:t>
            </a:r>
            <a:r>
              <a:rPr lang="ru-RU" dirty="0" err="1" smtClean="0"/>
              <a:t>кожний</a:t>
            </a:r>
            <a:r>
              <a:rPr lang="ru-RU" dirty="0" smtClean="0"/>
              <a:t> </a:t>
            </a:r>
            <a:r>
              <a:rPr lang="ru-RU" dirty="0" err="1" smtClean="0"/>
              <a:t>гість</a:t>
            </a:r>
            <a:r>
              <a:rPr lang="ru-RU" dirty="0" smtClean="0"/>
              <a:t> </a:t>
            </a:r>
            <a:r>
              <a:rPr lang="ru-RU" dirty="0" err="1" smtClean="0"/>
              <a:t>мав</a:t>
            </a:r>
            <a:r>
              <a:rPr lang="ru-RU" dirty="0" smtClean="0"/>
              <a:t> </a:t>
            </a:r>
            <a:r>
              <a:rPr lang="ru-RU" dirty="0" err="1" smtClean="0"/>
              <a:t>тарілку</a:t>
            </a:r>
            <a:r>
              <a:rPr lang="ru-RU" dirty="0" smtClean="0"/>
              <a:t>, ложку </a:t>
            </a:r>
            <a:r>
              <a:rPr lang="ru-RU" dirty="0" err="1" smtClean="0"/>
              <a:t>й</a:t>
            </a:r>
            <a:r>
              <a:rPr lang="ru-RU" dirty="0" smtClean="0"/>
              <a:t> </a:t>
            </a:r>
            <a:r>
              <a:rPr lang="ru-RU" dirty="0" err="1" smtClean="0"/>
              <a:t>ніж</a:t>
            </a:r>
            <a:r>
              <a:rPr lang="ru-RU" dirty="0" smtClean="0"/>
              <a:t>. </a:t>
            </a:r>
            <a:r>
              <a:rPr lang="ru-RU" dirty="0" err="1" smtClean="0"/>
              <a:t>Звичною</a:t>
            </a:r>
            <a:r>
              <a:rPr lang="ru-RU" dirty="0" smtClean="0"/>
              <a:t> для нас </a:t>
            </a:r>
            <a:r>
              <a:rPr lang="ru-RU" dirty="0" err="1" smtClean="0"/>
              <a:t>виделкою</a:t>
            </a:r>
            <a:r>
              <a:rPr lang="ru-RU" dirty="0" smtClean="0"/>
              <a:t> </a:t>
            </a:r>
            <a:r>
              <a:rPr lang="ru-RU" dirty="0" err="1" smtClean="0"/>
              <a:t>європейці</a:t>
            </a:r>
            <a:r>
              <a:rPr lang="ru-RU" dirty="0" smtClean="0"/>
              <a:t> не </a:t>
            </a:r>
            <a:r>
              <a:rPr lang="ru-RU" dirty="0" err="1" smtClean="0"/>
              <a:t>користувалися</a:t>
            </a:r>
            <a:r>
              <a:rPr lang="ru-RU" dirty="0" smtClean="0"/>
              <a:t>. Велика </a:t>
            </a:r>
            <a:r>
              <a:rPr lang="ru-RU" dirty="0" err="1" smtClean="0"/>
              <a:t>двозуба</a:t>
            </a:r>
            <a:r>
              <a:rPr lang="ru-RU" dirty="0" smtClean="0"/>
              <a:t> </a:t>
            </a:r>
            <a:r>
              <a:rPr lang="ru-RU" dirty="0" err="1" smtClean="0"/>
              <a:t>виделка</a:t>
            </a:r>
            <a:r>
              <a:rPr lang="ru-RU" dirty="0" smtClean="0"/>
              <a:t> служила </a:t>
            </a:r>
            <a:r>
              <a:rPr lang="ru-RU" dirty="0" err="1" smtClean="0"/>
              <a:t>лише</a:t>
            </a:r>
            <a:r>
              <a:rPr lang="ru-RU" dirty="0" smtClean="0"/>
              <a:t>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узяти</a:t>
            </a:r>
            <a:r>
              <a:rPr lang="ru-RU" dirty="0" smtClean="0"/>
              <a:t> </a:t>
            </a:r>
            <a:r>
              <a:rPr lang="ru-RU" dirty="0" err="1" smtClean="0"/>
              <a:t>м’ясо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спільного</a:t>
            </a:r>
            <a:r>
              <a:rPr lang="ru-RU" dirty="0" smtClean="0"/>
              <a:t> блюда, а 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їли</a:t>
            </a:r>
            <a:r>
              <a:rPr lang="ru-RU" dirty="0" smtClean="0"/>
              <a:t> руками.</a:t>
            </a:r>
            <a:endParaRPr lang="ru-RU" dirty="0"/>
          </a:p>
        </p:txBody>
      </p:sp>
      <p:pic>
        <p:nvPicPr>
          <p:cNvPr id="6" name="Picture 2" descr="D:\Вовина папка\Посібник 2016\Всесвітня історія 8 клас\Володя - посібник всесвітня історія 8 клас\допом. матеріали\5\5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857628"/>
            <a:ext cx="4405344" cy="264320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</TotalTime>
  <Words>157</Words>
  <PresentationFormat>Экран (4:3)</PresentationFormat>
  <Paragraphs>37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   Тема:  Практичне заняття.  Повсякденне життя в країнах Західної Європи. Становище жінок і дітей </vt:lpstr>
      <vt:lpstr>Слайд 2</vt:lpstr>
      <vt:lpstr>Слайд 3</vt:lpstr>
      <vt:lpstr>Завдання:    1. Порівняйте середню тривалість життя людини в Новий час і наші дні.   2. Порівняйте ситуацію з медичним обслуговуванням в Новий час і наші дні. </vt:lpstr>
      <vt:lpstr>Слайд 5</vt:lpstr>
      <vt:lpstr>Слайд 6</vt:lpstr>
      <vt:lpstr>Слайд 7</vt:lpstr>
      <vt:lpstr>Слайд 8</vt:lpstr>
      <vt:lpstr>Слайд 9</vt:lpstr>
      <vt:lpstr> Завдання:</vt:lpstr>
      <vt:lpstr>Мода</vt:lpstr>
      <vt:lpstr>Дозвілля</vt:lpstr>
      <vt:lpstr>Завдання:</vt:lpstr>
      <vt:lpstr>Слайд 14</vt:lpstr>
      <vt:lpstr> Домашнє завдання 1.   Опрацюйте матеріал підручника         2.   Напишіть повідомлення за темою «Міське свято періоду Нового часу».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Тема:  Практичне заняття.  Повсякденне життя в країнах Західної Європи. Становище жінок і дітей </dc:title>
  <cp:lastModifiedBy>Admin</cp:lastModifiedBy>
  <cp:revision>11</cp:revision>
  <dcterms:modified xsi:type="dcterms:W3CDTF">2007-01-01T02:48:25Z</dcterms:modified>
</cp:coreProperties>
</file>