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Помірний стиль 2 –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979" autoAdjust="0"/>
  </p:normalViewPr>
  <p:slideViewPr>
    <p:cSldViewPr snapToGrid="0">
      <p:cViewPr varScale="1">
        <p:scale>
          <a:sx n="65" d="100"/>
          <a:sy n="65" d="100"/>
        </p:scale>
        <p:origin x="7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8EDE4-E8DC-4D6C-934F-ED3CDBE6461A}" type="datetimeFigureOut">
              <a:rPr lang="en-US" smtClean="0"/>
              <a:t>8/26/2018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BA879E2A-7C3D-44AF-843E-B94A21CAED97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53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8EDE4-E8DC-4D6C-934F-ED3CDBE6461A}" type="datetimeFigureOut">
              <a:rPr lang="en-US" smtClean="0"/>
              <a:t>8/26/2018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A879E2A-7C3D-44AF-843E-B94A21CAED97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51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8EDE4-E8DC-4D6C-934F-ED3CDBE6461A}" type="datetimeFigureOut">
              <a:rPr lang="en-US" smtClean="0"/>
              <a:t>8/26/2018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A879E2A-7C3D-44AF-843E-B94A21CAED97}" type="slidenum">
              <a:rPr lang="en-US" smtClean="0"/>
              <a:t>‹№›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674721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8EDE4-E8DC-4D6C-934F-ED3CDBE6461A}" type="datetimeFigureOut">
              <a:rPr lang="en-US" smtClean="0"/>
              <a:t>8/26/2018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A879E2A-7C3D-44AF-843E-B94A21CAED97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5828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 цита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8EDE4-E8DC-4D6C-934F-ED3CDBE6461A}" type="datetimeFigureOut">
              <a:rPr lang="en-US" smtClean="0"/>
              <a:t>8/26/2018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A879E2A-7C3D-44AF-843E-B94A21CAED97}" type="slidenum">
              <a:rPr lang="en-US" smtClean="0"/>
              <a:t>‹№›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25948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Істина/хибніст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8EDE4-E8DC-4D6C-934F-ED3CDBE6461A}" type="datetimeFigureOut">
              <a:rPr lang="en-US" smtClean="0"/>
              <a:t>8/26/2018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A879E2A-7C3D-44AF-843E-B94A21CAED97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3606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8EDE4-E8DC-4D6C-934F-ED3CDBE6461A}" type="datetimeFigureOut">
              <a:rPr lang="en-US" smtClean="0"/>
              <a:t>8/26/2018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9E2A-7C3D-44AF-843E-B94A21CAED97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1438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8EDE4-E8DC-4D6C-934F-ED3CDBE6461A}" type="datetimeFigureOut">
              <a:rPr lang="en-US" smtClean="0"/>
              <a:t>8/26/2018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9E2A-7C3D-44AF-843E-B94A21CAED97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493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8EDE4-E8DC-4D6C-934F-ED3CDBE6461A}" type="datetimeFigureOut">
              <a:rPr lang="en-US" smtClean="0"/>
              <a:t>8/26/2018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9E2A-7C3D-44AF-843E-B94A21CAED97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324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8EDE4-E8DC-4D6C-934F-ED3CDBE6461A}" type="datetimeFigureOut">
              <a:rPr lang="en-US" smtClean="0"/>
              <a:t>8/26/2018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A879E2A-7C3D-44AF-843E-B94A21CAED97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902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8EDE4-E8DC-4D6C-934F-ED3CDBE6461A}" type="datetimeFigureOut">
              <a:rPr lang="en-US" smtClean="0"/>
              <a:t>8/26/2018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A879E2A-7C3D-44AF-843E-B94A21CAED97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68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8EDE4-E8DC-4D6C-934F-ED3CDBE6461A}" type="datetimeFigureOut">
              <a:rPr lang="en-US" smtClean="0"/>
              <a:t>8/26/2018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A879E2A-7C3D-44AF-843E-B94A21CAED97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321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8EDE4-E8DC-4D6C-934F-ED3CDBE6461A}" type="datetimeFigureOut">
              <a:rPr lang="en-US" smtClean="0"/>
              <a:t>8/26/2018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9E2A-7C3D-44AF-843E-B94A21CAED97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588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8EDE4-E8DC-4D6C-934F-ED3CDBE6461A}" type="datetimeFigureOut">
              <a:rPr lang="en-US" smtClean="0"/>
              <a:t>8/26/2018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9E2A-7C3D-44AF-843E-B94A21CAED97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558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8EDE4-E8DC-4D6C-934F-ED3CDBE6461A}" type="datetimeFigureOut">
              <a:rPr lang="en-US" smtClean="0"/>
              <a:t>8/26/2018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9E2A-7C3D-44AF-843E-B94A21CAED97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204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8EDE4-E8DC-4D6C-934F-ED3CDBE6461A}" type="datetimeFigureOut">
              <a:rPr lang="en-US" smtClean="0"/>
              <a:t>8/26/2018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A879E2A-7C3D-44AF-843E-B94A21CAED97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004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8EDE4-E8DC-4D6C-934F-ED3CDBE6461A}" type="datetimeFigureOut">
              <a:rPr lang="en-US" smtClean="0"/>
              <a:t>8/26/2018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A879E2A-7C3D-44AF-843E-B94A21CAED97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89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40284" y="1128251"/>
            <a:ext cx="8915399" cy="2262781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Поняття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лужні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інертні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галогени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826" y="2871020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68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13935" y="747252"/>
            <a:ext cx="939963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Заповніть таблицю, розмістивши у порожніх клітинках формули простих речовин, що належать до групи лужних металів, інертних газів, галогенів: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я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1433696"/>
              </p:ext>
            </p:extLst>
          </p:nvPr>
        </p:nvGraphicFramePr>
        <p:xfrm>
          <a:off x="1484672" y="2597144"/>
          <a:ext cx="9448800" cy="3636507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3149600">
                  <a:extLst>
                    <a:ext uri="{9D8B030D-6E8A-4147-A177-3AD203B41FA5}">
                      <a16:colId xmlns:a16="http://schemas.microsoft.com/office/drawing/2014/main" val="1952019949"/>
                    </a:ext>
                  </a:extLst>
                </a:gridCol>
                <a:gridCol w="3149600">
                  <a:extLst>
                    <a:ext uri="{9D8B030D-6E8A-4147-A177-3AD203B41FA5}">
                      <a16:colId xmlns:a16="http://schemas.microsoft.com/office/drawing/2014/main" val="3228611301"/>
                    </a:ext>
                  </a:extLst>
                </a:gridCol>
                <a:gridCol w="3149600">
                  <a:extLst>
                    <a:ext uri="{9D8B030D-6E8A-4147-A177-3AD203B41FA5}">
                      <a16:colId xmlns:a16="http://schemas.microsoft.com/office/drawing/2014/main" val="1225909157"/>
                    </a:ext>
                  </a:extLst>
                </a:gridCol>
              </a:tblGrid>
              <a:tr h="1240731"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Лужні метали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Благородні гази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Галогени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83212237"/>
                  </a:ext>
                </a:extLst>
              </a:tr>
              <a:tr h="399296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11147643"/>
                  </a:ext>
                </a:extLst>
              </a:tr>
              <a:tr h="399296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7906981"/>
                  </a:ext>
                </a:extLst>
              </a:tr>
              <a:tr h="399296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86571919"/>
                  </a:ext>
                </a:extLst>
              </a:tr>
              <a:tr h="399296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74928547"/>
                  </a:ext>
                </a:extLst>
              </a:tr>
              <a:tr h="399296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12675517"/>
                  </a:ext>
                </a:extLst>
              </a:tr>
              <a:tr h="399296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848698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72958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є завдання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465006" y="2133600"/>
            <a:ext cx="10039606" cy="3777622"/>
          </a:xfrm>
        </p:spPr>
        <p:txBody>
          <a:bodyPr>
            <a:normAutofit/>
          </a:bodyPr>
          <a:lstStyle/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Повторити §1 (ст. 5).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яжіть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задачі: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Вкажіть у якій сполуці масова частка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Оксигену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більша, у натрій гідроксиді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NaOH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чи калій гідроксиді КОН?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У 150 мл води розчинили 16,4 г хлороводню 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Яка масова частка розчиненої речовини в одержаному розчині?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1566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 називають лужними металами?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2140651" y="1750142"/>
            <a:ext cx="8915400" cy="3777622"/>
          </a:xfrm>
        </p:spPr>
        <p:txBody>
          <a:bodyPr>
            <a:normAutofit/>
          </a:bodyPr>
          <a:lstStyle/>
          <a:p>
            <a:r>
              <a:rPr lang="uk-UA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Лужні метали –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 прості речовини, утворені елементами головних підгруп І групи: Літієм, Натрієм, Калієм, Рубідієм, Цезієм та 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Францієм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651" y="3306011"/>
            <a:ext cx="8579291" cy="3352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265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895" y="2630153"/>
            <a:ext cx="5756480" cy="4244184"/>
          </a:xfrm>
          <a:prstGeom prst="rect">
            <a:avLst/>
          </a:prstGeom>
        </p:spPr>
      </p:pic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219200" y="285135"/>
            <a:ext cx="10530348" cy="3777622"/>
          </a:xfrm>
        </p:spPr>
        <p:txBody>
          <a:bodyPr>
            <a:normAutofit/>
          </a:bodyPr>
          <a:lstStyle/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Усі лужні метали є сріблястими (за виключенням золотистого цезію), легкими і дуже активними. У зв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язку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 високою реакційною здатністю їх зберігають під шаром гасу або запаяними в ампулах у інертній атмосфері.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я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4133939"/>
              </p:ext>
            </p:extLst>
          </p:nvPr>
        </p:nvGraphicFramePr>
        <p:xfrm>
          <a:off x="1297859" y="1664112"/>
          <a:ext cx="10166553" cy="10589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93881">
                  <a:extLst>
                    <a:ext uri="{9D8B030D-6E8A-4147-A177-3AD203B41FA5}">
                      <a16:colId xmlns:a16="http://schemas.microsoft.com/office/drawing/2014/main" val="3507496922"/>
                    </a:ext>
                  </a:extLst>
                </a:gridCol>
                <a:gridCol w="1693881">
                  <a:extLst>
                    <a:ext uri="{9D8B030D-6E8A-4147-A177-3AD203B41FA5}">
                      <a16:colId xmlns:a16="http://schemas.microsoft.com/office/drawing/2014/main" val="411098420"/>
                    </a:ext>
                  </a:extLst>
                </a:gridCol>
                <a:gridCol w="1693881">
                  <a:extLst>
                    <a:ext uri="{9D8B030D-6E8A-4147-A177-3AD203B41FA5}">
                      <a16:colId xmlns:a16="http://schemas.microsoft.com/office/drawing/2014/main" val="1637124360"/>
                    </a:ext>
                  </a:extLst>
                </a:gridCol>
                <a:gridCol w="1694970">
                  <a:extLst>
                    <a:ext uri="{9D8B030D-6E8A-4147-A177-3AD203B41FA5}">
                      <a16:colId xmlns:a16="http://schemas.microsoft.com/office/drawing/2014/main" val="3830910754"/>
                    </a:ext>
                  </a:extLst>
                </a:gridCol>
                <a:gridCol w="1694970">
                  <a:extLst>
                    <a:ext uri="{9D8B030D-6E8A-4147-A177-3AD203B41FA5}">
                      <a16:colId xmlns:a16="http://schemas.microsoft.com/office/drawing/2014/main" val="2648508487"/>
                    </a:ext>
                  </a:extLst>
                </a:gridCol>
                <a:gridCol w="1694970">
                  <a:extLst>
                    <a:ext uri="{9D8B030D-6E8A-4147-A177-3AD203B41FA5}">
                      <a16:colId xmlns:a16="http://schemas.microsoft.com/office/drawing/2014/main" val="2689021220"/>
                    </a:ext>
                  </a:extLst>
                </a:gridCol>
              </a:tblGrid>
              <a:tr h="491613"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Rb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Cs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99098255"/>
                  </a:ext>
                </a:extLst>
              </a:tr>
              <a:tr h="567385"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ρ, г/см</a:t>
                      </a:r>
                      <a:r>
                        <a:rPr lang="uk-UA" sz="2400" baseline="30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0,533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0,971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0,856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1,532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1,873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343804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39390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66453" y="624110"/>
            <a:ext cx="9538160" cy="1280890"/>
          </a:xfrm>
        </p:spPr>
        <p:txBody>
          <a:bodyPr>
            <a:normAutofit fontScale="90000"/>
          </a:bodyPr>
          <a:lstStyle/>
          <a:p>
            <a:pPr algn="just"/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Цікавим є те, що </a:t>
            </a:r>
            <a:r>
              <a:rPr lang="uk-UA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йони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лужних металів здатні забарвлювати </a:t>
            </a:r>
            <a:r>
              <a:rPr lang="uk-UA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полум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у різні кольори </a:t>
            </a:r>
            <a:r>
              <a:rPr lang="uk-UA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(це знайшло застосування у аналізі та в піротехніці)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247" y="2290917"/>
            <a:ext cx="7865805" cy="3923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9248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459" y="624110"/>
            <a:ext cx="9597154" cy="1280890"/>
          </a:xfrm>
        </p:spPr>
        <p:txBody>
          <a:bodyPr>
            <a:normAutofit fontScale="90000"/>
          </a:bodyPr>
          <a:lstStyle/>
          <a:p>
            <a:pPr algn="just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Для ілюстрації високої активності лужних металів перегляньте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відбувається взаємодія цезію з водою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5.10 хвилини,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просканувавши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QR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-код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568" y="2206420"/>
            <a:ext cx="4929341" cy="4302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047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 таке інертні елементи?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307250" y="1540187"/>
            <a:ext cx="10197362" cy="3777622"/>
          </a:xfrm>
        </p:spPr>
        <p:txBody>
          <a:bodyPr>
            <a:normAutofit/>
          </a:bodyPr>
          <a:lstStyle/>
          <a:p>
            <a:r>
              <a:rPr lang="uk-UA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Інертними елементами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називають хімічні елементи головних підгруп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VIII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групи Періодичної системи, що утворюють прості речовини: гелій, неон, аргон, криптон, ксенон, радон та 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оганесон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Усі вони характеризуються високою хімічною стійкістю (інертністю). </a:t>
            </a:r>
            <a:endParaRPr lang="en-US" sz="2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5" y="3428998"/>
            <a:ext cx="9" cy="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5" y="3428998"/>
            <a:ext cx="9" cy="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844" y="3057832"/>
            <a:ext cx="6046837" cy="3716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3984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832128" y="393291"/>
            <a:ext cx="8915400" cy="3777622"/>
          </a:xfrm>
        </p:spPr>
        <p:txBody>
          <a:bodyPr>
            <a:normAutofit/>
          </a:bodyPr>
          <a:lstStyle/>
          <a:p>
            <a:pPr algn="just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Усі вони, за винятком 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оганесону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що є твердою речовиною, є газоподібними, тому часто їх називають </a:t>
            </a:r>
            <a:r>
              <a:rPr lang="uk-UA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інертними, благородними газами (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noble gases). </a:t>
            </a:r>
            <a:endParaRPr lang="uk-UA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пропусканні електричного струму, світяться різними кольорами. </a:t>
            </a:r>
            <a:r>
              <a:rPr lang="uk-UA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(пригадайте поняття «</a:t>
            </a:r>
            <a:r>
              <a:rPr lang="uk-UA" sz="24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неонові вивіски</a:t>
            </a:r>
            <a:r>
              <a:rPr lang="uk-UA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251" y="2762865"/>
            <a:ext cx="9326277" cy="3986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2462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 таке галогени?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694476" y="1602658"/>
            <a:ext cx="8915400" cy="3777622"/>
          </a:xfrm>
        </p:spPr>
        <p:txBody>
          <a:bodyPr>
            <a:normAutofit/>
          </a:bodyPr>
          <a:lstStyle/>
          <a:p>
            <a:r>
              <a:rPr lang="uk-UA" sz="24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Галогени</a:t>
            </a:r>
            <a:r>
              <a:rPr lang="uk-UA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елементи головних підгруп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VII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групи Періодичної системи: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Флуор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Хлор, Бром, Йод, Астат та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Теннессін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Усі вони є типовими неметалічними елементами. Термін </a:t>
            </a:r>
            <a:r>
              <a:rPr lang="uk-U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«галоген»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грецької мови означає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той</a:t>
            </a:r>
            <a:r>
              <a:rPr lang="uk-U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що породжує </a:t>
            </a:r>
            <a:r>
              <a:rPr lang="uk-UA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сіль».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671" y="3205315"/>
            <a:ext cx="9125205" cy="3485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6922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48" y="0"/>
            <a:ext cx="4306530" cy="630767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665" y="4178710"/>
            <a:ext cx="8628632" cy="24187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70321" y="23726"/>
            <a:ext cx="709889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Усі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прості речовини галогенів – двохатомні молекули: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uk-UA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зелено-жовтий газ,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</a:t>
            </a:r>
            <a:r>
              <a:rPr lang="uk-UA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хлор (жовто-зелений газ),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</a:t>
            </a:r>
            <a:r>
              <a:rPr lang="uk-UA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бром (червоно-коричнева рідина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uk-UA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астат (нестабільні темно-сині кристали, радіоактивний). Як ви помітили, я нічого не сказав про просту речовину такого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галогену,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Теннессін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Ts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Справа у тому, що, як і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Оганесон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цей елемент був відкритий практично нещодавно. Комісія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IUPAC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офіційно визнала відкриття цього елемента 30 грудня 2015 року. Його властивості ще є предметом численних суперечок.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728994"/>
      </p:ext>
    </p:extLst>
  </p:cSld>
  <p:clrMapOvr>
    <a:masterClrMapping/>
  </p:clrMapOvr>
</p:sld>
</file>

<file path=ppt/theme/theme1.xml><?xml version="1.0" encoding="utf-8"?>
<a:theme xmlns:a="http://schemas.openxmlformats.org/drawingml/2006/main" name="Пасмо">
  <a:themeElements>
    <a:clrScheme name="Пасмо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Пасмо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смо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69</TotalTime>
  <Words>456</Words>
  <Application>Microsoft Office PowerPoint</Application>
  <PresentationFormat>Широкий екран</PresentationFormat>
  <Paragraphs>56</Paragraphs>
  <Slides>11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11</vt:i4>
      </vt:variant>
    </vt:vector>
  </HeadingPairs>
  <TitlesOfParts>
    <vt:vector size="17" baseType="lpstr">
      <vt:lpstr>Arial</vt:lpstr>
      <vt:lpstr>Calibri</vt:lpstr>
      <vt:lpstr>Century Gothic</vt:lpstr>
      <vt:lpstr>Times New Roman</vt:lpstr>
      <vt:lpstr>Wingdings 3</vt:lpstr>
      <vt:lpstr>Пасмо</vt:lpstr>
      <vt:lpstr>«Поняття про лужні, інертні елементи, галогени» </vt:lpstr>
      <vt:lpstr>Що називають лужними металами?</vt:lpstr>
      <vt:lpstr>Презентація PowerPoint</vt:lpstr>
      <vt:lpstr>        Цікавим є те, що йони лужних металів здатні забарвлювати полум’я у різні кольори (це знайшло застосування у аналізі та в піротехніці)</vt:lpstr>
      <vt:lpstr>      Для ілюстрації високої активності лужних металів перегляньте як відбувається взаємодія цезію з водою з 5.10 хвилини, просканувавши QR-код</vt:lpstr>
      <vt:lpstr>Що таке інертні елементи?</vt:lpstr>
      <vt:lpstr>Презентація PowerPoint</vt:lpstr>
      <vt:lpstr>Що таке галогени?</vt:lpstr>
      <vt:lpstr>Презентація PowerPoint</vt:lpstr>
      <vt:lpstr>Презентація PowerPoint</vt:lpstr>
      <vt:lpstr>Домашнє завдання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«Поняття про лужні, інертні елементи, галогени» </dc:title>
  <dc:creator>Користувач</dc:creator>
  <cp:lastModifiedBy>Користувач</cp:lastModifiedBy>
  <cp:revision>13</cp:revision>
  <dcterms:created xsi:type="dcterms:W3CDTF">2018-08-26T10:06:23Z</dcterms:created>
  <dcterms:modified xsi:type="dcterms:W3CDTF">2018-08-26T11:16:08Z</dcterms:modified>
</cp:coreProperties>
</file>